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81" r:id="rId4"/>
    <p:sldId id="275" r:id="rId5"/>
    <p:sldId id="274" r:id="rId6"/>
    <p:sldId id="278" r:id="rId7"/>
    <p:sldId id="285" r:id="rId8"/>
    <p:sldId id="27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  <a:srgbClr val="000099"/>
    <a:srgbClr val="9999FF"/>
    <a:srgbClr val="FFFFFF"/>
    <a:srgbClr val="800000"/>
    <a:srgbClr val="333300"/>
    <a:srgbClr val="336600"/>
    <a:srgbClr val="FDEADA"/>
    <a:srgbClr val="0033CC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slide" Target="slide3.xml"/><Relationship Id="rId4" Type="http://schemas.openxmlformats.org/officeDocument/2006/relationships/slide" Target="slide5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/>
              <a:t> </a:t>
            </a:r>
            <a:r>
              <a:rPr lang="ru-RU" sz="7200" b="1" dirty="0">
                <a:solidFill>
                  <a:srgbClr val="C00000"/>
                </a:solidFill>
              </a:rPr>
              <a:t>лучшее</a:t>
            </a:r>
            <a:r>
              <a:rPr lang="ru-RU" sz="7200" dirty="0"/>
              <a:t> 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</a:rPr>
              <a:t>с нами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стен. </a:t>
            </a:r>
          </a:p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учат тебя, воспитывают, с ними ты путешествуешь, </a:t>
            </a:r>
          </a:p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мечтаешь, воображаешь, проживаешь другие жизни, </a:t>
            </a:r>
          </a:p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свою умножаешь в тысячу раз.</a:t>
            </a:r>
          </a:p>
          <a:p>
            <a:pPr algn="ct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А. Перес-</a:t>
            </a:r>
            <a:r>
              <a:rPr lang="ru-RU" sz="1600" i="1" dirty="0" err="1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6573" y="545388"/>
            <a:ext cx="8064896" cy="261610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5 книг в жанре интеллектуальной прозы</a:t>
            </a:r>
          </a:p>
          <a:p>
            <a:pPr algn="ctr"/>
            <a:r>
              <a:rPr lang="ru-RU" dirty="0">
                <a:latin typeface="Arial Narrow" pitchFamily="34" charset="0"/>
              </a:rPr>
              <a:t>Литература может развлекать, дарить наслаждение, отвлекать от насущных проблем, а может стать вызовом для читателя, требующим немалых усилий для погружения в текст и понимания замысла автора. Именно вторым занимается интеллектуальная проза.</a:t>
            </a:r>
          </a:p>
          <a:p>
            <a:pPr algn="ctr"/>
            <a:r>
              <a:rPr lang="ru-RU" dirty="0">
                <a:latin typeface="Arial Narrow" pitchFamily="34" charset="0"/>
              </a:rPr>
              <a:t>В книгах этого жанра сюжетные перипетии — лишь верхний слой, за которым писатель скрывает осмысление нашей действительности и поиск ответов на фундаментальные вопросы. Погружаясь в такие книги, вы становитесь активным участником процесса, что невероятно увлекательно. Наша подборка для тех, кто не боится погрузиться чуть глубже и находит настоящую радость в понимании замысла автора.</a:t>
            </a:r>
          </a:p>
        </p:txBody>
      </p:sp>
      <p:pic>
        <p:nvPicPr>
          <p:cNvPr id="1027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401" y="3785414"/>
            <a:ext cx="1678643" cy="274529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947" y="3785414"/>
            <a:ext cx="1734149" cy="2753288"/>
          </a:xfrm>
          <a:prstGeom prst="rect">
            <a:avLst/>
          </a:prstGeom>
          <a:noFill/>
          <a:ln w="19050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93" y="3785414"/>
            <a:ext cx="1711248" cy="2763358"/>
          </a:xfrm>
          <a:prstGeom prst="rect">
            <a:avLst/>
          </a:prstGeom>
          <a:noFill/>
          <a:ln w="19050">
            <a:solidFill>
              <a:srgbClr val="800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3" y="3789040"/>
            <a:ext cx="1654914" cy="276335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77" y="3770725"/>
            <a:ext cx="1713619" cy="2767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6922" y="260648"/>
            <a:ext cx="799451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 Narrow" pitchFamily="34" charset="0"/>
              </a:rPr>
              <a:t>     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Абэ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К. Женщина в песках</a:t>
            </a:r>
            <a:r>
              <a:rPr lang="ru-RU" sz="2000" dirty="0">
                <a:latin typeface="Arial Narrow" pitchFamily="34" charset="0"/>
              </a:rPr>
              <a:t>.</a:t>
            </a:r>
            <a:r>
              <a:rPr lang="ru-RU" sz="2000" b="1" dirty="0">
                <a:latin typeface="Arial Narrow" pitchFamily="34" charset="0"/>
              </a:rPr>
              <a:t> </a:t>
            </a:r>
            <a:r>
              <a:rPr lang="ru-RU" dirty="0">
                <a:latin typeface="Arial Narrow" pitchFamily="34" charset="0"/>
              </a:rPr>
              <a:t>Чужое лицо: романы / К. </a:t>
            </a:r>
            <a:r>
              <a:rPr lang="ru-RU" dirty="0" err="1">
                <a:latin typeface="Arial Narrow" pitchFamily="34" charset="0"/>
              </a:rPr>
              <a:t>Абэ</a:t>
            </a:r>
            <a:r>
              <a:rPr lang="ru-RU" dirty="0">
                <a:latin typeface="Arial Narrow" pitchFamily="34" charset="0"/>
              </a:rPr>
              <a:t>;. - Ростов н/Д : Феникс, 2000. - 384 с. - (Классики ХХ века)</a:t>
            </a: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565913" y="1316262"/>
            <a:ext cx="5164909" cy="3439239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 Narrow" pitchFamily="34" charset="0"/>
              </a:rPr>
              <a:t>      </a:t>
            </a:r>
            <a:r>
              <a:rPr lang="ru-RU" sz="1400" dirty="0" err="1">
                <a:latin typeface="Arial Narrow" pitchFamily="34" charset="0"/>
              </a:rPr>
              <a:t>Кобо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Абэ</a:t>
            </a:r>
            <a:r>
              <a:rPr lang="ru-RU" sz="1400" dirty="0">
                <a:latin typeface="Arial Narrow" pitchFamily="34" charset="0"/>
              </a:rPr>
              <a:t> – знаменитый японский прозаик и драматург. Масштаб его таланта огромен, его книги загадочны, увлекательны и парадоксальны. Эти своеобразные романы-притчи повествуют о людях, находящихся под властью навязчивой идеи или оказавшихся в ситуации, похожей на фантастический сон.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     Именно таково самое известное произведение </a:t>
            </a:r>
            <a:r>
              <a:rPr lang="ru-RU" sz="1400" dirty="0" err="1">
                <a:latin typeface="Arial Narrow" pitchFamily="34" charset="0"/>
              </a:rPr>
              <a:t>Кобо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Абэ</a:t>
            </a:r>
            <a:r>
              <a:rPr lang="ru-RU" sz="1400" dirty="0">
                <a:latin typeface="Arial Narrow" pitchFamily="34" charset="0"/>
              </a:rPr>
              <a:t> — «Женщина в песках». Главный герой, обыкновенный учитель, а по совместительству энтомолог-любитель, взяв на работе небольшой отпуск, отправляется на побережье в поисках интересных экземпляров для своей коллекции. Наткнувшись на прибрежную деревню, он решается в ней переночевать, чтобы наутро продолжить свои изыскания и вернуться домой.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     Наступил новый день, а с ним и проблемы, обнаружить которые наш энтомолог никак не ожидал...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5445224"/>
            <a:ext cx="8208912" cy="1169551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«Жизнь не такая штука, чтобы прожить ее на утешениях… Там своя жизнь, здесь – своя, и всегда кажется, что чужая жизнь слаще… Самое противное – думать: что, если жизнь вот так и будет идти?.. Что это за жизнь? Этого ведь никто не знает… Эх, лучше быть по горло заваленным работой и не думать обо всем этом…»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Кобо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Абэ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85" t="19327" r="23126" b="14457"/>
          <a:stretch/>
        </p:blipFill>
        <p:spPr bwMode="auto">
          <a:xfrm>
            <a:off x="6284060" y="1321981"/>
            <a:ext cx="2311244" cy="3610371"/>
          </a:xfrm>
          <a:prstGeom prst="rect">
            <a:avLst/>
          </a:prstGeom>
          <a:noFill/>
          <a:ln w="19050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8058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9592" y="188640"/>
            <a:ext cx="770485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Arial Narrow" pitchFamily="34" charset="0"/>
              </a:rPr>
              <a:t>     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Кундера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М.  Торжество незначительности</a:t>
            </a:r>
            <a:r>
              <a:rPr lang="ru-RU" dirty="0">
                <a:latin typeface="Arial Narrow" pitchFamily="34" charset="0"/>
              </a:rPr>
              <a:t>: роман / М. </a:t>
            </a:r>
            <a:r>
              <a:rPr lang="ru-RU" dirty="0" err="1">
                <a:latin typeface="Arial Narrow" pitchFamily="34" charset="0"/>
              </a:rPr>
              <a:t>Кундера</a:t>
            </a:r>
            <a:r>
              <a:rPr lang="ru-RU" dirty="0">
                <a:latin typeface="Arial Narrow" pitchFamily="34" charset="0"/>
              </a:rPr>
              <a:t>. - СПб. : Азбука, 2016. - 160 с. - (Азбука-бестселлер).</a:t>
            </a: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 flipH="1">
            <a:off x="3635896" y="1340768"/>
            <a:ext cx="4896544" cy="3348000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 Narrow" pitchFamily="34" charset="0"/>
              </a:rPr>
              <a:t>      Милан </a:t>
            </a:r>
            <a:r>
              <a:rPr lang="ru-RU" sz="1400" dirty="0" err="1">
                <a:latin typeface="Arial Narrow" pitchFamily="34" charset="0"/>
              </a:rPr>
              <a:t>Кундера</a:t>
            </a:r>
            <a:r>
              <a:rPr lang="ru-RU" sz="1400" dirty="0">
                <a:latin typeface="Arial Narrow" pitchFamily="34" charset="0"/>
              </a:rPr>
              <a:t> принадлежит к числу самых популярных писателей современности. Его книги буквально завораживают читателя изысканностью стиля, умелым построением сюжета, накалом чувств у героев. Каждое новое произведение писателя пополняет ряд бестселлеров интеллектуальной прозы. 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     Дружба, юмор, умение понимать и сопереживать, бесконечная хрупкость и неутомимое упорство жизни — в позднем романе автора предсказуемо торжествует незначительность, но также прославляются очень значительные вещи, без которых наша «маленькая» жизнь невообразима и невозможна. Главные герои - четверо мужчин, которые только и делают, что болтают о обо всем на света, все это в интонациях тонкого философского юмора, на грани фантасмагории.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30304" y="5517232"/>
            <a:ext cx="8241285" cy="954107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«Уже много лет он ненавидел их, свои дни рождения. Из-за цифр, которые за ними стояли. Однако игнорировать их не удавалось, поскольку счастье оттого, что его чествовали, было сильнее стыда оттого, что он старел».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Милан </a:t>
            </a:r>
            <a:r>
              <a:rPr lang="ru-RU" sz="1400" dirty="0" err="1">
                <a:latin typeface="Arial Narrow" pitchFamily="34" charset="0"/>
              </a:rPr>
              <a:t>Кундера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5" y="1328227"/>
            <a:ext cx="2338312" cy="3682380"/>
          </a:xfrm>
          <a:prstGeom prst="rect">
            <a:avLst/>
          </a:prstGeom>
          <a:noFill/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2416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5074" y="260648"/>
            <a:ext cx="763284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Arial Narrow" pitchFamily="34" charset="0"/>
              </a:rPr>
              <a:t>     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Макьюэн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И.  Амстердам </a:t>
            </a:r>
            <a:r>
              <a:rPr lang="ru-RU" dirty="0">
                <a:latin typeface="Arial Narrow" pitchFamily="34" charset="0"/>
              </a:rPr>
              <a:t>/ И. </a:t>
            </a:r>
            <a:r>
              <a:rPr lang="ru-RU" dirty="0" err="1">
                <a:latin typeface="Arial Narrow" pitchFamily="34" charset="0"/>
              </a:rPr>
              <a:t>Макьюэн</a:t>
            </a:r>
            <a:r>
              <a:rPr lang="ru-RU" dirty="0">
                <a:latin typeface="Arial Narrow" pitchFamily="34" charset="0"/>
              </a:rPr>
              <a:t>. - М. : Э, 2016. - 160 с. - (Культовая классика).</a:t>
            </a:r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424136" y="1328369"/>
            <a:ext cx="5400600" cy="3677603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 Narrow" pitchFamily="34" charset="0"/>
              </a:rPr>
              <a:t>      Двое друзей — преуспевающий главный редактор популярной ежедневной газеты и знаменитый композитор, работающий над "Симфонией тысячелетия", — заключают соглашение об эвтаназии: если один из них впадет в состояние беспамятства и перестанет себя контролировать, то другой обязуется его убить... Все бы хорошо, но когда крепкая дружба начинает рушиться и каждый начинает сомневаться в адекватности другого, обещание данное друг другу воспринимается уже не как акт доброй воли, а как средство…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     </a:t>
            </a:r>
            <a:r>
              <a:rPr lang="ru-RU" sz="1400" dirty="0" err="1">
                <a:latin typeface="Arial Narrow" pitchFamily="34" charset="0"/>
              </a:rPr>
              <a:t>Иэн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Макьюэн</a:t>
            </a:r>
            <a:r>
              <a:rPr lang="ru-RU" sz="1400" dirty="0">
                <a:latin typeface="Arial Narrow" pitchFamily="34" charset="0"/>
              </a:rPr>
              <a:t> - один из самых знаменитых современных британских писателей. В 1998 году  роман «Амстердам» был удостоен Букеровской премии. Русский перевод произведения стал интеллектуальным бестселлером, а работа переводчика Виктора Голышева была в 2001 году отмечена российской премией «Малый </a:t>
            </a:r>
            <a:r>
              <a:rPr lang="ru-RU" sz="1400" dirty="0" err="1">
                <a:latin typeface="Arial Narrow" pitchFamily="34" charset="0"/>
              </a:rPr>
              <a:t>Букер</a:t>
            </a:r>
            <a:r>
              <a:rPr lang="ru-RU" sz="1400" dirty="0">
                <a:latin typeface="Arial Narrow" pitchFamily="34" charset="0"/>
              </a:rPr>
              <a:t>», в первый и единственный раз присуждавшейся именно за перевод.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64530"/>
            <a:ext cx="2406465" cy="3556575"/>
          </a:xfrm>
          <a:prstGeom prst="rect">
            <a:avLst/>
          </a:prstGeom>
          <a:noFill/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34833" y="5733256"/>
            <a:ext cx="7200800" cy="738664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«Как мало знаем мы друг о друге. Большая наша часть скрыта под водой, как у льдины, и обществу видна лишь надводная, холодная и белая личина».</a:t>
            </a:r>
          </a:p>
          <a:p>
            <a:pPr algn="r"/>
            <a:r>
              <a:rPr lang="ru-RU" sz="1400" dirty="0" err="1">
                <a:latin typeface="Arial Narrow" pitchFamily="34" charset="0"/>
              </a:rPr>
              <a:t>Иэн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Макьюэн</a:t>
            </a:r>
            <a:endParaRPr lang="ru-RU" sz="14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641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256295"/>
            <a:ext cx="835292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Arial Narrow" pitchFamily="34" charset="0"/>
              </a:rPr>
              <a:t>     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Митчел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Д.  Облачный атлас </a:t>
            </a:r>
            <a:r>
              <a:rPr lang="ru-RU" dirty="0">
                <a:latin typeface="Arial Narrow" pitchFamily="34" charset="0"/>
              </a:rPr>
              <a:t>: роман / Д. </a:t>
            </a:r>
            <a:r>
              <a:rPr lang="ru-RU" dirty="0" err="1">
                <a:latin typeface="Arial Narrow" pitchFamily="34" charset="0"/>
              </a:rPr>
              <a:t>Митчел</a:t>
            </a:r>
            <a:r>
              <a:rPr lang="ru-RU" dirty="0">
                <a:latin typeface="Arial Narrow" pitchFamily="34" charset="0"/>
              </a:rPr>
              <a:t>. - СПб. : Азбука, 2020. - 704 с. - (</a:t>
            </a:r>
            <a:r>
              <a:rPr lang="ru-RU" dirty="0" err="1">
                <a:latin typeface="Arial Narrow" pitchFamily="34" charset="0"/>
              </a:rPr>
              <a:t>The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Big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Book</a:t>
            </a:r>
            <a:r>
              <a:rPr lang="ru-RU" dirty="0">
                <a:latin typeface="Arial Narrow" pitchFamily="34" charset="0"/>
              </a:rPr>
              <a:t>).</a:t>
            </a: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 flipH="1">
            <a:off x="3136955" y="1024067"/>
            <a:ext cx="5688631" cy="3564000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 Narrow" pitchFamily="34" charset="0"/>
              </a:rPr>
              <a:t>      Книга сочетает в себе метафизику, историческую фантастику, современную художественную литературу и научную фантастику. «Облачный атлас» заключает в себе шесть историй, главные герои которых имеют нечто общее: родимое пятно в форме кометы. В остальном — у каждого свой путь, свои шансы умереть или выжить. Каждый последующий носитель родовой метки знает о предшественнике, например, читая дневник или увидев фильм. Каждую историю читает или наблюдает главный герой следующей, продвигаясь во времени по центральной шестой истории. Каждая из первых пяти историй прерывается в поворотный момент. После шестой истории остальные решаются в обратном хронологическом порядке.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     Роман – цепь случайностей, связывающих жизни людей, в которых есть место предательствам и убийствам, но также и любви, преданности, подвигу. В итоге, размышления автора о добре и зле, будущем человечества, значении человеческой жизни.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74" t="8378" r="3134" b="2734"/>
          <a:stretch/>
        </p:blipFill>
        <p:spPr bwMode="auto">
          <a:xfrm>
            <a:off x="539552" y="1268760"/>
            <a:ext cx="2231357" cy="3491713"/>
          </a:xfrm>
          <a:prstGeom prst="rect">
            <a:avLst/>
          </a:prstGeom>
          <a:noFill/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5184049"/>
            <a:ext cx="8280920" cy="1600438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«Если мы верим, что человечество способно встать выше зубов и когтей, если мы верим, что разные люди разных рас и верований могут делить этот мир так же мирно, как здешние сироты делят ветви свечного дерева, если мы верим, что руководители должны быть справедливыми, насилие – обузданным, власть – подотчетной, а богатства земли и ее океанов – поделенными поровну, то такой мир способен к выживанию. Я не обманываюсь. Такой мир труднее всего воплотить».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Дэвид </a:t>
            </a:r>
            <a:r>
              <a:rPr lang="ru-RU" sz="1400" dirty="0" err="1">
                <a:latin typeface="Arial Narrow" pitchFamily="34" charset="0"/>
              </a:rPr>
              <a:t>Митчел</a:t>
            </a:r>
            <a:endParaRPr lang="ru-RU" sz="14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043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88640"/>
            <a:ext cx="756084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 Narrow" pitchFamily="34" charset="0"/>
              </a:rPr>
              <a:t>     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Ялом, И.  Когда Ницше плакал </a:t>
            </a:r>
            <a:r>
              <a:rPr lang="ru-RU" dirty="0">
                <a:latin typeface="Arial Narrow" pitchFamily="34" charset="0"/>
              </a:rPr>
              <a:t>/ И. Ялом. - М. : </a:t>
            </a:r>
            <a:r>
              <a:rPr lang="ru-RU" dirty="0" err="1">
                <a:latin typeface="Arial Narrow" pitchFamily="34" charset="0"/>
              </a:rPr>
              <a:t>Эксмо</a:t>
            </a:r>
            <a:r>
              <a:rPr lang="ru-RU" dirty="0">
                <a:latin typeface="Arial Narrow" pitchFamily="34" charset="0"/>
              </a:rPr>
              <a:t>, 2014. - 720 с. - (Лучшее в психологии).</a:t>
            </a:r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395536" y="1018227"/>
            <a:ext cx="5832648" cy="3924000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 Narrow" pitchFamily="34" charset="0"/>
              </a:rPr>
              <a:t>      Автор многочисленных бестселлеров Ирвин Ялом представляет вашему вниманию захватывающую смесь фактов и вымысла, драму о любви, судьбе и воле, разворачивающуюся на фоне интеллектуального брожения Вены девятнадцатого века, в преддверии зарождения психоанализа.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     Писатель придумал историю и поместил реальных героев в вымышленные обстоятельства. Фридрих Ницше страдает от своей страсти к русской красавице Лу </a:t>
            </a:r>
            <a:r>
              <a:rPr lang="ru-RU" sz="1400" dirty="0" err="1">
                <a:latin typeface="Arial Narrow" pitchFamily="34" charset="0"/>
              </a:rPr>
              <a:t>Саломе</a:t>
            </a:r>
            <a:r>
              <a:rPr lang="ru-RU" sz="1400" dirty="0">
                <a:latin typeface="Arial Narrow" pitchFamily="34" charset="0"/>
              </a:rPr>
              <a:t>, учитель молодого Фрейда доктор </a:t>
            </a:r>
            <a:r>
              <a:rPr lang="ru-RU" sz="1400" dirty="0" err="1">
                <a:latin typeface="Arial Narrow" pitchFamily="34" charset="0"/>
              </a:rPr>
              <a:t>Брейер</a:t>
            </a:r>
            <a:r>
              <a:rPr lang="ru-RU" sz="1400" dirty="0">
                <a:latin typeface="Arial Narrow" pitchFamily="34" charset="0"/>
              </a:rPr>
              <a:t> мучается от патологической любви к бывшей пациентке, они оба становятся психотерапевтами друг друга, а перед нами разыгрывается потрясающая драма великих людей. Этот роман основан на исторических фактах, но постепенно погружает нас в область фантазии, захватывая с такой силой, что реальность от придуманного сюжета уже не отличишь. 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     Это великий роман о рождении психотерапии. Книга совершенно потрясающая: глубина идей в сочетании с почти детективной интригой изложения производят бесподобный эффект «озарения» — читатель словно обретает новый взгляд на свою жизнь.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305597"/>
            <a:ext cx="2147686" cy="3357724"/>
          </a:xfrm>
          <a:prstGeom prst="rect">
            <a:avLst/>
          </a:prstGeom>
          <a:noFill/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6813" y="5589240"/>
            <a:ext cx="8610527" cy="1169551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«Я знаю многих людей, которые не любят себя и пытаются поправить положение, добиваясь хорошего к себе отношения окружающих. Добившись этого, они сами начинают хорошо к себе относится. Но это не решает проблему, это подчинение авторитету другого. Вы должны принять себя - а не искать пути для достижения моего признания».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Ирвин Ялом</a:t>
            </a:r>
          </a:p>
        </p:txBody>
      </p:sp>
    </p:spTree>
    <p:extLst>
      <p:ext uri="{BB962C8B-B14F-4D97-AF65-F5344CB8AC3E}">
        <p14:creationId xmlns:p14="http://schemas.microsoft.com/office/powerpoint/2010/main" val="1155926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3968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2204864"/>
            <a:ext cx="7344816" cy="1754326"/>
          </a:xfrm>
          <a:prstGeom prst="rect">
            <a:avLst/>
          </a:prstGeom>
          <a:solidFill>
            <a:srgbClr val="FFFFFF">
              <a:alpha val="69804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на абонементе 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научной и художественной литературы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067944" y="5733254"/>
            <a:ext cx="49138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22984310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2265</TotalTime>
  <Words>1404</Words>
  <Application>Microsoft Office PowerPoint</Application>
  <PresentationFormat>Экран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385</cp:revision>
  <dcterms:created xsi:type="dcterms:W3CDTF">2022-11-09T08:10:03Z</dcterms:created>
  <dcterms:modified xsi:type="dcterms:W3CDTF">2024-06-20T12:53:12Z</dcterms:modified>
</cp:coreProperties>
</file>