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1" r:id="rId2"/>
    <p:sldId id="263" r:id="rId3"/>
    <p:sldId id="286" r:id="rId4"/>
    <p:sldId id="291" r:id="rId5"/>
    <p:sldId id="284" r:id="rId6"/>
    <p:sldId id="285" r:id="rId7"/>
    <p:sldId id="288" r:id="rId8"/>
    <p:sldId id="280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336600"/>
    <a:srgbClr val="FFFFCC"/>
    <a:srgbClr val="FFFF99"/>
    <a:srgbClr val="663300"/>
    <a:srgbClr val="0033CC"/>
    <a:srgbClr val="FFFFFF"/>
    <a:srgbClr val="D9D9D9"/>
    <a:srgbClr val="F2F2F2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72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F5695A-F234-42F4-8460-E65E21031ED5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7334C4-F903-4BCA-A4C6-729AF94A7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110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9626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3371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510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260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168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744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573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4221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294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360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667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C77320-7363-4CD3-9238-FC8CFDF18DDB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9418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0" Type="http://schemas.openxmlformats.org/officeDocument/2006/relationships/slide" Target="slide7.xml"/><Relationship Id="rId4" Type="http://schemas.openxmlformats.org/officeDocument/2006/relationships/slide" Target="slide4.xm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1.wallpaperflare.com/preview/501/345/244/paper-minimalism-reading-bookmar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38" y="7937"/>
            <a:ext cx="9148937" cy="6072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75182" y="2444013"/>
            <a:ext cx="6896375" cy="1200329"/>
          </a:xfrm>
          <a:prstGeom prst="rect">
            <a:avLst/>
          </a:prstGeom>
          <a:solidFill>
            <a:srgbClr val="FFFFFF">
              <a:alpha val="60000"/>
            </a:srgbClr>
          </a:solidFill>
          <a:effectLst>
            <a:softEdge rad="127000"/>
          </a:effectLst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Читайте</a:t>
            </a:r>
            <a:r>
              <a:rPr lang="ru-RU" sz="7200" dirty="0" smtClean="0"/>
              <a:t> </a:t>
            </a:r>
            <a:r>
              <a:rPr lang="ru-RU" sz="7200" b="1" dirty="0" smtClean="0">
                <a:solidFill>
                  <a:srgbClr val="C00000"/>
                </a:solidFill>
              </a:rPr>
              <a:t>лучшее</a:t>
            </a:r>
            <a:r>
              <a:rPr lang="ru-RU" sz="7200" dirty="0" smtClean="0"/>
              <a:t> 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с нами</a:t>
            </a:r>
            <a:endParaRPr lang="ru-R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72586" y="2087158"/>
            <a:ext cx="4559261" cy="369332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Книги от классики до современности</a:t>
            </a:r>
            <a:endParaRPr lang="ru-RU" b="1" dirty="0">
              <a:solidFill>
                <a:srgbClr val="C0000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 rot="16200000">
            <a:off x="-1178521" y="1917881"/>
            <a:ext cx="3905236" cy="707886"/>
          </a:xfrm>
          <a:prstGeom prst="rect">
            <a:avLst/>
          </a:prstGeom>
          <a:noFill/>
          <a:effectLst>
            <a:softEdge rad="31750"/>
          </a:effectLst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Библиотека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 </a:t>
            </a:r>
          </a:p>
          <a:p>
            <a:r>
              <a:rPr lang="ru-RU" sz="1600" b="1" u="sng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Полесского государственного университета</a:t>
            </a:r>
            <a:endParaRPr lang="ru-RU" sz="1600" b="1" u="sng" dirty="0">
              <a:solidFill>
                <a:schemeClr val="accent5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10" name="AutoShape 4" descr="https://svgsilh.com/svg/2028349.svg"/>
          <p:cNvSpPr>
            <a:spLocks noChangeAspect="1" noChangeArrowheads="1"/>
          </p:cNvSpPr>
          <p:nvPr/>
        </p:nvSpPr>
        <p:spPr bwMode="auto">
          <a:xfrm>
            <a:off x="3242846" y="507834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6" descr="https://svgsilh.com/svg/2028349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2699792" y="332499"/>
            <a:ext cx="6258000" cy="1323439"/>
          </a:xfrm>
          <a:prstGeom prst="rect">
            <a:avLst/>
          </a:prstGeom>
          <a:solidFill>
            <a:srgbClr val="FFFFFF">
              <a:alpha val="74902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r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Книги – это двери, что выводят тебя из четырех 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стен. </a:t>
            </a: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Они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учат тебя, воспитывают, с ними ты путешествуешь, </a:t>
            </a:r>
            <a:endParaRPr lang="ru-RU" sz="1600" b="1" dirty="0" smtClean="0">
              <a:solidFill>
                <a:schemeClr val="accent5">
                  <a:lumMod val="50000"/>
                </a:schemeClr>
              </a:solidFill>
              <a:latin typeface="Batang" pitchFamily="18" charset="-127"/>
              <a:ea typeface="Batang" pitchFamily="18" charset="-127"/>
            </a:endParaRP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мечтаешь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, воображаешь, проживаешь другие жизни, </a:t>
            </a:r>
            <a:endParaRPr lang="ru-RU" sz="1600" b="1" dirty="0" smtClean="0">
              <a:solidFill>
                <a:schemeClr val="accent5">
                  <a:lumMod val="50000"/>
                </a:schemeClr>
              </a:solidFill>
              <a:latin typeface="Batang" pitchFamily="18" charset="-127"/>
              <a:ea typeface="Batang" pitchFamily="18" charset="-127"/>
            </a:endParaRP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а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свою умножаешь в тысячу раз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.</a:t>
            </a:r>
          </a:p>
          <a:p>
            <a:pPr algn="ct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                                                              </a:t>
            </a:r>
            <a:r>
              <a:rPr lang="ru-RU" sz="1600" i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А</a:t>
            </a:r>
            <a:r>
              <a:rPr lang="ru-RU" sz="1600" i="1" dirty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. </a:t>
            </a:r>
            <a:r>
              <a:rPr lang="ru-RU" sz="1600" i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Перес-</a:t>
            </a:r>
            <a:r>
              <a:rPr lang="ru-RU" sz="1600" i="1" dirty="0" err="1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Реверте</a:t>
            </a:r>
            <a:endParaRPr lang="ru-RU" sz="1600" i="1" dirty="0">
              <a:solidFill>
                <a:schemeClr val="accent5">
                  <a:lumMod val="50000"/>
                </a:schemeClr>
              </a:solidFill>
              <a:latin typeface="+mj-lt"/>
              <a:ea typeface="Batang" pitchFamily="18" charset="-127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72586" y="1462921"/>
            <a:ext cx="3950120" cy="584775"/>
          </a:xfrm>
          <a:prstGeom prst="rect">
            <a:avLst/>
          </a:prstGeom>
          <a:solidFill>
            <a:srgbClr val="FFFFFF">
              <a:alpha val="74902"/>
            </a:srgbClr>
          </a:solidFill>
          <a:effectLst>
            <a:softEdge rad="63500"/>
          </a:effectLst>
        </p:spPr>
        <p:txBody>
          <a:bodyPr wrap="none">
            <a:spAutoFit/>
          </a:bodyPr>
          <a:lstStyle/>
          <a:p>
            <a:pPr lvl="0"/>
            <a:r>
              <a:rPr lang="ru-RU" sz="3200" b="1" u="sng" dirty="0">
                <a:solidFill>
                  <a:srgbClr val="4BACC6">
                    <a:lumMod val="50000"/>
                  </a:srgbClr>
                </a:solidFill>
                <a:latin typeface="Comic Sans MS" pitchFamily="66" charset="0"/>
              </a:rPr>
              <a:t>Литературный гид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46813" y="4051446"/>
            <a:ext cx="7153112" cy="2339102"/>
          </a:xfrm>
          <a:prstGeom prst="rect">
            <a:avLst/>
          </a:prstGeom>
          <a:solidFill>
            <a:schemeClr val="bg1"/>
          </a:solidFill>
          <a:ln w="12700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Уважаемые пользователи библиотеки!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Многие из нас любят провести досуг с интересной книгой.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Но как выбрать из моря издающейся литературы то произведение,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 что придется вам по душе? Для тех, кто любит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почитать хорошие книги или, наконец-то, хочет приобщиться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к этому увлекательному занятию, мы реализуем проект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«Читайте лучшее с нами: 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книги от классики до современности»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в рамках которого ежемесячно будем знакомить вас с лучшими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книгами различной тематики из фонда нашей библиотеки.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81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5576" y="332656"/>
            <a:ext cx="7704856" cy="31700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5 книг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о защите информации</a:t>
            </a:r>
          </a:p>
          <a:p>
            <a:pPr algn="ctr"/>
            <a:r>
              <a:rPr lang="ru-RU" dirty="0">
                <a:latin typeface="Arial Narrow" pitchFamily="34" charset="0"/>
              </a:rPr>
              <a:t>Информационная безопасность является одной из наиболее важных областей в современном мире технологий. </a:t>
            </a:r>
            <a:r>
              <a:rPr lang="ru-RU" dirty="0" smtClean="0">
                <a:latin typeface="Arial Narrow" pitchFamily="34" charset="0"/>
              </a:rPr>
              <a:t>С </a:t>
            </a:r>
            <a:r>
              <a:rPr lang="ru-RU" dirty="0">
                <a:latin typeface="Arial Narrow" pitchFamily="34" charset="0"/>
              </a:rPr>
              <a:t>каждым днем угрозы в интернете становятся все более </a:t>
            </a:r>
            <a:r>
              <a:rPr lang="ru-RU" dirty="0" smtClean="0">
                <a:latin typeface="Arial Narrow" pitchFamily="34" charset="0"/>
              </a:rPr>
              <a:t>серьезными. </a:t>
            </a:r>
            <a:r>
              <a:rPr lang="ru-RU" smtClean="0">
                <a:latin typeface="Arial Narrow" pitchFamily="34" charset="0"/>
              </a:rPr>
              <a:t>С </a:t>
            </a:r>
            <a:r>
              <a:rPr lang="ru-RU" dirty="0">
                <a:latin typeface="Arial Narrow" pitchFamily="34" charset="0"/>
              </a:rPr>
              <a:t>совершенствованием существующих технологий хранения, передачи и обработки информации, а также с появлением новых, возникает все больше потенциальных </a:t>
            </a:r>
            <a:r>
              <a:rPr lang="ru-RU" dirty="0" smtClean="0">
                <a:latin typeface="Arial Narrow" pitchFamily="34" charset="0"/>
              </a:rPr>
              <a:t>уязвимостей, поэтому специалистам, </a:t>
            </a:r>
            <a:r>
              <a:rPr lang="ru-RU" dirty="0">
                <a:latin typeface="Arial Narrow" pitchFamily="34" charset="0"/>
              </a:rPr>
              <a:t>занимающимся </a:t>
            </a:r>
            <a:r>
              <a:rPr lang="ru-RU" dirty="0" smtClean="0">
                <a:latin typeface="Arial Narrow" pitchFamily="34" charset="0"/>
              </a:rPr>
              <a:t>защитой информации, </a:t>
            </a:r>
            <a:r>
              <a:rPr lang="ru-RU" dirty="0">
                <a:latin typeface="Arial Narrow" pitchFamily="34" charset="0"/>
              </a:rPr>
              <a:t>необходимо быть в курсе последних тенденций и технологий. </a:t>
            </a:r>
            <a:r>
              <a:rPr lang="ru-RU" dirty="0" smtClean="0">
                <a:latin typeface="Arial Narrow" pitchFamily="34" charset="0"/>
              </a:rPr>
              <a:t>Одним </a:t>
            </a:r>
            <a:r>
              <a:rPr lang="ru-RU" dirty="0">
                <a:latin typeface="Arial Narrow" pitchFamily="34" charset="0"/>
              </a:rPr>
              <a:t>из лучших способов получить знания и навыки является чтение </a:t>
            </a:r>
            <a:r>
              <a:rPr lang="ru-RU" dirty="0" smtClean="0">
                <a:latin typeface="Arial Narrow" pitchFamily="34" charset="0"/>
              </a:rPr>
              <a:t>литературы, написанной экспертами </a:t>
            </a:r>
            <a:r>
              <a:rPr lang="ru-RU" dirty="0">
                <a:latin typeface="Arial Narrow" pitchFamily="34" charset="0"/>
              </a:rPr>
              <a:t>в этой области. </a:t>
            </a:r>
            <a:r>
              <a:rPr lang="ru-RU" dirty="0" smtClean="0">
                <a:latin typeface="Arial Narrow" pitchFamily="34" charset="0"/>
              </a:rPr>
              <a:t>Предлагаем вам подборку </a:t>
            </a:r>
            <a:r>
              <a:rPr lang="ru-RU" dirty="0">
                <a:latin typeface="Arial Narrow" pitchFamily="34" charset="0"/>
              </a:rPr>
              <a:t>лучших </a:t>
            </a:r>
            <a:r>
              <a:rPr lang="ru-RU" dirty="0" smtClean="0">
                <a:latin typeface="Arial Narrow" pitchFamily="34" charset="0"/>
              </a:rPr>
              <a:t>книг из фонда нашей библиотеки, </a:t>
            </a:r>
            <a:r>
              <a:rPr lang="ru-RU" dirty="0">
                <a:latin typeface="Arial Narrow" pitchFamily="34" charset="0"/>
              </a:rPr>
              <a:t>которые помогут </a:t>
            </a:r>
            <a:r>
              <a:rPr lang="ru-RU" dirty="0" smtClean="0">
                <a:latin typeface="Arial Narrow" pitchFamily="34" charset="0"/>
              </a:rPr>
              <a:t>совершенствовать </a:t>
            </a:r>
            <a:r>
              <a:rPr lang="ru-RU" dirty="0">
                <a:latin typeface="Arial Narrow" pitchFamily="34" charset="0"/>
              </a:rPr>
              <a:t>свои </a:t>
            </a:r>
            <a:r>
              <a:rPr lang="ru-RU" dirty="0" smtClean="0">
                <a:latin typeface="Arial Narrow" pitchFamily="34" charset="0"/>
              </a:rPr>
              <a:t>знания и навыки, а также </a:t>
            </a:r>
            <a:r>
              <a:rPr lang="ru-RU" dirty="0">
                <a:latin typeface="Arial Narrow" pitchFamily="34" charset="0"/>
              </a:rPr>
              <a:t>быть в курсе последних трендов развития данной области</a:t>
            </a:r>
            <a:r>
              <a:rPr lang="ru-RU" dirty="0" smtClean="0">
                <a:latin typeface="Arial Narrow" pitchFamily="34" charset="0"/>
              </a:rPr>
              <a:t>.</a:t>
            </a:r>
            <a:endParaRPr lang="ru-RU" dirty="0">
              <a:latin typeface="Arial Narrow" pitchFamily="34" charset="0"/>
            </a:endParaRPr>
          </a:p>
        </p:txBody>
      </p:sp>
      <p:pic>
        <p:nvPicPr>
          <p:cNvPr id="2050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808574"/>
            <a:ext cx="1623488" cy="2534540"/>
          </a:xfrm>
          <a:prstGeom prst="rect">
            <a:avLst/>
          </a:prstGeom>
          <a:noFill/>
          <a:ln w="19050">
            <a:solidFill>
              <a:schemeClr val="tx2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3331" y="3789038"/>
            <a:ext cx="1663947" cy="2567765"/>
          </a:xfrm>
          <a:prstGeom prst="rect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797982"/>
            <a:ext cx="1605970" cy="2548229"/>
          </a:xfrm>
          <a:prstGeom prst="rect">
            <a:avLst/>
          </a:prstGeom>
          <a:noFill/>
          <a:ln w="19050">
            <a:solidFill>
              <a:schemeClr val="accent5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5" y="3801729"/>
            <a:ext cx="1584176" cy="2548230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3802730"/>
            <a:ext cx="1679256" cy="2554073"/>
          </a:xfrm>
          <a:prstGeom prst="rect">
            <a:avLst/>
          </a:prstGeom>
          <a:noFill/>
          <a:ln w="19050">
            <a:solidFill>
              <a:srgbClr val="33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3871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14825" y="4656699"/>
            <a:ext cx="7560840" cy="1815882"/>
          </a:xfrm>
          <a:prstGeom prst="rect">
            <a:avLst/>
          </a:prstGeom>
          <a:solidFill>
            <a:schemeClr val="bg2"/>
          </a:solidFill>
          <a:ln>
            <a:solidFill>
              <a:schemeClr val="accent4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Государственная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политика информационной безопасности и информационное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противоборство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учебное пособие для слушателей системы </a:t>
            </a:r>
            <a:r>
              <a:rPr lang="ru-RU" dirty="0" smtClean="0">
                <a:latin typeface="Arial Narrow" pitchFamily="34" charset="0"/>
              </a:rPr>
              <a:t>дополнительного </a:t>
            </a:r>
            <a:r>
              <a:rPr lang="ru-RU" dirty="0">
                <a:latin typeface="Arial Narrow" pitchFamily="34" charset="0"/>
              </a:rPr>
              <a:t>о</a:t>
            </a:r>
            <a:r>
              <a:rPr lang="ru-RU" dirty="0" smtClean="0">
                <a:latin typeface="Arial Narrow" pitchFamily="34" charset="0"/>
              </a:rPr>
              <a:t>бразования: : </a:t>
            </a:r>
            <a:r>
              <a:rPr lang="ru-RU" dirty="0">
                <a:latin typeface="Arial Narrow" pitchFamily="34" charset="0"/>
              </a:rPr>
              <a:t>допущено </a:t>
            </a:r>
            <a:r>
              <a:rPr lang="ru-RU" dirty="0" smtClean="0">
                <a:latin typeface="Arial Narrow" pitchFamily="34" charset="0"/>
              </a:rPr>
              <a:t>Министерством </a:t>
            </a:r>
            <a:r>
              <a:rPr lang="ru-RU" dirty="0">
                <a:latin typeface="Arial Narrow" pitchFamily="34" charset="0"/>
              </a:rPr>
              <a:t>образования </a:t>
            </a:r>
            <a:r>
              <a:rPr lang="ru-RU" dirty="0" smtClean="0">
                <a:latin typeface="Arial Narrow" pitchFamily="34" charset="0"/>
              </a:rPr>
              <a:t>РБ </a:t>
            </a:r>
            <a:r>
              <a:rPr lang="ru-RU" dirty="0">
                <a:latin typeface="Arial Narrow" pitchFamily="34" charset="0"/>
              </a:rPr>
              <a:t>/ В. Ю. </a:t>
            </a:r>
            <a:r>
              <a:rPr lang="ru-RU" dirty="0" err="1">
                <a:latin typeface="Arial Narrow" pitchFamily="34" charset="0"/>
              </a:rPr>
              <a:t>Арчаков</a:t>
            </a:r>
            <a:r>
              <a:rPr lang="ru-RU" dirty="0">
                <a:latin typeface="Arial Narrow" pitchFamily="34" charset="0"/>
              </a:rPr>
              <a:t>, А. Л. </a:t>
            </a:r>
            <a:r>
              <a:rPr lang="ru-RU" dirty="0" err="1">
                <a:latin typeface="Arial Narrow" pitchFamily="34" charset="0"/>
              </a:rPr>
              <a:t>Баньковский</a:t>
            </a:r>
            <a:r>
              <a:rPr lang="ru-RU" dirty="0">
                <a:latin typeface="Arial Narrow" pitchFamily="34" charset="0"/>
              </a:rPr>
              <a:t>, А. В. Ивановский , О. С. Макаров ; Академия управления при Президенте </a:t>
            </a:r>
            <a:r>
              <a:rPr lang="ru-RU" dirty="0" smtClean="0">
                <a:latin typeface="Arial Narrow" pitchFamily="34" charset="0"/>
              </a:rPr>
              <a:t>РБ. </a:t>
            </a:r>
            <a:r>
              <a:rPr lang="ru-RU" dirty="0">
                <a:latin typeface="Arial Narrow" pitchFamily="34" charset="0"/>
              </a:rPr>
              <a:t>- 2-е изд., </a:t>
            </a:r>
            <a:r>
              <a:rPr lang="ru-RU" dirty="0" err="1">
                <a:latin typeface="Arial Narrow" pitchFamily="34" charset="0"/>
              </a:rPr>
              <a:t>стериотип</a:t>
            </a:r>
            <a:r>
              <a:rPr lang="ru-RU" dirty="0">
                <a:latin typeface="Arial Narrow" pitchFamily="34" charset="0"/>
              </a:rPr>
              <a:t>. - Минск : Академия при Президенте Республики Беларусь, 2021. - 228 с.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1849" y="764316"/>
            <a:ext cx="2279743" cy="3456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15620" y="2492508"/>
            <a:ext cx="457200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Рассмотрены </a:t>
            </a:r>
            <a:r>
              <a:rPr lang="ru-RU" sz="1400" dirty="0">
                <a:latin typeface="Arial Narrow" pitchFamily="34" charset="0"/>
              </a:rPr>
              <a:t>актуальные вопросы формирования политики информационной безопасности Республики Беларусь в современных условиях, а также концептуальные подходы к обеспечению международной и региональной безопасности в информационной сфере. 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89957"/>
            <a:ext cx="2813138" cy="158285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513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9738" y="5229200"/>
            <a:ext cx="6984776" cy="984885"/>
          </a:xfrm>
          <a:prstGeom prst="rect">
            <a:avLst/>
          </a:prstGeom>
          <a:solidFill>
            <a:schemeClr val="bg2"/>
          </a:solidFill>
          <a:ln>
            <a:solidFill>
              <a:schemeClr val="accent4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Прохорова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О. В. Информационная безопасность и защита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информации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учебник / О. В. Прохорова. - 5-е изд., </a:t>
            </a:r>
            <a:r>
              <a:rPr lang="ru-RU" dirty="0" err="1">
                <a:latin typeface="Arial Narrow" pitchFamily="34" charset="0"/>
              </a:rPr>
              <a:t>стериотип</a:t>
            </a:r>
            <a:r>
              <a:rPr lang="ru-RU" dirty="0">
                <a:latin typeface="Arial Narrow" pitchFamily="34" charset="0"/>
              </a:rPr>
              <a:t>. - СПб. ; М. ; Краснодар : Лань, 2023. - 124 с. : ил. - (Высшее образование).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99592" y="2348880"/>
            <a:ext cx="460851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В учебнике рассматриваются основы </a:t>
            </a:r>
            <a:r>
              <a:rPr lang="ru-RU" sz="1400" dirty="0">
                <a:latin typeface="Arial Narrow" pitchFamily="34" charset="0"/>
              </a:rPr>
              <a:t>информационной безопасности и защиты информации, а именно: разграничение доступа к ресурсам, вопросы идентификации и аутентификации субъектов, методы и средства криптографической защиты, вопросы контроля целостности информации, способы хранения и распределения ключевой информации, организация защиты информации от разрушающих программных воздействий, электронно-цифровая подпись и многое другое</a:t>
            </a:r>
            <a:r>
              <a:rPr lang="ru-RU" sz="1400" dirty="0" smtClean="0">
                <a:latin typeface="Arial Narrow" pitchFamily="34" charset="0"/>
              </a:rPr>
              <a:t>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0049" y="962979"/>
            <a:ext cx="2313617" cy="3600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140"/>
            <a:ext cx="3419872" cy="192367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9818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07811" y="5217972"/>
            <a:ext cx="7488832" cy="984885"/>
          </a:xfrm>
          <a:prstGeom prst="rect">
            <a:avLst/>
          </a:prstGeom>
          <a:solidFill>
            <a:schemeClr val="bg2"/>
          </a:solidFill>
          <a:ln>
            <a:solidFill>
              <a:schemeClr val="accent4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Никифоров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С. Н.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Методы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защиты информации. Пароли, скрытие,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шифрование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учебное пособие / С. Н. Никифоров. - 4-е изд., </a:t>
            </a:r>
            <a:r>
              <a:rPr lang="ru-RU" dirty="0" err="1">
                <a:latin typeface="Arial Narrow" pitchFamily="34" charset="0"/>
              </a:rPr>
              <a:t>стериотип</a:t>
            </a:r>
            <a:r>
              <a:rPr lang="ru-RU" dirty="0">
                <a:latin typeface="Arial Narrow" pitchFamily="34" charset="0"/>
              </a:rPr>
              <a:t>. - СПб. ; М. ; Краснодар : Лань, 2022. - 124 с. : ил. - (Высшее образование).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5445" y="836712"/>
            <a:ext cx="2399721" cy="38164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99592" y="621309"/>
            <a:ext cx="432048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Издание предназначено </a:t>
            </a:r>
            <a:r>
              <a:rPr lang="ru-RU" sz="1400" dirty="0">
                <a:latin typeface="Arial Narrow" pitchFamily="34" charset="0"/>
              </a:rPr>
              <a:t>для всех пользователей, стремящихся обеспечить защиту своей информации. Рассматриваются вопросы генерирования, хранения и установки паролей, шифрования информации, скрытия объектов, удаления следов работы с файлами и другие.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127" y="2116269"/>
            <a:ext cx="3914944" cy="254258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4033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27583" y="5201803"/>
            <a:ext cx="7632849" cy="984885"/>
          </a:xfrm>
          <a:prstGeom prst="rect">
            <a:avLst/>
          </a:prstGeom>
          <a:solidFill>
            <a:schemeClr val="bg2"/>
          </a:solidFill>
          <a:ln>
            <a:solidFill>
              <a:schemeClr val="accent4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Никифоров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С. Н.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Методы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защиты информации. Защита от внешних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вторжений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учебное пособие / С. Н. Никифоров. - 5-е изд., </a:t>
            </a:r>
            <a:r>
              <a:rPr lang="ru-RU" dirty="0" err="1">
                <a:latin typeface="Arial Narrow" pitchFamily="34" charset="0"/>
              </a:rPr>
              <a:t>стериотип</a:t>
            </a:r>
            <a:r>
              <a:rPr lang="ru-RU" dirty="0">
                <a:latin typeface="Arial Narrow" pitchFamily="34" charset="0"/>
              </a:rPr>
              <a:t>. - СПб. ; М. ; Краснодар : Лань, 2023. - 96 с. : ил. - (Высшее образование).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951057"/>
            <a:ext cx="2448272" cy="38877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99592" y="951057"/>
            <a:ext cx="437264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Предназначено </a:t>
            </a:r>
            <a:r>
              <a:rPr lang="ru-RU" sz="1400" dirty="0">
                <a:latin typeface="Arial Narrow" pitchFamily="34" charset="0"/>
              </a:rPr>
              <a:t>для всех пользователей, стремящихся обеспечить защиту своей информации. Рассматриваются вопросы использования антивирусных программ </a:t>
            </a:r>
            <a:r>
              <a:rPr lang="ru-RU" sz="1400" dirty="0" err="1">
                <a:latin typeface="Arial Narrow" pitchFamily="34" charset="0"/>
              </a:rPr>
              <a:t>Comodo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Internet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Security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err="1">
                <a:latin typeface="Arial Narrow" pitchFamily="34" charset="0"/>
              </a:rPr>
              <a:t>Dr</a:t>
            </a:r>
            <a:r>
              <a:rPr lang="ru-RU" sz="1400" dirty="0">
                <a:latin typeface="Arial Narrow" pitchFamily="34" charset="0"/>
              </a:rPr>
              <a:t>. </a:t>
            </a:r>
            <a:r>
              <a:rPr lang="ru-RU" sz="1400" dirty="0" err="1">
                <a:latin typeface="Arial Narrow" pitchFamily="34" charset="0"/>
              </a:rPr>
              <a:t>Web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CureIt</a:t>
            </a:r>
            <a:r>
              <a:rPr lang="ru-RU" sz="1400" dirty="0">
                <a:latin typeface="Arial Narrow" pitchFamily="34" charset="0"/>
              </a:rPr>
              <a:t>, AVZ и другие.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36912"/>
            <a:ext cx="2562696" cy="1965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7453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4869160"/>
            <a:ext cx="7056784" cy="1538883"/>
          </a:xfrm>
          <a:prstGeom prst="rect">
            <a:avLst/>
          </a:prstGeom>
          <a:solidFill>
            <a:schemeClr val="bg2"/>
          </a:solidFill>
          <a:ln>
            <a:solidFill>
              <a:schemeClr val="accent4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Внуков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А. А.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Защита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информации в банковских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системах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учебное пособие для студентов высших учебных заведений : рекомендовано Учебно-методическим отделом высшего образования, обучающихся по инженерно-техническим направлениям / А. А. Внуков. - 2-е изд., </a:t>
            </a:r>
            <a:r>
              <a:rPr lang="ru-RU" dirty="0" err="1">
                <a:latin typeface="Arial Narrow" pitchFamily="34" charset="0"/>
              </a:rPr>
              <a:t>испр</a:t>
            </a:r>
            <a:r>
              <a:rPr lang="ru-RU" dirty="0">
                <a:latin typeface="Arial Narrow" pitchFamily="34" charset="0"/>
              </a:rPr>
              <a:t>. и доп. - М. : </a:t>
            </a:r>
            <a:r>
              <a:rPr lang="ru-RU" dirty="0" err="1">
                <a:latin typeface="Arial Narrow" pitchFamily="34" charset="0"/>
              </a:rPr>
              <a:t>Юрайт</a:t>
            </a:r>
            <a:r>
              <a:rPr lang="ru-RU" dirty="0">
                <a:latin typeface="Arial Narrow" pitchFamily="34" charset="0"/>
              </a:rPr>
              <a:t>, 2024. - 246 с. - (Высшее образование).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980726"/>
            <a:ext cx="2349504" cy="34721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27584" y="1700808"/>
            <a:ext cx="485331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Рассмотрены </a:t>
            </a:r>
            <a:r>
              <a:rPr lang="ru-RU" sz="1400" dirty="0">
                <a:latin typeface="Arial Narrow" pitchFamily="34" charset="0"/>
              </a:rPr>
              <a:t>основные понятия защиты информации, правовая сторона защиты информации в банках и банковских системах, концепции и принципы политики безопасности в банках и банковских системах, техническое обеспечение безопасности коммерческого банка. Дан материал об атаках на цифровую подпись, алгоритмы, криптосистему; алгоритмах электронной цифровой подписи, основанных на асимметричных и симметричных криптосистемах; полиграфических и голографических методах защиты от фальсификации документов и ценных бумаг. Рассмотрены вопросы применения программного обеспечения для контроля подлинности документов, решений для защиты корпоративной и коммерческой информации.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3563"/>
            <a:ext cx="4104456" cy="196857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3954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0350" cy="291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99592" y="2271779"/>
            <a:ext cx="7419999" cy="1754326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lvl="0"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С представленными книгами</a:t>
            </a:r>
          </a:p>
          <a:p>
            <a:pPr lvl="0"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вы можете ознакомиться в читальном зале учебного корпуса № 1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995936" y="5805264"/>
            <a:ext cx="500404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Составитель:</a:t>
            </a:r>
          </a:p>
          <a:p>
            <a:pPr lvl="0"/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Библиотекарь 1 категории </a:t>
            </a:r>
            <a:r>
              <a:rPr lang="ru-RU" sz="1400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Рыбчинская</a:t>
            </a:r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А.А.,</a:t>
            </a:r>
          </a:p>
          <a:p>
            <a:pPr lvl="0"/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Библиотека Полесского государственного университета</a:t>
            </a:r>
          </a:p>
        </p:txBody>
      </p:sp>
    </p:spTree>
    <p:extLst>
      <p:ext uri="{BB962C8B-B14F-4D97-AF65-F5344CB8AC3E}">
        <p14:creationId xmlns:p14="http://schemas.microsoft.com/office/powerpoint/2010/main" val="3208393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2790</TotalTime>
  <Words>821</Words>
  <Application>Microsoft Office PowerPoint</Application>
  <PresentationFormat>Экран (4:3)</PresentationFormat>
  <Paragraphs>36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Алла Андреевна Рыбчинская</dc:creator>
  <cp:lastModifiedBy>Светлана Ивановна Макаревич</cp:lastModifiedBy>
  <cp:revision>644</cp:revision>
  <dcterms:created xsi:type="dcterms:W3CDTF">2022-11-09T08:10:03Z</dcterms:created>
  <dcterms:modified xsi:type="dcterms:W3CDTF">2024-11-19T08:55:43Z</dcterms:modified>
</cp:coreProperties>
</file>