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0" r:id="rId4"/>
    <p:sldId id="267" r:id="rId5"/>
    <p:sldId id="269" r:id="rId6"/>
    <p:sldId id="273" r:id="rId7"/>
    <p:sldId id="271" r:id="rId8"/>
    <p:sldId id="274" r:id="rId9"/>
  </p:sldIdLst>
  <p:sldSz cx="9144000" cy="6858000" type="screen4x3"/>
  <p:notesSz cx="7102475" cy="102346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66"/>
    <a:srgbClr val="6600CC"/>
    <a:srgbClr val="800000"/>
    <a:srgbClr val="336600"/>
    <a:srgbClr val="FDEADA"/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5" autoAdjust="0"/>
  </p:normalViewPr>
  <p:slideViewPr>
    <p:cSldViewPr>
      <p:cViewPr>
        <p:scale>
          <a:sx n="107" d="100"/>
          <a:sy n="107" d="100"/>
        </p:scale>
        <p:origin x="-84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7A35D02-81CC-4380-ACC0-29EABE0D7429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66" tIns="49533" rIns="99066" bIns="49533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3250" cy="4605338"/>
          </a:xfrm>
          <a:prstGeom prst="rect">
            <a:avLst/>
          </a:prstGeom>
        </p:spPr>
        <p:txBody>
          <a:bodyPr vert="horz" lIns="99066" tIns="49533" rIns="99066" bIns="49533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2725" y="9721850"/>
            <a:ext cx="3078163" cy="511175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5865C7A-1FBE-4D28-B96C-F6C50A5336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436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F952D8-6493-4DBA-B35F-7F59F7F5FE59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22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4B73D3-5D74-4F5B-A69E-28C6E0CFF79B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0A7CE-EB85-4556-AB43-DFF656A8D729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7D98D-E28C-46CD-95BC-05690557A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670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BCBD6-67E6-41DF-AF92-51C7451475BC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F64F9-6967-47C2-A17A-868C77A56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862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70482-AF31-4FAC-BF56-3CC2AA1AAA11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B9168-10FC-4D72-B8BF-AFF8AD3DF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340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8D461-9CBE-4374-9F09-DC4B77034D2B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2D503-7D64-48BA-981B-16FD4DDC8C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486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FA7F2-E048-4D60-8E9F-E38D4D931804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F47C3-89D2-4CE5-96C1-D88BFD660F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263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23883-69AD-4A02-931C-F8525F1D5EC6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7BE3C-83FF-4534-9173-3360703232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05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8E5E-7BCB-487A-8619-14A3AA7F7A90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91790-B325-4CF1-9E5B-7CEC86277D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860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59596-D7E5-4EAF-B911-599B74296728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BAB9-3A57-4528-A21E-D9D06CAE6E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12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66B5E-D172-483D-B3F1-A8434EFC5200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0DE91-AB9F-492B-8D6D-52A14EFEC2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37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F6336-0A0E-4A49-BF23-CC4621A95813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583D0-3FEE-4144-8C4A-4311B3693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34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F2D1B-D045-4EE5-8202-16E5A3F1F6B2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7AE82-7929-418E-B739-A1F98B553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944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E1D28D-04D8-4803-A48F-047CB52C6BFE}" type="datetimeFigureOut">
              <a:rPr lang="ru-RU"/>
              <a:pPr>
                <a:defRPr/>
              </a:pPr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FDF08C-7768-47E3-A4E4-13B002FD02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7938"/>
            <a:ext cx="9148763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71438"/>
            <a:ext cx="5086350" cy="31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Читайте</a:t>
            </a:r>
            <a:r>
              <a:rPr lang="ru-RU" sz="7200" dirty="0">
                <a:latin typeface="+mn-lt"/>
                <a:cs typeface="+mn-cs"/>
              </a:rPr>
              <a:t> </a:t>
            </a:r>
            <a:r>
              <a:rPr lang="ru-RU" sz="7200" b="1" dirty="0">
                <a:solidFill>
                  <a:srgbClr val="C00000"/>
                </a:solidFill>
                <a:latin typeface="+mn-lt"/>
                <a:cs typeface="+mn-cs"/>
              </a:rPr>
              <a:t>лучшее</a:t>
            </a:r>
            <a:r>
              <a:rPr lang="ru-RU" sz="7200" dirty="0">
                <a:latin typeface="+mn-lt"/>
                <a:cs typeface="+mn-cs"/>
              </a:rPr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+mn-lt"/>
                <a:cs typeface="+mn-cs"/>
              </a:rPr>
              <a:t>с нами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Batang" pitchFamily="18" charset="-127"/>
                <a:ea typeface="Batang" pitchFamily="18" charset="-127"/>
                <a:cs typeface="+mn-cs"/>
              </a:rPr>
              <a:t>Книги от классики до современности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cs typeface="+mn-cs"/>
              </a:rPr>
              <a:t>Библиотека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u="sng" dirty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  <a:cs typeface="+mn-cs"/>
              </a:rPr>
              <a:t>Полесского государственного университета</a:t>
            </a:r>
          </a:p>
        </p:txBody>
      </p:sp>
      <p:sp>
        <p:nvSpPr>
          <p:cNvPr id="2061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3263" y="50784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2062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Книги – это двери, что выводят тебя из четырех стен.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Они учат тебя, воспитывают, с ними ты путешествуешь,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мечтаешь, воображаешь, проживаешь другие жизни,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а свою умножаешь в тысячу раз.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  <a:cs typeface="+mn-cs"/>
              </a:rPr>
              <a:t>                                                              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  <a:cs typeface="+mn-cs"/>
              </a:rPr>
              <a:t>А. Перес-</a:t>
            </a:r>
            <a:r>
              <a:rPr lang="ru-RU" sz="1600" i="1" dirty="0" err="1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  <a:cs typeface="+mn-cs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85098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  <a:cs typeface="+mn-cs"/>
              </a:rPr>
              <a:t>Литературный гид</a:t>
            </a:r>
          </a:p>
        </p:txBody>
      </p:sp>
      <p:sp>
        <p:nvSpPr>
          <p:cNvPr id="2069" name="TextBox 7"/>
          <p:cNvSpPr txBox="1">
            <a:spLocks noChangeArrowheads="1"/>
          </p:cNvSpPr>
          <p:nvPr/>
        </p:nvSpPr>
        <p:spPr bwMode="auto">
          <a:xfrm>
            <a:off x="1446213" y="4051300"/>
            <a:ext cx="7153275" cy="2339975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1600" b="1">
                <a:latin typeface="Arial" charset="0"/>
              </a:rPr>
              <a:t>Уважаемые пользователи библиотеки! </a:t>
            </a:r>
          </a:p>
          <a:p>
            <a:pPr algn="ctr"/>
            <a:r>
              <a:rPr lang="ru-RU" altLang="ru-RU" sz="1600">
                <a:latin typeface="Arial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altLang="ru-RU" sz="1600">
                <a:latin typeface="Arial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altLang="ru-RU" sz="1600">
                <a:latin typeface="Arial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altLang="ru-RU" sz="1600">
                <a:latin typeface="Arial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altLang="ru-RU" sz="1600">
                <a:latin typeface="Arial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altLang="ru-RU" b="1">
                <a:solidFill>
                  <a:srgbClr val="C00000"/>
                </a:solidFill>
                <a:latin typeface="Arial" charset="0"/>
              </a:rPr>
              <a:t>«Читайте лучшее с нами: </a:t>
            </a:r>
            <a:r>
              <a:rPr lang="ru-RU" altLang="ru-RU" sz="1600" b="1">
                <a:solidFill>
                  <a:srgbClr val="C00000"/>
                </a:solidFill>
                <a:latin typeface="Arial" charset="0"/>
              </a:rPr>
              <a:t>книги от классики до современности»</a:t>
            </a:r>
            <a:r>
              <a:rPr lang="ru-RU" altLang="ru-RU" sz="1600">
                <a:latin typeface="Arial" charset="0"/>
              </a:rPr>
              <a:t>, </a:t>
            </a:r>
          </a:p>
          <a:p>
            <a:pPr algn="ctr"/>
            <a:r>
              <a:rPr lang="ru-RU" altLang="ru-RU" sz="1600">
                <a:latin typeface="Arial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altLang="ru-RU" sz="1600">
                <a:latin typeface="Arial" charset="0"/>
              </a:rPr>
              <a:t>книгами различной тематики из фонда нашей библиотеки.</a:t>
            </a:r>
          </a:p>
        </p:txBody>
      </p:sp>
      <p:pic>
        <p:nvPicPr>
          <p:cNvPr id="207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6888">
            <a:off x="223838" y="5078413"/>
            <a:ext cx="904875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313" y="3421063"/>
            <a:ext cx="588962" cy="58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15963" y="1341438"/>
            <a:ext cx="7848600" cy="23383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+mn-cs"/>
              </a:rPr>
              <a:t>5 книг, которые заставляют думать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 Narrow" pitchFamily="34" charset="0"/>
                <a:cs typeface="+mn-cs"/>
              </a:rPr>
              <a:t>      На книжных полках библиотек находится большое количество изданий. Все прочесть невозможно, но есть такие, которые достойны пристального внимания,  которые никого не оставляют равнодушным. У самых лучших книг есть одна общая черта. Они остаются с вами ещё долгое время после прочтения. А некоторые из них даже могут повлиять на мировоззрение. Мы предлагаем вам несколько произведений, которые стоит прочитать каждому. Они помогут найти ответы на многие вопросы и лучше понять окружающий мир. </a:t>
            </a:r>
          </a:p>
        </p:txBody>
      </p:sp>
      <p:sp>
        <p:nvSpPr>
          <p:cNvPr id="3075" name="Прямоугольник 2"/>
          <p:cNvSpPr>
            <a:spLocks noChangeArrowheads="1"/>
          </p:cNvSpPr>
          <p:nvPr/>
        </p:nvSpPr>
        <p:spPr bwMode="auto">
          <a:xfrm>
            <a:off x="2921000" y="115888"/>
            <a:ext cx="56530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ru-RU" altLang="ru-RU" sz="1600">
                <a:solidFill>
                  <a:srgbClr val="800000"/>
                </a:solidFill>
                <a:latin typeface="Comic Sans MS" pitchFamily="66" charset="0"/>
              </a:rPr>
              <a:t>Каким человеком ты станешь, определят два фактора: люди, с которыми общаешься, и книги, которые читаешь.</a:t>
            </a:r>
          </a:p>
          <a:p>
            <a:pPr algn="r"/>
            <a:r>
              <a:rPr lang="ru-RU" altLang="ru-RU" sz="1600" i="1">
                <a:latin typeface="Comic Sans MS" pitchFamily="66" charset="0"/>
              </a:rPr>
              <a:t>Робин Шарма</a:t>
            </a:r>
          </a:p>
        </p:txBody>
      </p:sp>
      <p:pic>
        <p:nvPicPr>
          <p:cNvPr id="307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3943350"/>
            <a:ext cx="1695450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3954463"/>
            <a:ext cx="1614488" cy="249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941763"/>
            <a:ext cx="1538288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944938"/>
            <a:ext cx="1566862" cy="247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975" y="3954463"/>
            <a:ext cx="1638300" cy="246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3763" y="333375"/>
            <a:ext cx="4895850" cy="95408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Arial" pitchFamily="34" charset="0"/>
              </a:rPr>
              <a:t>      Капоте, Т. Обыкновенное убийство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: документальная повесть / Т. Капоте. - Житомир : Олеся, 1991. - 272 с. - (Детективы века,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вып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. 2).</a:t>
            </a:r>
          </a:p>
        </p:txBody>
      </p:sp>
      <p:pic>
        <p:nvPicPr>
          <p:cNvPr id="2050" name="Picture 2" descr="\\share1.corp.uni.lan\obmen3\Библиотека\Отдел обслуживания\Рыбчинская\1003207393.jpg"/>
          <p:cNvPicPr>
            <a:picLocks noChangeAspect="1" noChangeArrowheads="1"/>
          </p:cNvPicPr>
          <p:nvPr/>
        </p:nvPicPr>
        <p:blipFill rotWithShape="1">
          <a:blip r:embed="rId2"/>
          <a:srcRect l="4172"/>
          <a:stretch/>
        </p:blipFill>
        <p:spPr bwMode="auto">
          <a:xfrm>
            <a:off x="6488113" y="1916113"/>
            <a:ext cx="2181225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Прямоугольник 2"/>
          <p:cNvSpPr>
            <a:spLocks noChangeArrowheads="1"/>
          </p:cNvSpPr>
          <p:nvPr/>
        </p:nvSpPr>
        <p:spPr bwMode="auto">
          <a:xfrm>
            <a:off x="569913" y="1412875"/>
            <a:ext cx="5543550" cy="4400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400">
                <a:latin typeface="Arial Narrow" pitchFamily="34" charset="0"/>
              </a:rPr>
              <a:t>      Трумен Капоте входит в число крупнейших американских прозаиков XX века. Самым значительным его произведением многие считают роман «Обыкновенное убийство» («Хладнокровное убийство»), основанный на истории реального преступления и раскрывающий природу насилия как сложного социального и психологического феномена. В книге раскрывается бессмысленное и жестокое преступление, исследуются причины, толкнувшие человека на убийство.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Местечко Холкомб, затерянное среди безбрежных канзасских полей, так бы и осталось ни чем не выдающейся американской глубинкой, если бы не одно ноябрьское утро 1959 года. Этим утром фермера Герберта Клаттера, его жену и детей обнаружили связанными и убитыми в упор из ружья в собственном доме. Преступление такого масштаба было громким даже по меркам всей страны. Расследование с самого начала грозило зайти в тупик – у Клаттеров просто не было не только врагов, но даже недоброжелателей…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Книга Капоте, мгновенно ставшая бестселлером, породила новый жанр в литературе - криминальный журналистский роман, где автор включается в расследование криминального преступления. В списке 100 лучших книг XX века по версии газеты The Guardian «Обыкновенное убийство» заняло 84-ю позицию. Одноименная экранизация Ричарда Брукса, выпущенная сразу после публикации романа Капоте, была номинирована на четыре «Оскара».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15616" y="5870735"/>
            <a:ext cx="7624247" cy="738664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Нет ничего более естественного, чем считать, что в твоих неудачах есть вина других, так же как совершенно естественно забывать тех, кто причастен к твоим успехам</a:t>
            </a:r>
            <a:r>
              <a:rPr lang="ru-RU" sz="1400" i="1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Comic Sans MS" pitchFamily="66" charset="0"/>
                <a:cs typeface="+mn-cs"/>
              </a:rPr>
              <a:t>Т. Капоте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5771">
            <a:off x="6732240" y="106649"/>
            <a:ext cx="1386702" cy="163746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388" y="357188"/>
            <a:ext cx="4751387" cy="67786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Arial" pitchFamily="34" charset="0"/>
              </a:rPr>
              <a:t>      Кафка, Ф.  Процесс 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/ Ф. Кафка. - М.: ЭКСМО, 2013. - 320 с.</a:t>
            </a:r>
          </a:p>
        </p:txBody>
      </p:sp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566738" y="1268413"/>
            <a:ext cx="5534025" cy="44021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400">
                <a:latin typeface="Arial Narrow" pitchFamily="34" charset="0"/>
              </a:rPr>
              <a:t>      Философский роман «Процесс» Франца Кафки был опубликован в 1925 году — через десять лет после написания, когда автора уже не было в живых. Оригинал рукописи хранится в Музее современной литературы в немецком Марбахе-на-Неккаре. В 1999 году французская газета Le Monde завершила романом тройку лидеров топа «100 книг XX века». Тогда же он стал серебряным участником рейтинга «Лучшие немецкие романы XX века» от издательства «Бертельсман» и Литературного музея Мюнхена.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Роман стал своеобразным символом творчества Франца Кафки. Интересно, что Кафка не оставил никаких подсказок, по которым можно было бы как-то воссоздать фабулу романа. Главы не были пронумерованы и содержались в отдельных конвертах. Главный герой произведения Йозеф К. — рациональный герой среди абсурдного общества. Его ничем не примечательная, даже в чем-то банальная жизнь шла своим чередом, пока его не известили о том, что против него начат процесс... Абсурдность происходящего с К. пугает своей приземленной, холодной обыденностью, повседневностью и даже странной логичностью творящегося с героем ужаса, противостоять которому он не в силах.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Где судья, которого он ни разу не видел? Где высокий суд, куда он так и не попал? Он виноват просто потому, что каждый человек в этой жизни может быть в чем-то виноват...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5918168"/>
            <a:ext cx="6660232" cy="738664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Только не останавливаться на полдороге, это самое бессмысленное не только в делах, но и вообще всегда и везде.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Comic Sans MS" pitchFamily="66" charset="0"/>
                <a:cs typeface="+mn-cs"/>
              </a:rPr>
              <a:t>Ф. Кафка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5" r="24692"/>
          <a:stretch/>
        </p:blipFill>
        <p:spPr bwMode="auto">
          <a:xfrm>
            <a:off x="7236296" y="-99392"/>
            <a:ext cx="2019762" cy="20608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749425"/>
            <a:ext cx="2773362" cy="399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5918200"/>
            <a:ext cx="1292225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088" y="396875"/>
            <a:ext cx="4752975" cy="6762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Arial" pitchFamily="34" charset="0"/>
              </a:rPr>
              <a:t>      </a:t>
            </a:r>
            <a:r>
              <a:rPr lang="ru-RU" sz="2000" b="1" dirty="0" err="1">
                <a:latin typeface="Arial Narrow" pitchFamily="34" charset="0"/>
                <a:cs typeface="Arial" pitchFamily="34" charset="0"/>
              </a:rPr>
              <a:t>Киз</a:t>
            </a:r>
            <a:r>
              <a:rPr lang="ru-RU" sz="2000" b="1" dirty="0">
                <a:latin typeface="Arial Narrow" pitchFamily="34" charset="0"/>
                <a:cs typeface="Arial" pitchFamily="34" charset="0"/>
              </a:rPr>
              <a:t>, Д.  Цветы для </a:t>
            </a:r>
            <a:r>
              <a:rPr lang="ru-RU" sz="2000" b="1" dirty="0" err="1">
                <a:latin typeface="Arial Narrow" pitchFamily="34" charset="0"/>
                <a:cs typeface="Arial" pitchFamily="34" charset="0"/>
              </a:rPr>
              <a:t>Элджернона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: роман / Д.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Киз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. - М.: Э, 2017. - 352 с. - (Правильные книги).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/>
          <a:srcRect r="50000"/>
          <a:stretch/>
        </p:blipFill>
        <p:spPr bwMode="auto">
          <a:xfrm>
            <a:off x="6443663" y="1333500"/>
            <a:ext cx="2106612" cy="34559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148" name="Прямоугольник 2"/>
          <p:cNvSpPr>
            <a:spLocks noChangeArrowheads="1"/>
          </p:cNvSpPr>
          <p:nvPr/>
        </p:nvSpPr>
        <p:spPr bwMode="auto">
          <a:xfrm>
            <a:off x="611188" y="1557338"/>
            <a:ext cx="5184775" cy="3324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400">
                <a:latin typeface="Arial Narrow" pitchFamily="34" charset="0"/>
              </a:rPr>
              <a:t>      Книга Дэниела Киза "Цветы для Элджернона"  входит в программу обязательного чтения в американских школах. Эта единственная история в жанре научной фантастики, автор которой был дважды награжден сначала за рассказ, а потом за роман с одним и тем же названием, героем, сюжетом.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Тридцатитрехлетний Чарли Гордон - умственно отсталый. При этом у него есть работа, друзья и непреодолимое желание учиться. Он соглашается принять участие в опасном научном эксперименте в надежде стать умным…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Эта фантастическая история обладает поразительной психологической силой и заставляет задуматься над общечеловеческими вопросами нравственности: имеем ли мы право ставить друг над другом эксперименты, к каким результатам это может привести и какую цену мы готовы заплатить за то, чтобы стать "самым умным".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5157192"/>
            <a:ext cx="6859276" cy="1169551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Удивительно, как люди высоких моральных принципов и столь же высокой чувствительности, никогда не позволяющие себе воспользоваться преимуществом над человеком, рожденным без рук, ног или глаз, как они легко и бездумно потешаются над человеком, рожденным без разума.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Comic Sans MS" pitchFamily="66" charset="0"/>
                <a:cs typeface="+mn-cs"/>
              </a:rPr>
              <a:t>Д. </a:t>
            </a:r>
            <a:r>
              <a:rPr lang="ru-RU" sz="1400" i="1" dirty="0" err="1">
                <a:latin typeface="Comic Sans MS" pitchFamily="66" charset="0"/>
                <a:cs typeface="+mn-cs"/>
              </a:rPr>
              <a:t>Киз</a:t>
            </a:r>
            <a:endParaRPr lang="ru-RU" sz="1400" i="1" dirty="0">
              <a:latin typeface="Comic Sans MS" pitchFamily="66" charset="0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93033"/>
            <a:ext cx="2160068" cy="162005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26" t="26922" b="24869"/>
          <a:stretch/>
        </p:blipFill>
        <p:spPr bwMode="auto">
          <a:xfrm>
            <a:off x="7081652" y="-171400"/>
            <a:ext cx="2034740" cy="164569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2463" y="260350"/>
            <a:ext cx="5378450" cy="123190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Arial" pitchFamily="34" charset="0"/>
              </a:rPr>
              <a:t>      Оруэлл, Д.  1984: роман. Скотный двор: 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сказка-аллегория = 1984.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Animal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farm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 : художественная лит-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ра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 / Д. Оруэлл ; пер.: В. Голышев, Л. Беспалова. - М. : АСТ, 2009. - 361, [7] с. - (Зарубежная классика).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/>
          <a:srcRect l="18219" r="19167"/>
          <a:stretch/>
        </p:blipFill>
        <p:spPr bwMode="auto">
          <a:xfrm>
            <a:off x="6310313" y="1627188"/>
            <a:ext cx="2232025" cy="3565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172" name="Прямоугольник 1"/>
          <p:cNvSpPr>
            <a:spLocks noChangeArrowheads="1"/>
          </p:cNvSpPr>
          <p:nvPr/>
        </p:nvSpPr>
        <p:spPr bwMode="auto">
          <a:xfrm>
            <a:off x="742950" y="1606550"/>
            <a:ext cx="5197475" cy="3540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400">
                <a:latin typeface="Arial Narrow" pitchFamily="34" charset="0"/>
              </a:rPr>
              <a:t>      Джордж Оруэлл (1903-1950) — один из самых влиятельных писателей в мире, гениальный провидец, автор романов «Скотный двор» и «1984», а также документальных произведений, ставших классикой. Еще при жизни он получил международное признание как журналист и писатель.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«Скотный двор» – сатирическая притча Джорджа Оруэлла, рассказывающая о домашних животных, восставших против фермера в надежде построить общество, в котором не будет места жестокости и неравенству. Однако одна тирания сменилась другой, а вожделенное светлое будущее теперь кажется еще более недосягаемым, чем прежде.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Повесть-притча «Скотный двор» Джорджа Оруэлла полна острого сарказма и политической сатиры. Обитатели фермы олицетворяют самые ужасные людские пороки, а сама ферма становится символом тоталитарного общества. Как будут существовать в таком обществе его обитатели – животные, которых поведут на бойню?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72684" y="5503559"/>
            <a:ext cx="6851176" cy="95410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И тут до животных наконец дошло, что же сталось со свиными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харями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. Они переводили глаза со свиньи на человека, с человека на свинью и снова со свиньи на человека, но угадать, кто из них кто, было невозможно.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Comic Sans MS" pitchFamily="66" charset="0"/>
                <a:cs typeface="+mn-cs"/>
              </a:rPr>
              <a:t>Д. </a:t>
            </a:r>
            <a:r>
              <a:rPr lang="ru-RU" sz="1400" i="1" dirty="0" err="1">
                <a:latin typeface="Comic Sans MS" pitchFamily="66" charset="0"/>
                <a:cs typeface="+mn-cs"/>
              </a:rPr>
              <a:t>Оруэл</a:t>
            </a:r>
            <a:endParaRPr lang="ru-RU" sz="1400" i="1" dirty="0">
              <a:latin typeface="Comic Sans MS" pitchFamily="66" charset="0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93824"/>
            <a:ext cx="1546461" cy="197357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3155">
            <a:off x="6368813" y="-50181"/>
            <a:ext cx="2558500" cy="170779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0113" y="333375"/>
            <a:ext cx="4751387" cy="6762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>
                <a:lumMod val="75000"/>
              </a:schemeClr>
            </a:solidFill>
          </a:ln>
          <a:effectLst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Arial Narrow" pitchFamily="34" charset="0"/>
                <a:cs typeface="Arial" pitchFamily="34" charset="0"/>
              </a:rPr>
              <a:t>      Эко, У.  Имя розы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: детектив.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Вып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. 2 / У. Эко. - М. : Книжная палата, 1989. - 496 с.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/>
          <a:srcRect b="2107"/>
          <a:stretch/>
        </p:blipFill>
        <p:spPr bwMode="auto">
          <a:xfrm>
            <a:off x="6399213" y="1341438"/>
            <a:ext cx="2184400" cy="3306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196" name="Прямоугольник 1"/>
          <p:cNvSpPr>
            <a:spLocks noChangeArrowheads="1"/>
          </p:cNvSpPr>
          <p:nvPr/>
        </p:nvSpPr>
        <p:spPr bwMode="auto">
          <a:xfrm>
            <a:off x="625475" y="1125538"/>
            <a:ext cx="5314950" cy="4184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ru-RU" sz="1400">
                <a:latin typeface="Arial Narrow" pitchFamily="34" charset="0"/>
              </a:rPr>
              <a:t>      Умберто Эко (1932 - 2016) - итальянский учёный, философ, специалист по семиотике и средневековой эстетике, теоретик культуры, литературный критик, писатель, публицист.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"Имя розы" - первый роман Эко, опубликованный в 1980 году, стал первым интеллектуальным романом, возглавившим списки супербестселлеров и принесшим автору всемирную славу. На сегодняшний день книга переведена на несколько десятков языков и стала классикой мировой литературы. Действие романа разворачивается в средневековом монастыре, где его героям предстоит решить множество философских вопросов и, путем логических умозаключений, раскрыть произошедшее убийство.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Сыщик – англичанин. Он напоминает Шерлока Холмса, а его юный ученик - доктора Ватсона. В жесткой конструкции детектива находится место и ярким фактам истории Средневековья, и перекличкам с историей ХХ века, и рассказам о религиозных конфликтах и бунтах, и трогательной повести о любви, и множеству новых загадок.</a:t>
            </a:r>
          </a:p>
          <a:p>
            <a:pPr algn="just"/>
            <a:r>
              <a:rPr lang="ru-RU" altLang="ru-RU" sz="1400">
                <a:latin typeface="Arial Narrow" pitchFamily="34" charset="0"/>
              </a:rPr>
              <a:t>      Это тонкое, умное и одновременно захватывающее произведение сразу заслужило высокие оценки критиков и повсеместную любовь читателей, которая не ослабевает и спустя более чем 40 лет.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11105" y="5602786"/>
            <a:ext cx="6082029" cy="954107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  <a:cs typeface="+mn-cs"/>
              </a:rPr>
              <a:t>Книги пишутся не для того, чтоб в них верили, а для того, чтобы их обдумывали. Имея перед собою книгу, каждый должен стараться понять, не что она высказывает, а что она хочет высказать.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>
                <a:latin typeface="Comic Sans MS" pitchFamily="66" charset="0"/>
                <a:cs typeface="+mn-cs"/>
              </a:rPr>
              <a:t>У. Эко</a:t>
            </a:r>
          </a:p>
        </p:txBody>
      </p:sp>
      <p:pic>
        <p:nvPicPr>
          <p:cNvPr id="82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09383" flipH="1">
            <a:off x="346075" y="5335588"/>
            <a:ext cx="1982788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338" y="4076700"/>
            <a:ext cx="817562" cy="149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-377825"/>
            <a:ext cx="1738312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42" b="34657"/>
          <a:stretch>
            <a:fillRect/>
          </a:stretch>
        </p:blipFill>
        <p:spPr bwMode="auto">
          <a:xfrm>
            <a:off x="0" y="4763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2348880"/>
            <a:ext cx="7459093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0066"/>
                </a:solidFill>
                <a:latin typeface="Arial Narrow" pitchFamily="34" charset="0"/>
                <a:cs typeface="+mn-cs"/>
              </a:rPr>
              <a:t>С представленными книгами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0066"/>
                </a:solidFill>
                <a:latin typeface="Arial Narrow" pitchFamily="34" charset="0"/>
                <a:cs typeface="+mn-cs"/>
              </a:rPr>
              <a:t>вы можете ознакомиться на абонементе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rgbClr val="000066"/>
                </a:solidFill>
                <a:latin typeface="Arial Narrow" pitchFamily="34" charset="0"/>
                <a:cs typeface="+mn-cs"/>
              </a:rPr>
              <a:t>научной и художественной литературы</a:t>
            </a:r>
          </a:p>
        </p:txBody>
      </p:sp>
      <p:sp>
        <p:nvSpPr>
          <p:cNvPr id="9222" name="TextBox 4"/>
          <p:cNvSpPr txBox="1">
            <a:spLocks noChangeArrowheads="1"/>
          </p:cNvSpPr>
          <p:nvPr/>
        </p:nvSpPr>
        <p:spPr bwMode="auto">
          <a:xfrm>
            <a:off x="3854450" y="5589588"/>
            <a:ext cx="48482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600" b="1">
                <a:solidFill>
                  <a:srgbClr val="000066"/>
                </a:solidFill>
                <a:latin typeface="Arial" charset="0"/>
              </a:rPr>
              <a:t>Составитель:</a:t>
            </a:r>
          </a:p>
          <a:p>
            <a:r>
              <a:rPr lang="ru-RU" altLang="ru-RU" sz="1400">
                <a:solidFill>
                  <a:srgbClr val="000066"/>
                </a:solidFill>
                <a:latin typeface="Arial" charset="0"/>
              </a:rPr>
              <a:t>Библиотекарь 1 категории Рыбчинская А.А.,</a:t>
            </a:r>
          </a:p>
          <a:p>
            <a:r>
              <a:rPr lang="ru-RU" altLang="ru-RU" sz="1400">
                <a:solidFill>
                  <a:srgbClr val="000066"/>
                </a:solidFill>
                <a:latin typeface="Arial" charset="0"/>
              </a:rPr>
              <a:t>Библиотека Полесского государственного университета</a:t>
            </a:r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41438"/>
            <a:ext cx="10731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3375"/>
            <a:ext cx="554037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341438"/>
            <a:ext cx="731837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0" y="4941888"/>
            <a:ext cx="857250" cy="85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0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903</Template>
  <TotalTime>0</TotalTime>
  <Words>1544</Words>
  <Application>Microsoft Office PowerPoint</Application>
  <PresentationFormat>Экран (4:3)</PresentationFormat>
  <Paragraphs>62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Calibri</vt:lpstr>
      <vt:lpstr>Arial</vt:lpstr>
      <vt:lpstr>Batang</vt:lpstr>
      <vt:lpstr>Arial Narrow</vt:lpstr>
      <vt:lpstr>Comic Sans MS</vt:lpstr>
      <vt:lpstr>903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Ивановна Макаревич</dc:creator>
  <cp:lastModifiedBy>Светлана Ивановна Макаревич</cp:lastModifiedBy>
  <cp:revision>1</cp:revision>
  <cp:lastPrinted>2022-12-15T09:22:06Z</cp:lastPrinted>
  <dcterms:created xsi:type="dcterms:W3CDTF">2022-12-15T10:58:30Z</dcterms:created>
  <dcterms:modified xsi:type="dcterms:W3CDTF">2022-12-15T10:59:01Z</dcterms:modified>
</cp:coreProperties>
</file>