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63" r:id="rId3"/>
    <p:sldId id="268" r:id="rId4"/>
    <p:sldId id="264" r:id="rId5"/>
    <p:sldId id="267" r:id="rId6"/>
    <p:sldId id="271" r:id="rId7"/>
    <p:sldId id="266" r:id="rId8"/>
    <p:sldId id="270"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33399"/>
    <a:srgbClr val="003300"/>
    <a:srgbClr val="DCE6F2"/>
    <a:srgbClr val="336600"/>
    <a:srgbClr val="FDEADA"/>
    <a:srgbClr val="0033CC"/>
    <a:srgbClr val="000099"/>
    <a:srgbClr val="8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756" y="1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F5695A-F234-42F4-8460-E65E21031ED5}" type="datetimeFigureOut">
              <a:rPr lang="ru-RU" smtClean="0"/>
              <a:t>11.03.2024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7334C4-F903-4BCA-A4C6-729AF94A7154}" type="slidenum">
              <a:rPr lang="ru-RU" smtClean="0"/>
              <a:t>‹#›</a:t>
            </a:fld>
            <a:endParaRPr lang="ru-RU"/>
          </a:p>
        </p:txBody>
      </p:sp>
    </p:spTree>
    <p:extLst>
      <p:ext uri="{BB962C8B-B14F-4D97-AF65-F5344CB8AC3E}">
        <p14:creationId xmlns:p14="http://schemas.microsoft.com/office/powerpoint/2010/main" val="2501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9096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10337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27251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C77320-7363-4CD3-9238-FC8CFDF18DDB}" type="datetimeFigureOut">
              <a:rPr lang="ru-RU" smtClean="0"/>
              <a:t>11.03.2024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55260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C77320-7363-4CD3-9238-FC8CFDF18DDB}" type="datetimeFigureOut">
              <a:rPr lang="ru-RU" smtClean="0"/>
              <a:t>11.03.2024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346168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C77320-7363-4CD3-9238-FC8CFDF18DDB}" type="datetimeFigureOut">
              <a:rPr lang="ru-RU" smtClean="0"/>
              <a:t>11.03.2024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57744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C77320-7363-4CD3-9238-FC8CFDF18DDB}" type="datetimeFigureOut">
              <a:rPr lang="ru-RU" smtClean="0"/>
              <a:t>11.03.2024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9157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11.03.2024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254422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11.03.2024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624294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134360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5086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7320-7363-4CD3-9238-FC8CFDF18DDB}" type="datetimeFigureOut">
              <a:rPr lang="ru-RU" smtClean="0"/>
              <a:t>11.03.2024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ACB65-DCDB-4F23-BEDE-53EF326B021C}" type="slidenum">
              <a:rPr lang="ru-RU" smtClean="0"/>
              <a:t>‹#›</a:t>
            </a:fld>
            <a:endParaRPr lang="ru-RU"/>
          </a:p>
        </p:txBody>
      </p:sp>
    </p:spTree>
    <p:extLst>
      <p:ext uri="{BB962C8B-B14F-4D97-AF65-F5344CB8AC3E}">
        <p14:creationId xmlns:p14="http://schemas.microsoft.com/office/powerpoint/2010/main" val="3759418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5.jpeg"/><Relationship Id="rId12"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7.png"/><Relationship Id="rId5" Type="http://schemas.openxmlformats.org/officeDocument/2006/relationships/image" Target="../media/image4.png"/><Relationship Id="rId10" Type="http://schemas.openxmlformats.org/officeDocument/2006/relationships/slide" Target="slide4.xml"/><Relationship Id="rId4" Type="http://schemas.openxmlformats.org/officeDocument/2006/relationships/slide" Target="slide3.xml"/><Relationship Id="rId9" Type="http://schemas.openxmlformats.org/officeDocument/2006/relationships/image" Target="../media/image6.jpeg"/><Relationship Id="rId1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1026" name="Picture 2" descr="https://c1.wallpaperflare.com/preview/501/345/244/paper-minimalism-reading-book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 y="7937"/>
            <a:ext cx="9148937" cy="607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75182" y="2444013"/>
            <a:ext cx="6896375" cy="1200329"/>
          </a:xfrm>
          <a:prstGeom prst="rect">
            <a:avLst/>
          </a:prstGeom>
          <a:solidFill>
            <a:srgbClr val="FFFFFF">
              <a:alpha val="60000"/>
            </a:srgbClr>
          </a:solidFill>
          <a:effectLst>
            <a:softEdge rad="127000"/>
          </a:effectLst>
        </p:spPr>
        <p:txBody>
          <a:bodyPr wrap="none" rtlCol="0">
            <a:spAutoFit/>
          </a:bodyPr>
          <a:lstStyle/>
          <a:p>
            <a:r>
              <a:rPr lang="ru-RU" sz="4000" b="1" dirty="0" smtClean="0">
                <a:solidFill>
                  <a:schemeClr val="accent5">
                    <a:lumMod val="50000"/>
                  </a:schemeClr>
                </a:solidFill>
              </a:rPr>
              <a:t>Читайте</a:t>
            </a:r>
            <a:r>
              <a:rPr lang="ru-RU" sz="7200" dirty="0" smtClean="0"/>
              <a:t> </a:t>
            </a:r>
            <a:r>
              <a:rPr lang="ru-RU" sz="7200" b="1" dirty="0" smtClean="0">
                <a:solidFill>
                  <a:srgbClr val="C00000"/>
                </a:solidFill>
              </a:rPr>
              <a:t>лучшее</a:t>
            </a:r>
            <a:r>
              <a:rPr lang="ru-RU" sz="7200" dirty="0" smtClean="0"/>
              <a:t> </a:t>
            </a:r>
            <a:r>
              <a:rPr lang="ru-RU" sz="4000" b="1" dirty="0" smtClean="0">
                <a:solidFill>
                  <a:schemeClr val="accent5">
                    <a:lumMod val="50000"/>
                  </a:schemeClr>
                </a:solidFill>
              </a:rPr>
              <a:t>с нами</a:t>
            </a:r>
            <a:endParaRPr lang="ru-RU" sz="4000" b="1" dirty="0">
              <a:solidFill>
                <a:schemeClr val="accent5">
                  <a:lumMod val="50000"/>
                </a:schemeClr>
              </a:solidFill>
            </a:endParaRPr>
          </a:p>
        </p:txBody>
      </p:sp>
      <p:sp>
        <p:nvSpPr>
          <p:cNvPr id="5" name="TextBox 4"/>
          <p:cNvSpPr txBox="1"/>
          <p:nvPr/>
        </p:nvSpPr>
        <p:spPr>
          <a:xfrm>
            <a:off x="1572586" y="2087158"/>
            <a:ext cx="4559261" cy="369332"/>
          </a:xfrm>
          <a:prstGeom prst="rect">
            <a:avLst/>
          </a:prstGeom>
          <a:solidFill>
            <a:schemeClr val="bg1"/>
          </a:solidFill>
          <a:effectLst>
            <a:softEdge rad="63500"/>
          </a:effectLst>
        </p:spPr>
        <p:txBody>
          <a:bodyPr wrap="none" rtlCol="0">
            <a:spAutoFit/>
          </a:bodyPr>
          <a:lstStyle/>
          <a:p>
            <a:r>
              <a:rPr lang="ru-RU" b="1" dirty="0" smtClean="0">
                <a:solidFill>
                  <a:srgbClr val="C00000"/>
                </a:solidFill>
                <a:latin typeface="Batang" pitchFamily="18" charset="-127"/>
                <a:ea typeface="Batang" pitchFamily="18" charset="-127"/>
              </a:rPr>
              <a:t>Книги от классики до современности</a:t>
            </a:r>
            <a:endParaRPr lang="ru-RU" b="1" dirty="0">
              <a:solidFill>
                <a:srgbClr val="C00000"/>
              </a:solidFill>
              <a:latin typeface="Batang" pitchFamily="18" charset="-127"/>
              <a:ea typeface="Batang" pitchFamily="18" charset="-127"/>
            </a:endParaRPr>
          </a:p>
        </p:txBody>
      </p:sp>
      <p:sp>
        <p:nvSpPr>
          <p:cNvPr id="7" name="TextBox 6"/>
          <p:cNvSpPr txBox="1"/>
          <p:nvPr/>
        </p:nvSpPr>
        <p:spPr>
          <a:xfrm rot="16200000">
            <a:off x="-1178521" y="1917881"/>
            <a:ext cx="3905236" cy="707886"/>
          </a:xfrm>
          <a:prstGeom prst="rect">
            <a:avLst/>
          </a:prstGeom>
          <a:noFill/>
          <a:effectLst>
            <a:softEdge rad="31750"/>
          </a:effectLst>
        </p:spPr>
        <p:txBody>
          <a:bodyPr wrap="none" rtlCol="0">
            <a:spAutoFit/>
          </a:bodyPr>
          <a:lstStyle/>
          <a:p>
            <a:r>
              <a:rPr lang="ru-RU" sz="2400" b="1" dirty="0" smtClean="0">
                <a:solidFill>
                  <a:schemeClr val="accent5">
                    <a:lumMod val="50000"/>
                  </a:schemeClr>
                </a:solidFill>
                <a:latin typeface="Arial Narrow" pitchFamily="34" charset="0"/>
              </a:rPr>
              <a:t>Библиотека</a:t>
            </a:r>
            <a:r>
              <a:rPr lang="ru-RU" sz="1600" b="1" dirty="0" smtClean="0">
                <a:solidFill>
                  <a:schemeClr val="accent5">
                    <a:lumMod val="50000"/>
                  </a:schemeClr>
                </a:solidFill>
                <a:latin typeface="Arial Narrow" pitchFamily="34" charset="0"/>
              </a:rPr>
              <a:t> </a:t>
            </a:r>
          </a:p>
          <a:p>
            <a:r>
              <a:rPr lang="ru-RU" sz="1600" b="1" u="sng" dirty="0" smtClean="0">
                <a:solidFill>
                  <a:schemeClr val="accent5">
                    <a:lumMod val="50000"/>
                  </a:schemeClr>
                </a:solidFill>
                <a:latin typeface="Arial Narrow" pitchFamily="34" charset="0"/>
              </a:rPr>
              <a:t>Полесского государственного университета</a:t>
            </a:r>
            <a:endParaRPr lang="ru-RU" sz="1600" b="1" u="sng" dirty="0">
              <a:solidFill>
                <a:schemeClr val="accent5">
                  <a:lumMod val="50000"/>
                </a:schemeClr>
              </a:solidFill>
              <a:latin typeface="Arial Narrow" pitchFamily="34" charset="0"/>
            </a:endParaRPr>
          </a:p>
        </p:txBody>
      </p:sp>
      <p:sp>
        <p:nvSpPr>
          <p:cNvPr id="10" name="AutoShape 4" descr="https://svgsilh.com/svg/2028349.svg"/>
          <p:cNvSpPr>
            <a:spLocks noChangeAspect="1" noChangeArrowheads="1"/>
          </p:cNvSpPr>
          <p:nvPr/>
        </p:nvSpPr>
        <p:spPr bwMode="auto">
          <a:xfrm>
            <a:off x="3242846" y="50783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6" descr="https://svgsilh.com/svg/2028349.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p:cNvSpPr txBox="1"/>
          <p:nvPr/>
        </p:nvSpPr>
        <p:spPr>
          <a:xfrm>
            <a:off x="2843808" y="332499"/>
            <a:ext cx="6113984" cy="1323439"/>
          </a:xfrm>
          <a:prstGeom prst="rect">
            <a:avLst/>
          </a:prstGeom>
          <a:solidFill>
            <a:srgbClr val="FFFFFF">
              <a:alpha val="74902"/>
            </a:srgbClr>
          </a:solidFill>
          <a:effectLst>
            <a:softEdge rad="63500"/>
          </a:effectLst>
        </p:spPr>
        <p:txBody>
          <a:bodyPr wrap="square" rtlCol="0">
            <a:spAutoFit/>
          </a:bodyPr>
          <a:lstStyle/>
          <a:p>
            <a:pPr algn="r"/>
            <a:r>
              <a:rPr lang="ru-RU" sz="1600" b="1" dirty="0">
                <a:solidFill>
                  <a:schemeClr val="accent5">
                    <a:lumMod val="50000"/>
                  </a:schemeClr>
                </a:solidFill>
                <a:latin typeface="Batang" pitchFamily="18" charset="-127"/>
                <a:ea typeface="Batang" pitchFamily="18" charset="-127"/>
              </a:rPr>
              <a:t>Книги – это двери, что выводят тебя из четырех </a:t>
            </a:r>
            <a:r>
              <a:rPr lang="ru-RU" sz="1600" b="1" dirty="0" smtClean="0">
                <a:solidFill>
                  <a:schemeClr val="accent5">
                    <a:lumMod val="50000"/>
                  </a:schemeClr>
                </a:solidFill>
                <a:latin typeface="Batang" pitchFamily="18" charset="-127"/>
                <a:ea typeface="Batang" pitchFamily="18" charset="-127"/>
              </a:rPr>
              <a:t>стен. </a:t>
            </a:r>
          </a:p>
          <a:p>
            <a:pPr algn="r"/>
            <a:r>
              <a:rPr lang="ru-RU" sz="1600" b="1" dirty="0" smtClean="0">
                <a:solidFill>
                  <a:schemeClr val="accent5">
                    <a:lumMod val="50000"/>
                  </a:schemeClr>
                </a:solidFill>
                <a:latin typeface="Batang" pitchFamily="18" charset="-127"/>
                <a:ea typeface="Batang" pitchFamily="18" charset="-127"/>
              </a:rPr>
              <a:t>Они </a:t>
            </a:r>
            <a:r>
              <a:rPr lang="ru-RU" sz="1600" b="1" dirty="0">
                <a:solidFill>
                  <a:schemeClr val="accent5">
                    <a:lumMod val="50000"/>
                  </a:schemeClr>
                </a:solidFill>
                <a:latin typeface="Batang" pitchFamily="18" charset="-127"/>
                <a:ea typeface="Batang" pitchFamily="18" charset="-127"/>
              </a:rPr>
              <a:t>учат тебя, воспитывают, с ними ты путешествуешь,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мечтаешь</a:t>
            </a:r>
            <a:r>
              <a:rPr lang="ru-RU" sz="1600" b="1" dirty="0">
                <a:solidFill>
                  <a:schemeClr val="accent5">
                    <a:lumMod val="50000"/>
                  </a:schemeClr>
                </a:solidFill>
                <a:latin typeface="Batang" pitchFamily="18" charset="-127"/>
                <a:ea typeface="Batang" pitchFamily="18" charset="-127"/>
              </a:rPr>
              <a:t>, воображаешь, проживаешь другие жизни,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а </a:t>
            </a:r>
            <a:r>
              <a:rPr lang="ru-RU" sz="1600" b="1" dirty="0">
                <a:solidFill>
                  <a:schemeClr val="accent5">
                    <a:lumMod val="50000"/>
                  </a:schemeClr>
                </a:solidFill>
                <a:latin typeface="Batang" pitchFamily="18" charset="-127"/>
                <a:ea typeface="Batang" pitchFamily="18" charset="-127"/>
              </a:rPr>
              <a:t>свою умножаешь в тысячу раз</a:t>
            </a:r>
            <a:r>
              <a:rPr lang="ru-RU" sz="1600" b="1" dirty="0" smtClean="0">
                <a:solidFill>
                  <a:schemeClr val="accent5">
                    <a:lumMod val="50000"/>
                  </a:schemeClr>
                </a:solidFill>
                <a:latin typeface="Batang" pitchFamily="18" charset="-127"/>
                <a:ea typeface="Batang" pitchFamily="18" charset="-127"/>
              </a:rPr>
              <a:t>.</a:t>
            </a:r>
          </a:p>
          <a:p>
            <a:pPr algn="ctr"/>
            <a:r>
              <a:rPr lang="ru-RU" sz="1600" b="1" dirty="0" smtClean="0">
                <a:solidFill>
                  <a:schemeClr val="accent5">
                    <a:lumMod val="50000"/>
                  </a:schemeClr>
                </a:solidFill>
                <a:latin typeface="Batang" pitchFamily="18" charset="-127"/>
                <a:ea typeface="Batang" pitchFamily="18" charset="-127"/>
              </a:rPr>
              <a:t>                                                              </a:t>
            </a:r>
            <a:r>
              <a:rPr lang="ru-RU" sz="1600" i="1" dirty="0" smtClean="0">
                <a:solidFill>
                  <a:schemeClr val="accent5">
                    <a:lumMod val="50000"/>
                  </a:schemeClr>
                </a:solidFill>
                <a:latin typeface="+mj-lt"/>
                <a:ea typeface="Batang" pitchFamily="18" charset="-127"/>
              </a:rPr>
              <a:t>А</a:t>
            </a:r>
            <a:r>
              <a:rPr lang="ru-RU" sz="1600" i="1" dirty="0">
                <a:solidFill>
                  <a:schemeClr val="accent5">
                    <a:lumMod val="50000"/>
                  </a:schemeClr>
                </a:solidFill>
                <a:latin typeface="+mj-lt"/>
                <a:ea typeface="Batang" pitchFamily="18" charset="-127"/>
              </a:rPr>
              <a:t>. </a:t>
            </a:r>
            <a:r>
              <a:rPr lang="ru-RU" sz="1600" i="1" dirty="0" smtClean="0">
                <a:solidFill>
                  <a:schemeClr val="accent5">
                    <a:lumMod val="50000"/>
                  </a:schemeClr>
                </a:solidFill>
                <a:latin typeface="+mj-lt"/>
                <a:ea typeface="Batang" pitchFamily="18" charset="-127"/>
              </a:rPr>
              <a:t>Перес-</a:t>
            </a:r>
            <a:r>
              <a:rPr lang="ru-RU" sz="1600" i="1" dirty="0" err="1" smtClean="0">
                <a:solidFill>
                  <a:schemeClr val="accent5">
                    <a:lumMod val="50000"/>
                  </a:schemeClr>
                </a:solidFill>
                <a:latin typeface="+mj-lt"/>
                <a:ea typeface="Batang" pitchFamily="18" charset="-127"/>
              </a:rPr>
              <a:t>Реверте</a:t>
            </a:r>
            <a:endParaRPr lang="ru-RU" sz="1600" i="1" dirty="0">
              <a:solidFill>
                <a:schemeClr val="accent5">
                  <a:lumMod val="50000"/>
                </a:schemeClr>
              </a:solidFill>
              <a:latin typeface="+mj-lt"/>
              <a:ea typeface="Batang" pitchFamily="18" charset="-127"/>
            </a:endParaRPr>
          </a:p>
        </p:txBody>
      </p:sp>
      <p:sp>
        <p:nvSpPr>
          <p:cNvPr id="2" name="Прямоугольник 1"/>
          <p:cNvSpPr/>
          <p:nvPr/>
        </p:nvSpPr>
        <p:spPr>
          <a:xfrm>
            <a:off x="1572586" y="1462921"/>
            <a:ext cx="3950120" cy="584775"/>
          </a:xfrm>
          <a:prstGeom prst="rect">
            <a:avLst/>
          </a:prstGeom>
          <a:solidFill>
            <a:srgbClr val="FFFFFF">
              <a:alpha val="74902"/>
            </a:srgbClr>
          </a:solidFill>
          <a:effectLst>
            <a:softEdge rad="63500"/>
          </a:effectLst>
        </p:spPr>
        <p:txBody>
          <a:bodyPr wrap="none">
            <a:spAutoFit/>
          </a:bodyPr>
          <a:lstStyle/>
          <a:p>
            <a:pPr lvl="0"/>
            <a:r>
              <a:rPr lang="ru-RU" sz="3200" b="1" u="sng" dirty="0">
                <a:solidFill>
                  <a:srgbClr val="4BACC6">
                    <a:lumMod val="50000"/>
                  </a:srgbClr>
                </a:solidFill>
                <a:latin typeface="Comic Sans MS" pitchFamily="66" charset="0"/>
              </a:rPr>
              <a:t>Литературный гид</a:t>
            </a:r>
          </a:p>
        </p:txBody>
      </p:sp>
      <p:sp>
        <p:nvSpPr>
          <p:cNvPr id="8" name="TextBox 7"/>
          <p:cNvSpPr txBox="1"/>
          <p:nvPr/>
        </p:nvSpPr>
        <p:spPr>
          <a:xfrm>
            <a:off x="1446813" y="4051446"/>
            <a:ext cx="7153112" cy="2339102"/>
          </a:xfrm>
          <a:prstGeom prst="rect">
            <a:avLst/>
          </a:prstGeom>
          <a:solidFill>
            <a:schemeClr val="bg1"/>
          </a:solidFill>
          <a:ln w="12700">
            <a:solidFill>
              <a:srgbClr val="C00000"/>
            </a:solidFill>
          </a:ln>
        </p:spPr>
        <p:txBody>
          <a:bodyPr wrap="none" rtlCol="0">
            <a:spAutoFit/>
          </a:bodyPr>
          <a:lstStyle/>
          <a:p>
            <a:pPr algn="ctr"/>
            <a:r>
              <a:rPr lang="ru-RU" sz="1600" b="1" dirty="0" smtClean="0">
                <a:latin typeface="Arial" pitchFamily="34" charset="0"/>
                <a:cs typeface="Arial" pitchFamily="34" charset="0"/>
              </a:rPr>
              <a:t>Уважаемые пользователи библиотеки! </a:t>
            </a:r>
          </a:p>
          <a:p>
            <a:pPr algn="ctr"/>
            <a:r>
              <a:rPr lang="ru-RU" sz="1600" dirty="0" smtClean="0">
                <a:latin typeface="Arial" pitchFamily="34" charset="0"/>
                <a:cs typeface="Arial" pitchFamily="34" charset="0"/>
              </a:rPr>
              <a:t>Многие из нас любят провести досуг с интересной книгой. </a:t>
            </a:r>
          </a:p>
          <a:p>
            <a:pPr algn="ctr"/>
            <a:r>
              <a:rPr lang="ru-RU" sz="1600" dirty="0" smtClean="0">
                <a:latin typeface="Arial" pitchFamily="34" charset="0"/>
                <a:cs typeface="Arial" pitchFamily="34" charset="0"/>
              </a:rPr>
              <a:t>Но как выбрать из моря издающейся литературы то произведение,</a:t>
            </a:r>
          </a:p>
          <a:p>
            <a:pPr algn="ctr"/>
            <a:r>
              <a:rPr lang="ru-RU" sz="1600" dirty="0" smtClean="0">
                <a:latin typeface="Arial" pitchFamily="34" charset="0"/>
                <a:cs typeface="Arial" pitchFamily="34" charset="0"/>
              </a:rPr>
              <a:t> что придется вам по душе? Для тех, кто любит </a:t>
            </a:r>
          </a:p>
          <a:p>
            <a:pPr algn="ctr"/>
            <a:r>
              <a:rPr lang="ru-RU" sz="1600" dirty="0" smtClean="0">
                <a:latin typeface="Arial" pitchFamily="34" charset="0"/>
                <a:cs typeface="Arial" pitchFamily="34" charset="0"/>
              </a:rPr>
              <a:t>почитать хорошие книги или, наконец-то, хочет приобщиться </a:t>
            </a:r>
          </a:p>
          <a:p>
            <a:pPr algn="ctr"/>
            <a:r>
              <a:rPr lang="ru-RU" sz="1600" dirty="0" smtClean="0">
                <a:latin typeface="Arial" pitchFamily="34" charset="0"/>
                <a:cs typeface="Arial" pitchFamily="34" charset="0"/>
              </a:rPr>
              <a:t>к этому увлекательному занятию, мы реализуем проект </a:t>
            </a:r>
          </a:p>
          <a:p>
            <a:pPr algn="ctr"/>
            <a:r>
              <a:rPr lang="ru-RU" b="1" dirty="0" smtClean="0">
                <a:solidFill>
                  <a:srgbClr val="C00000"/>
                </a:solidFill>
                <a:latin typeface="Arial" pitchFamily="34" charset="0"/>
                <a:cs typeface="Arial" pitchFamily="34" charset="0"/>
              </a:rPr>
              <a:t>«Читайте лучшее с нами: </a:t>
            </a:r>
            <a:r>
              <a:rPr lang="ru-RU" sz="1600" b="1" dirty="0" smtClean="0">
                <a:solidFill>
                  <a:srgbClr val="C00000"/>
                </a:solidFill>
                <a:latin typeface="Arial" pitchFamily="34" charset="0"/>
                <a:cs typeface="Arial" pitchFamily="34" charset="0"/>
              </a:rPr>
              <a:t>книги от классики до современности»</a:t>
            </a:r>
            <a:r>
              <a:rPr lang="ru-RU" sz="1600" dirty="0" smtClean="0">
                <a:latin typeface="Arial" pitchFamily="34" charset="0"/>
                <a:cs typeface="Arial" pitchFamily="34" charset="0"/>
              </a:rPr>
              <a:t>, </a:t>
            </a:r>
          </a:p>
          <a:p>
            <a:pPr algn="ctr"/>
            <a:r>
              <a:rPr lang="ru-RU" sz="1600" dirty="0" smtClean="0">
                <a:latin typeface="Arial" pitchFamily="34" charset="0"/>
                <a:cs typeface="Arial" pitchFamily="34" charset="0"/>
              </a:rPr>
              <a:t>в рамках которого ежемесячно будем знакомить вас с лучшими </a:t>
            </a:r>
          </a:p>
          <a:p>
            <a:pPr algn="ctr"/>
            <a:r>
              <a:rPr lang="ru-RU" sz="1600" dirty="0" smtClean="0">
                <a:latin typeface="Arial" pitchFamily="34" charset="0"/>
                <a:cs typeface="Arial" pitchFamily="34" charset="0"/>
              </a:rPr>
              <a:t>книгами различной тематики из фонда нашей библиотеки.</a:t>
            </a:r>
            <a:endParaRPr lang="ru-RU" sz="1600" dirty="0">
              <a:latin typeface="Arial" pitchFamily="34" charset="0"/>
              <a:cs typeface="Arial" pitchFamily="34" charset="0"/>
            </a:endParaRPr>
          </a:p>
        </p:txBody>
      </p:sp>
    </p:spTree>
    <p:extLst>
      <p:ext uri="{BB962C8B-B14F-4D97-AF65-F5344CB8AC3E}">
        <p14:creationId xmlns:p14="http://schemas.microsoft.com/office/powerpoint/2010/main" val="171481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1026" name="Picture 2" descr="C:\Users\ryb_aa\Desktop\1614568158_14-p-svet-na-belom-fone-16.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9738" y="111230"/>
            <a:ext cx="2538028" cy="184641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76411"/>
            <a:ext cx="3498850" cy="285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30984" y="1268760"/>
            <a:ext cx="7654661" cy="2400657"/>
          </a:xfrm>
          <a:prstGeom prst="rect">
            <a:avLst/>
          </a:prstGeom>
          <a:solidFill>
            <a:srgbClr val="FFFFFF">
              <a:alpha val="80000"/>
            </a:srgbClr>
          </a:solidFill>
          <a:effectLst>
            <a:softEdge rad="317500"/>
          </a:effectLst>
        </p:spPr>
        <p:txBody>
          <a:bodyPr wrap="none" rtlCol="0">
            <a:spAutoFit/>
          </a:bodyPr>
          <a:lstStyle/>
          <a:p>
            <a:pPr algn="ctr"/>
            <a:r>
              <a:rPr lang="ru-RU" sz="2200" b="1" dirty="0" smtClean="0">
                <a:solidFill>
                  <a:schemeClr val="tx2">
                    <a:lumMod val="50000"/>
                  </a:schemeClr>
                </a:solidFill>
              </a:rPr>
              <a:t>5 православных книг</a:t>
            </a:r>
          </a:p>
          <a:p>
            <a:pPr algn="ctr"/>
            <a:r>
              <a:rPr lang="ru-RU" sz="1600" dirty="0">
                <a:latin typeface="Arial Narrow" pitchFamily="34" charset="0"/>
              </a:rPr>
              <a:t>Православная книга – не обычное художественное повествование. </a:t>
            </a:r>
            <a:endParaRPr lang="ru-RU" sz="1600" dirty="0" smtClean="0">
              <a:latin typeface="Arial Narrow" pitchFamily="34" charset="0"/>
            </a:endParaRPr>
          </a:p>
          <a:p>
            <a:pPr algn="ctr"/>
            <a:r>
              <a:rPr lang="ru-RU" sz="1600" dirty="0" smtClean="0">
                <a:latin typeface="Arial Narrow" pitchFamily="34" charset="0"/>
              </a:rPr>
              <a:t>Читать </a:t>
            </a:r>
            <a:r>
              <a:rPr lang="ru-RU" sz="1600" dirty="0">
                <a:latin typeface="Arial Narrow" pitchFamily="34" charset="0"/>
              </a:rPr>
              <a:t>православные книги – значит открыть </a:t>
            </a:r>
            <a:r>
              <a:rPr lang="ru-RU" sz="1600" dirty="0" smtClean="0">
                <a:latin typeface="Arial Narrow" pitchFamily="34" charset="0"/>
              </a:rPr>
              <a:t>тайны духовной жизни</a:t>
            </a:r>
            <a:r>
              <a:rPr lang="ru-RU" sz="1600" dirty="0">
                <a:latin typeface="Arial Narrow" pitchFamily="34" charset="0"/>
              </a:rPr>
              <a:t>. </a:t>
            </a:r>
            <a:endParaRPr lang="ru-RU" sz="1600" dirty="0" smtClean="0">
              <a:latin typeface="Arial Narrow" pitchFamily="34" charset="0"/>
            </a:endParaRPr>
          </a:p>
          <a:p>
            <a:pPr algn="ctr"/>
            <a:r>
              <a:rPr lang="ru-RU" sz="1600" dirty="0" smtClean="0">
                <a:latin typeface="Arial Narrow" pitchFamily="34" charset="0"/>
              </a:rPr>
              <a:t>Такие </a:t>
            </a:r>
            <a:r>
              <a:rPr lang="ru-RU" sz="1600" dirty="0">
                <a:latin typeface="Arial Narrow" pitchFamily="34" charset="0"/>
              </a:rPr>
              <a:t>произведения </a:t>
            </a:r>
            <a:r>
              <a:rPr lang="ru-RU" sz="1600" dirty="0" smtClean="0">
                <a:latin typeface="Arial Narrow" pitchFamily="34" charset="0"/>
              </a:rPr>
              <a:t>помогают найти </a:t>
            </a:r>
            <a:r>
              <a:rPr lang="ru-RU" sz="1600" dirty="0">
                <a:latin typeface="Arial Narrow" pitchFamily="34" charset="0"/>
              </a:rPr>
              <a:t>ответы на важные вопросы, </a:t>
            </a:r>
            <a:r>
              <a:rPr lang="ru-RU" sz="1600" dirty="0" smtClean="0">
                <a:latin typeface="Arial Narrow" pitchFamily="34" charset="0"/>
              </a:rPr>
              <a:t>возникающие </a:t>
            </a:r>
            <a:r>
              <a:rPr lang="ru-RU" sz="1600" dirty="0">
                <a:latin typeface="Arial Narrow" pitchFamily="34" charset="0"/>
              </a:rPr>
              <a:t>в обычной </a:t>
            </a:r>
            <a:endParaRPr lang="ru-RU" sz="1600" dirty="0" smtClean="0">
              <a:latin typeface="Arial Narrow" pitchFamily="34" charset="0"/>
            </a:endParaRPr>
          </a:p>
          <a:p>
            <a:pPr algn="ctr"/>
            <a:r>
              <a:rPr lang="ru-RU" sz="1600" dirty="0" smtClean="0">
                <a:latin typeface="Arial Narrow" pitchFamily="34" charset="0"/>
              </a:rPr>
              <a:t>жизни любого человека</a:t>
            </a:r>
            <a:r>
              <a:rPr lang="ru-RU" sz="1600" dirty="0">
                <a:latin typeface="Arial Narrow" pitchFamily="34" charset="0"/>
              </a:rPr>
              <a:t>. Чтение духовной литературы </a:t>
            </a:r>
            <a:r>
              <a:rPr lang="ru-RU" sz="1600" dirty="0" smtClean="0">
                <a:latin typeface="Arial Narrow" pitchFamily="34" charset="0"/>
              </a:rPr>
              <a:t>позволяет </a:t>
            </a:r>
            <a:r>
              <a:rPr lang="ru-RU" sz="1600" dirty="0">
                <a:latin typeface="Arial Narrow" pitchFamily="34" charset="0"/>
              </a:rPr>
              <a:t>нам ощущать глубокую </a:t>
            </a:r>
            <a:endParaRPr lang="ru-RU" sz="1600" dirty="0" smtClean="0">
              <a:latin typeface="Arial Narrow" pitchFamily="34" charset="0"/>
            </a:endParaRPr>
          </a:p>
          <a:p>
            <a:pPr algn="ctr"/>
            <a:r>
              <a:rPr lang="ru-RU" sz="1600" dirty="0" smtClean="0">
                <a:latin typeface="Arial Narrow" pitchFamily="34" charset="0"/>
              </a:rPr>
              <a:t>связь с </a:t>
            </a:r>
            <a:r>
              <a:rPr lang="ru-RU" sz="1600" dirty="0">
                <a:latin typeface="Arial Narrow" pitchFamily="34" charset="0"/>
              </a:rPr>
              <a:t>православной традицией. А православному </a:t>
            </a:r>
            <a:r>
              <a:rPr lang="ru-RU" sz="1600" dirty="0" smtClean="0">
                <a:latin typeface="Arial Narrow" pitchFamily="34" charset="0"/>
              </a:rPr>
              <a:t>человеку просто необходимо </a:t>
            </a:r>
            <a:r>
              <a:rPr lang="ru-RU" sz="1600" dirty="0">
                <a:latin typeface="Arial Narrow" pitchFamily="34" charset="0"/>
              </a:rPr>
              <a:t>изучать этот </a:t>
            </a:r>
            <a:endParaRPr lang="ru-RU" sz="1600" dirty="0" smtClean="0">
              <a:latin typeface="Arial Narrow" pitchFamily="34" charset="0"/>
            </a:endParaRPr>
          </a:p>
          <a:p>
            <a:pPr algn="ctr"/>
            <a:r>
              <a:rPr lang="ru-RU" sz="1600" dirty="0" smtClean="0">
                <a:latin typeface="Arial Narrow" pitchFamily="34" charset="0"/>
              </a:rPr>
              <a:t>вид литературы</a:t>
            </a:r>
            <a:r>
              <a:rPr lang="ru-RU" sz="1600" dirty="0">
                <a:latin typeface="Arial Narrow" pitchFamily="34" charset="0"/>
              </a:rPr>
              <a:t>, так как именно она </a:t>
            </a:r>
            <a:r>
              <a:rPr lang="ru-RU" sz="1600" dirty="0" smtClean="0">
                <a:latin typeface="Arial Narrow" pitchFamily="34" charset="0"/>
              </a:rPr>
              <a:t>формирует фундамент </a:t>
            </a:r>
            <a:r>
              <a:rPr lang="ru-RU" sz="1600" dirty="0">
                <a:latin typeface="Arial Narrow" pitchFamily="34" charset="0"/>
              </a:rPr>
              <a:t>веры и несет в себе </a:t>
            </a:r>
            <a:r>
              <a:rPr lang="ru-RU" sz="1600" dirty="0" smtClean="0">
                <a:latin typeface="Arial Narrow" pitchFamily="34" charset="0"/>
              </a:rPr>
              <a:t>особый </a:t>
            </a:r>
          </a:p>
          <a:p>
            <a:pPr algn="ctr"/>
            <a:r>
              <a:rPr lang="ru-RU" sz="1600" dirty="0" smtClean="0">
                <a:latin typeface="Arial Narrow" pitchFamily="34" charset="0"/>
              </a:rPr>
              <a:t>духовный заряд. Предлагаем вам подборку православных книг: </a:t>
            </a:r>
            <a:r>
              <a:rPr lang="ru-RU" sz="1600" dirty="0">
                <a:latin typeface="Arial Narrow" pitchFamily="34" charset="0"/>
              </a:rPr>
              <a:t>возможно, </a:t>
            </a:r>
            <a:r>
              <a:rPr lang="ru-RU" sz="1600" dirty="0" smtClean="0">
                <a:latin typeface="Arial Narrow" pitchFamily="34" charset="0"/>
              </a:rPr>
              <a:t>именно в </a:t>
            </a:r>
            <a:r>
              <a:rPr lang="ru-RU" sz="1600" dirty="0">
                <a:latin typeface="Arial Narrow" pitchFamily="34" charset="0"/>
              </a:rPr>
              <a:t>них </a:t>
            </a:r>
            <a:r>
              <a:rPr lang="ru-RU" sz="1600" dirty="0" smtClean="0">
                <a:latin typeface="Arial Narrow" pitchFamily="34" charset="0"/>
              </a:rPr>
              <a:t>вы</a:t>
            </a:r>
          </a:p>
          <a:p>
            <a:pPr algn="ctr"/>
            <a:r>
              <a:rPr lang="ru-RU" sz="1600" dirty="0" smtClean="0">
                <a:latin typeface="Arial Narrow" pitchFamily="34" charset="0"/>
              </a:rPr>
              <a:t>найдете ответы </a:t>
            </a:r>
            <a:r>
              <a:rPr lang="ru-RU" sz="1600" dirty="0">
                <a:latin typeface="Arial Narrow" pitchFamily="34" charset="0"/>
              </a:rPr>
              <a:t>на вопросы о непостижимом</a:t>
            </a:r>
            <a:r>
              <a:rPr lang="ru-RU" sz="1600" dirty="0" smtClean="0">
                <a:latin typeface="Arial Narrow" pitchFamily="34" charset="0"/>
              </a:rPr>
              <a:t>.</a:t>
            </a:r>
          </a:p>
        </p:txBody>
      </p:sp>
      <p:sp>
        <p:nvSpPr>
          <p:cNvPr id="2" name="Прямоугольник 1"/>
          <p:cNvSpPr/>
          <p:nvPr/>
        </p:nvSpPr>
        <p:spPr>
          <a:xfrm>
            <a:off x="147257" y="100323"/>
            <a:ext cx="7956376" cy="830997"/>
          </a:xfrm>
          <a:prstGeom prst="rect">
            <a:avLst/>
          </a:prstGeom>
        </p:spPr>
        <p:txBody>
          <a:bodyPr wrap="square">
            <a:spAutoFit/>
          </a:bodyPr>
          <a:lstStyle/>
          <a:p>
            <a:r>
              <a:rPr lang="ru-RU" sz="1600" dirty="0" smtClean="0">
                <a:solidFill>
                  <a:schemeClr val="tx2">
                    <a:lumMod val="50000"/>
                  </a:schemeClr>
                </a:solidFill>
                <a:latin typeface="Comic Sans MS" pitchFamily="66" charset="0"/>
              </a:rPr>
              <a:t>«У </a:t>
            </a:r>
            <a:r>
              <a:rPr lang="ru-RU" sz="1600" dirty="0">
                <a:solidFill>
                  <a:schemeClr val="tx2">
                    <a:lumMod val="50000"/>
                  </a:schemeClr>
                </a:solidFill>
                <a:latin typeface="Comic Sans MS" pitchFamily="66" charset="0"/>
              </a:rPr>
              <a:t>каждого человека своя сила веры, и дается она Господом в зависимости от устроения, внутренних сил и собственного духовного подвига</a:t>
            </a:r>
            <a:r>
              <a:rPr lang="ru-RU" sz="1600" dirty="0" smtClean="0">
                <a:solidFill>
                  <a:schemeClr val="tx2">
                    <a:lumMod val="50000"/>
                  </a:schemeClr>
                </a:solidFill>
                <a:latin typeface="Comic Sans MS" pitchFamily="66" charset="0"/>
              </a:rPr>
              <a:t>.»</a:t>
            </a:r>
          </a:p>
          <a:p>
            <a:r>
              <a:rPr lang="ru-RU" sz="1400" dirty="0" smtClean="0">
                <a:latin typeface="Comic Sans MS" pitchFamily="66" charset="0"/>
              </a:rPr>
              <a:t>                                                                                                      «</a:t>
            </a:r>
            <a:r>
              <a:rPr lang="ru-RU" sz="1400" dirty="0">
                <a:latin typeface="Comic Sans MS" pitchFamily="66" charset="0"/>
              </a:rPr>
              <a:t>Отец Арсений»</a:t>
            </a:r>
          </a:p>
        </p:txBody>
      </p:sp>
      <p:pic>
        <p:nvPicPr>
          <p:cNvPr id="2050" name="Picture 2">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7257" y="4005064"/>
            <a:ext cx="1771398" cy="2637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hlinkClick r:id="rId6" action="ppaction://hlinksldjump"/>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0579" t="5213" r="9881" b="3958"/>
          <a:stretch/>
        </p:blipFill>
        <p:spPr bwMode="auto">
          <a:xfrm>
            <a:off x="7303417" y="4005065"/>
            <a:ext cx="1661071" cy="2617024"/>
          </a:xfrm>
          <a:prstGeom prst="rect">
            <a:avLst/>
          </a:prstGeom>
          <a:noFill/>
          <a:ln w="19050">
            <a:solidFill>
              <a:schemeClr val="tx2">
                <a:lumMod val="5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descr="https://main-cdn.sbermegamarket.ru/hlr-system/1629098418/100024337051b0.jpg">
            <a:hlinkClick r:id="rId8" action="ppaction://hlinksldjump"/>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7858" t="1779" r="18982" b="3221"/>
          <a:stretch/>
        </p:blipFill>
        <p:spPr bwMode="auto">
          <a:xfrm>
            <a:off x="5536805" y="4020003"/>
            <a:ext cx="1696997" cy="2602083"/>
          </a:xfrm>
          <a:prstGeom prst="rect">
            <a:avLst/>
          </a:prstGeom>
          <a:noFill/>
          <a:ln w="19050">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9"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21303" y="4020003"/>
            <a:ext cx="1662454" cy="2602084"/>
          </a:xfrm>
          <a:prstGeom prst="rect">
            <a:avLst/>
          </a:prstGeom>
          <a:noFill/>
          <a:ln w="19050">
            <a:solidFill>
              <a:schemeClr val="accent6">
                <a:lumMod val="5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a:hlinkClick r:id="rId12" action="ppaction://hlinksldjump"/>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l="5983" t="3012"/>
          <a:stretch/>
        </p:blipFill>
        <p:spPr bwMode="auto">
          <a:xfrm>
            <a:off x="3783731" y="4005064"/>
            <a:ext cx="1652365" cy="261702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s://i.pinimg.com/originals/ef/0f/09/ef0f09d2b4187d1022c00ccbe5ff2b2c.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631832" y="-76411"/>
            <a:ext cx="1512168"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871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102"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t="14345" b="17513"/>
          <a:stretch/>
        </p:blipFill>
        <p:spPr bwMode="auto">
          <a:xfrm>
            <a:off x="20912" y="426436"/>
            <a:ext cx="9124504" cy="3497346"/>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946760" y="5828308"/>
            <a:ext cx="7272807" cy="677108"/>
          </a:xfrm>
          <a:prstGeom prst="rect">
            <a:avLst/>
          </a:prstGeom>
          <a:solidFill>
            <a:schemeClr val="bg1"/>
          </a:solidFill>
          <a:effectLst>
            <a:outerShdw blurRad="50800" dist="38100" dir="18900000" algn="bl" rotWithShape="0">
              <a:prstClr val="black">
                <a:alpha val="40000"/>
              </a:prstClr>
            </a:outerShdw>
          </a:effectLst>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Осипов</a:t>
            </a:r>
            <a:r>
              <a:rPr lang="ru-RU" sz="2000" b="1" dirty="0">
                <a:solidFill>
                  <a:schemeClr val="tx2">
                    <a:lumMod val="50000"/>
                  </a:schemeClr>
                </a:solidFill>
                <a:latin typeface="Arial Narrow" pitchFamily="34" charset="0"/>
              </a:rPr>
              <a:t>, А.  </a:t>
            </a:r>
            <a:r>
              <a:rPr lang="ru-RU" sz="2000" b="1" dirty="0" smtClean="0">
                <a:solidFill>
                  <a:schemeClr val="tx2">
                    <a:lumMod val="50000"/>
                  </a:schemeClr>
                </a:solidFill>
                <a:latin typeface="Arial Narrow" pitchFamily="34" charset="0"/>
              </a:rPr>
              <a:t>Бог </a:t>
            </a:r>
            <a:r>
              <a:rPr lang="ru-RU" dirty="0">
                <a:latin typeface="Arial Narrow" pitchFamily="34" charset="0"/>
              </a:rPr>
              <a:t>/ А. Осипов ; сост. А. И. Осипов. - 4-е изд., доп. - М. : Православное братство святого апостола Иоанна Богослова, 2014. - 104 с. : ил. </a:t>
            </a:r>
          </a:p>
        </p:txBody>
      </p:sp>
      <p:sp>
        <p:nvSpPr>
          <p:cNvPr id="4" name="Прямоугольник 3"/>
          <p:cNvSpPr/>
          <p:nvPr/>
        </p:nvSpPr>
        <p:spPr>
          <a:xfrm>
            <a:off x="3995936" y="2276872"/>
            <a:ext cx="4499992" cy="2462213"/>
          </a:xfrm>
          <a:prstGeom prst="rect">
            <a:avLst/>
          </a:prstGeom>
          <a:solidFill>
            <a:schemeClr val="bg1"/>
          </a:solidFill>
          <a:effectLst>
            <a:softEdge rad="317500"/>
          </a:effectLst>
        </p:spPr>
        <p:txBody>
          <a:bodyPr wrap="square">
            <a:spAutoFit/>
          </a:bodyPr>
          <a:lstStyle/>
          <a:p>
            <a:pPr algn="just"/>
            <a:r>
              <a:rPr lang="ru-RU" sz="1400" dirty="0" smtClean="0">
                <a:latin typeface="Arial Narrow" pitchFamily="34" charset="0"/>
              </a:rPr>
              <a:t>      В </a:t>
            </a:r>
            <a:r>
              <a:rPr lang="ru-RU" sz="1400" dirty="0">
                <a:latin typeface="Arial Narrow" pitchFamily="34" charset="0"/>
              </a:rPr>
              <a:t>книге </a:t>
            </a:r>
            <a:r>
              <a:rPr lang="ru-RU" sz="1400" dirty="0" smtClean="0">
                <a:latin typeface="Arial Narrow" pitchFamily="34" charset="0"/>
              </a:rPr>
              <a:t>говорится </a:t>
            </a:r>
            <a:r>
              <a:rPr lang="ru-RU" sz="1400" dirty="0">
                <a:latin typeface="Arial Narrow" pitchFamily="34" charset="0"/>
              </a:rPr>
              <a:t>о смысле и цели человеческой жизни, о её духовных законах, о том, что даёт человеку вера во Христа, и других вопросах.</a:t>
            </a:r>
          </a:p>
          <a:p>
            <a:pPr algn="just"/>
            <a:r>
              <a:rPr lang="ru-RU" sz="1400" dirty="0" smtClean="0">
                <a:latin typeface="Arial Narrow" pitchFamily="34" charset="0"/>
              </a:rPr>
              <a:t>      Автор </a:t>
            </a:r>
            <a:r>
              <a:rPr lang="ru-RU" sz="1400" dirty="0">
                <a:latin typeface="Arial Narrow" pitchFamily="34" charset="0"/>
              </a:rPr>
              <a:t>книги - Алексей Ильич Осипов, доктор богословия, заслуженный профессор Московской православной духовной академии, где преподаёт уже более полувека, воспитав за это время не одно поколение священнослужителей Русской Православной Церкви. Его книги издаются огромными тиражами, лекции транслируются по ТВ. Основа всех лекций и публикаций профессора Осипова - святоотеческое понимание христианства</a:t>
            </a:r>
            <a:r>
              <a:rPr lang="ru-RU" sz="1400" dirty="0" smtClean="0">
                <a:latin typeface="Arial Narrow" pitchFamily="34" charset="0"/>
              </a:rPr>
              <a:t>.</a:t>
            </a:r>
            <a:endParaRPr lang="ru-RU" sz="1400" dirty="0">
              <a:latin typeface="Arial Narrow" pitchFamily="34"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628800"/>
            <a:ext cx="2311044" cy="3638030"/>
          </a:xfrm>
          <a:prstGeom prst="rect">
            <a:avLst/>
          </a:prstGeom>
          <a:noFill/>
          <a:ln w="19050">
            <a:solidFill>
              <a:srgbClr val="00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1270796" y="188640"/>
            <a:ext cx="6624736" cy="1169551"/>
          </a:xfrm>
          <a:prstGeom prst="rect">
            <a:avLst/>
          </a:prstGeom>
          <a:solidFill>
            <a:srgbClr val="FFFFFF">
              <a:alpha val="80000"/>
            </a:srgbClr>
          </a:solidFill>
          <a:effectLst>
            <a:softEdge rad="317500"/>
          </a:effectLst>
        </p:spPr>
        <p:txBody>
          <a:bodyPr wrap="square">
            <a:spAutoFit/>
          </a:bodyPr>
          <a:lstStyle/>
          <a:p>
            <a:pPr algn="ctr"/>
            <a:endParaRPr lang="ru-RU" sz="1400" dirty="0" smtClean="0">
              <a:latin typeface="Comic Sans MS" pitchFamily="66" charset="0"/>
            </a:endParaRPr>
          </a:p>
          <a:p>
            <a:pPr algn="ctr"/>
            <a:r>
              <a:rPr lang="ru-RU" sz="1400" dirty="0" smtClean="0">
                <a:solidFill>
                  <a:schemeClr val="tx2">
                    <a:lumMod val="50000"/>
                  </a:schemeClr>
                </a:solidFill>
                <a:latin typeface="Comic Sans MS" pitchFamily="66" charset="0"/>
              </a:rPr>
              <a:t>«Как </a:t>
            </a:r>
            <a:r>
              <a:rPr lang="ru-RU" sz="1400" dirty="0">
                <a:solidFill>
                  <a:schemeClr val="tx2">
                    <a:lumMod val="50000"/>
                  </a:schemeClr>
                </a:solidFill>
                <a:latin typeface="Comic Sans MS" pitchFamily="66" charset="0"/>
              </a:rPr>
              <a:t>возникла идея Бога? Может быть, это чья-то выдумка, которой</a:t>
            </a:r>
          </a:p>
          <a:p>
            <a:pPr algn="ctr"/>
            <a:r>
              <a:rPr lang="ru-RU" sz="1400" dirty="0">
                <a:solidFill>
                  <a:schemeClr val="tx2">
                    <a:lumMod val="50000"/>
                  </a:schemeClr>
                </a:solidFill>
                <a:latin typeface="Comic Sans MS" pitchFamily="66" charset="0"/>
              </a:rPr>
              <a:t>заразилось всё человечество, или Он действительно есть и Его видели? </a:t>
            </a:r>
            <a:r>
              <a:rPr lang="ru-RU" sz="1400" dirty="0" smtClean="0">
                <a:solidFill>
                  <a:schemeClr val="tx2">
                    <a:lumMod val="50000"/>
                  </a:schemeClr>
                </a:solidFill>
                <a:latin typeface="Comic Sans MS" pitchFamily="66" charset="0"/>
              </a:rPr>
              <a:t>Почему люди </a:t>
            </a:r>
            <a:r>
              <a:rPr lang="ru-RU" sz="1400" dirty="0">
                <a:solidFill>
                  <a:schemeClr val="tx2">
                    <a:lumMod val="50000"/>
                  </a:schemeClr>
                </a:solidFill>
                <a:latin typeface="Comic Sans MS" pitchFamily="66" charset="0"/>
              </a:rPr>
              <a:t>всегда верили в Него</a:t>
            </a:r>
            <a:r>
              <a:rPr lang="ru-RU" sz="1400" dirty="0" smtClean="0">
                <a:solidFill>
                  <a:schemeClr val="tx2">
                    <a:lumMod val="50000"/>
                  </a:schemeClr>
                </a:solidFill>
                <a:latin typeface="Comic Sans MS" pitchFamily="66" charset="0"/>
              </a:rPr>
              <a:t>?»</a:t>
            </a:r>
          </a:p>
          <a:p>
            <a:pPr algn="r"/>
            <a:r>
              <a:rPr lang="ru-RU" sz="1200" dirty="0" smtClean="0">
                <a:latin typeface="Comic Sans MS" pitchFamily="66" charset="0"/>
              </a:rPr>
              <a:t>Алексей Осипов</a:t>
            </a:r>
          </a:p>
        </p:txBody>
      </p:sp>
    </p:spTree>
    <p:extLst>
      <p:ext uri="{BB962C8B-B14F-4D97-AF65-F5344CB8AC3E}">
        <p14:creationId xmlns:p14="http://schemas.microsoft.com/office/powerpoint/2010/main" val="40235854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7425" y="-459432"/>
            <a:ext cx="4346575" cy="2938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581433" y="5828710"/>
            <a:ext cx="7992888" cy="677108"/>
          </a:xfrm>
          <a:prstGeom prst="rect">
            <a:avLst/>
          </a:prstGeom>
          <a:solidFill>
            <a:schemeClr val="bg1"/>
          </a:solidFill>
          <a:effectLst>
            <a:outerShdw blurRad="50800" dist="38100" dir="18900000" algn="bl" rotWithShape="0">
              <a:prstClr val="black">
                <a:alpha val="40000"/>
              </a:prstClr>
            </a:outerShdw>
          </a:effectLst>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Ткачев</a:t>
            </a:r>
            <a:r>
              <a:rPr lang="ru-RU" sz="2000" b="1" dirty="0">
                <a:solidFill>
                  <a:schemeClr val="tx2">
                    <a:lumMod val="50000"/>
                  </a:schemeClr>
                </a:solidFill>
                <a:latin typeface="Arial Narrow" pitchFamily="34" charset="0"/>
              </a:rPr>
              <a:t>, А. (протоирей) </a:t>
            </a:r>
            <a:r>
              <a:rPr lang="ru-RU" sz="2000" b="1" dirty="0" smtClean="0">
                <a:solidFill>
                  <a:schemeClr val="tx2">
                    <a:lumMod val="50000"/>
                  </a:schemeClr>
                </a:solidFill>
                <a:latin typeface="Arial Narrow" pitchFamily="34" charset="0"/>
              </a:rPr>
              <a:t>Бремя </a:t>
            </a:r>
            <a:r>
              <a:rPr lang="ru-RU" sz="2000" b="1" dirty="0">
                <a:solidFill>
                  <a:schemeClr val="tx2">
                    <a:lumMod val="50000"/>
                  </a:schemeClr>
                </a:solidFill>
                <a:latin typeface="Arial Narrow" pitchFamily="34" charset="0"/>
              </a:rPr>
              <a:t>страстей. Тайная жизнь наших </a:t>
            </a:r>
            <a:r>
              <a:rPr lang="ru-RU" sz="2000" b="1" dirty="0" smtClean="0">
                <a:solidFill>
                  <a:schemeClr val="tx2">
                    <a:lumMod val="50000"/>
                  </a:schemeClr>
                </a:solidFill>
                <a:latin typeface="Arial Narrow" pitchFamily="34" charset="0"/>
              </a:rPr>
              <a:t>душ </a:t>
            </a:r>
            <a:r>
              <a:rPr lang="ru-RU" dirty="0" smtClean="0">
                <a:latin typeface="Arial Narrow" pitchFamily="34" charset="0"/>
              </a:rPr>
              <a:t>/ </a:t>
            </a:r>
            <a:r>
              <a:rPr lang="ru-RU" dirty="0">
                <a:latin typeface="Arial Narrow" pitchFamily="34" charset="0"/>
              </a:rPr>
              <a:t>А. (протоирей) Ткачев. - М. : </a:t>
            </a:r>
            <a:r>
              <a:rPr lang="ru-RU" dirty="0" err="1">
                <a:latin typeface="Arial Narrow" pitchFamily="34" charset="0"/>
              </a:rPr>
              <a:t>Эксмо</a:t>
            </a:r>
            <a:r>
              <a:rPr lang="ru-RU" dirty="0">
                <a:latin typeface="Arial Narrow" pitchFamily="34" charset="0"/>
              </a:rPr>
              <a:t>, 2016. - 256 с. - (Книги </a:t>
            </a:r>
            <a:r>
              <a:rPr lang="ru-RU" dirty="0" smtClean="0">
                <a:latin typeface="Arial Narrow" pitchFamily="34" charset="0"/>
              </a:rPr>
              <a:t>протоиерея </a:t>
            </a:r>
            <a:r>
              <a:rPr lang="ru-RU" dirty="0">
                <a:latin typeface="Arial Narrow" pitchFamily="34" charset="0"/>
              </a:rPr>
              <a:t>Андрея Ткачева).</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746805"/>
            <a:ext cx="2349406" cy="3698419"/>
          </a:xfrm>
          <a:prstGeom prst="rect">
            <a:avLst/>
          </a:prstGeom>
          <a:noFill/>
          <a:ln w="19050">
            <a:solidFill>
              <a:schemeClr val="accent6">
                <a:lumMod val="5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567119" y="2276872"/>
            <a:ext cx="5112568" cy="3323987"/>
          </a:xfrm>
          <a:prstGeom prst="rect">
            <a:avLst/>
          </a:prstGeom>
          <a:solidFill>
            <a:schemeClr val="bg1"/>
          </a:solidFill>
          <a:effectLst>
            <a:softEdge rad="317500"/>
          </a:effectLst>
        </p:spPr>
        <p:txBody>
          <a:bodyPr wrap="square">
            <a:spAutoFit/>
          </a:bodyPr>
          <a:lstStyle/>
          <a:p>
            <a:pPr algn="just"/>
            <a:r>
              <a:rPr lang="ru-RU" sz="1400" dirty="0" smtClean="0">
                <a:latin typeface="Arial Narrow" pitchFamily="34" charset="0"/>
              </a:rPr>
              <a:t>      Книга </a:t>
            </a:r>
            <a:r>
              <a:rPr lang="ru-RU" sz="1400" dirty="0">
                <a:latin typeface="Arial Narrow" pitchFamily="34" charset="0"/>
              </a:rPr>
              <a:t>Андрея Ткачева - это ключ к тому, что происходит с нашими душами, психологический инструмент для управления собой в самых разных ситуациях. Почему у нас не получается делать то, чего мы хотим, а то, чего мы не хотим, мы делаем, даже во вред себе и ближним. </a:t>
            </a:r>
            <a:r>
              <a:rPr lang="ru-RU" sz="1400" dirty="0" smtClean="0">
                <a:latin typeface="Arial Narrow" pitchFamily="34" charset="0"/>
              </a:rPr>
              <a:t>Это издание </a:t>
            </a:r>
            <a:r>
              <a:rPr lang="ru-RU" sz="1400" dirty="0">
                <a:latin typeface="Arial Narrow" pitchFamily="34" charset="0"/>
              </a:rPr>
              <a:t>о том, что происходит со всеми, когда одолевают запретные желания, когда овладевают разрушительные эмоции, а пустые желания начинают казаться главными жизненными потребностями. «Бремя страстей» - эффективный инструмент для наведения порядка в своем внутреннем мире и достижения душевной гармонии</a:t>
            </a:r>
            <a:r>
              <a:rPr lang="ru-RU" sz="1400" dirty="0" smtClean="0">
                <a:latin typeface="Arial Narrow" pitchFamily="34" charset="0"/>
              </a:rPr>
              <a:t>.</a:t>
            </a:r>
          </a:p>
          <a:p>
            <a:pPr algn="just"/>
            <a:r>
              <a:rPr lang="ru-RU" sz="1400" dirty="0" smtClean="0">
                <a:latin typeface="Arial Narrow" pitchFamily="34" charset="0"/>
              </a:rPr>
              <a:t>      Эта </a:t>
            </a:r>
            <a:r>
              <a:rPr lang="ru-RU" sz="1400" dirty="0">
                <a:latin typeface="Arial Narrow" pitchFamily="34" charset="0"/>
              </a:rPr>
              <a:t>книга - про душу, про нас, про все, происходящее с нами и с окружающими в каждый миг жизни. Книга про то, как остаться человеком в мире, где идет звериная охота на наши души. Вынести бремя страстей </a:t>
            </a:r>
            <a:r>
              <a:rPr lang="ru-RU" sz="1400" dirty="0" smtClean="0">
                <a:latin typeface="Arial Narrow" pitchFamily="34" charset="0"/>
              </a:rPr>
              <a:t>– значит остаться </a:t>
            </a:r>
            <a:r>
              <a:rPr lang="ru-RU" sz="1400" dirty="0">
                <a:latin typeface="Arial Narrow" pitchFamily="34" charset="0"/>
              </a:rPr>
              <a:t>человеком, сохранить себя и тех, кто дорог, для Бога</a:t>
            </a:r>
            <a:r>
              <a:rPr lang="ru-RU" sz="1400" dirty="0" smtClean="0">
                <a:latin typeface="Arial Narrow" pitchFamily="34" charset="0"/>
              </a:rPr>
              <a:t>.</a:t>
            </a:r>
            <a:endParaRPr lang="ru-RU" sz="1400" dirty="0">
              <a:latin typeface="Arial Narrow" pitchFamily="34" charset="0"/>
            </a:endParaRPr>
          </a:p>
        </p:txBody>
      </p:sp>
      <p:sp>
        <p:nvSpPr>
          <p:cNvPr id="3" name="Прямоугольник 2"/>
          <p:cNvSpPr/>
          <p:nvPr/>
        </p:nvSpPr>
        <p:spPr>
          <a:xfrm>
            <a:off x="172159" y="-99392"/>
            <a:ext cx="7776864" cy="923330"/>
          </a:xfrm>
          <a:prstGeom prst="rect">
            <a:avLst/>
          </a:prstGeom>
          <a:solidFill>
            <a:srgbClr val="FFFFFF">
              <a:alpha val="80000"/>
            </a:srgbClr>
          </a:solidFill>
          <a:effectLst>
            <a:softEdge rad="317500"/>
          </a:effectLst>
        </p:spPr>
        <p:txBody>
          <a:bodyPr wrap="square">
            <a:spAutoFit/>
          </a:bodyPr>
          <a:lstStyle/>
          <a:p>
            <a:endParaRPr lang="ru-RU" sz="1400" dirty="0" smtClean="0">
              <a:latin typeface="Comic Sans MS" pitchFamily="66" charset="0"/>
            </a:endParaRPr>
          </a:p>
          <a:p>
            <a:r>
              <a:rPr lang="ru-RU" sz="1400" dirty="0" smtClean="0">
                <a:solidFill>
                  <a:schemeClr val="tx2">
                    <a:lumMod val="50000"/>
                  </a:schemeClr>
                </a:solidFill>
                <a:latin typeface="Comic Sans MS" pitchFamily="66" charset="0"/>
              </a:rPr>
              <a:t>«Молодым </a:t>
            </a:r>
            <a:r>
              <a:rPr lang="ru-RU" sz="1400" dirty="0">
                <a:solidFill>
                  <a:schemeClr val="tx2">
                    <a:lumMod val="50000"/>
                  </a:schemeClr>
                </a:solidFill>
                <a:latin typeface="Comic Sans MS" pitchFamily="66" charset="0"/>
              </a:rPr>
              <a:t>важно понимать, что заниматься надо одновременно как воспитанием воли, так и ума, как духовным укреплением сердца, так и физической закалкой</a:t>
            </a:r>
            <a:r>
              <a:rPr lang="ru-RU" sz="1400" dirty="0" smtClean="0">
                <a:solidFill>
                  <a:schemeClr val="tx2">
                    <a:lumMod val="50000"/>
                  </a:schemeClr>
                </a:solidFill>
                <a:latin typeface="Comic Sans MS" pitchFamily="66" charset="0"/>
              </a:rPr>
              <a:t>.»</a:t>
            </a:r>
          </a:p>
          <a:p>
            <a:pPr algn="r"/>
            <a:endParaRPr lang="ru-RU" sz="1200" dirty="0">
              <a:latin typeface="Comic Sans MS" pitchFamily="66" charset="0"/>
            </a:endParaRPr>
          </a:p>
        </p:txBody>
      </p:sp>
      <p:sp>
        <p:nvSpPr>
          <p:cNvPr id="6" name="Прямоугольник 5"/>
          <p:cNvSpPr/>
          <p:nvPr/>
        </p:nvSpPr>
        <p:spPr>
          <a:xfrm>
            <a:off x="202286" y="692696"/>
            <a:ext cx="5544616" cy="954107"/>
          </a:xfrm>
          <a:prstGeom prst="rect">
            <a:avLst/>
          </a:prstGeom>
          <a:solidFill>
            <a:schemeClr val="bg1"/>
          </a:solidFill>
          <a:effectLst>
            <a:softEdge rad="317500"/>
          </a:effectLst>
        </p:spPr>
        <p:txBody>
          <a:bodyPr wrap="square">
            <a:spAutoFit/>
          </a:bodyPr>
          <a:lstStyle/>
          <a:p>
            <a:r>
              <a:rPr lang="ru-RU" sz="1400" dirty="0" smtClean="0">
                <a:solidFill>
                  <a:schemeClr val="tx2">
                    <a:lumMod val="50000"/>
                  </a:schemeClr>
                </a:solidFill>
                <a:latin typeface="Comic Sans MS" pitchFamily="66" charset="0"/>
              </a:rPr>
              <a:t>«Отдача </a:t>
            </a:r>
            <a:r>
              <a:rPr lang="ru-RU" sz="1400" dirty="0">
                <a:solidFill>
                  <a:schemeClr val="tx2">
                    <a:lumMod val="50000"/>
                  </a:schemeClr>
                </a:solidFill>
                <a:latin typeface="Comic Sans MS" pitchFamily="66" charset="0"/>
              </a:rPr>
              <a:t>– это такая радость, которая не сравнится с радостью приобретения. Радость отдачи больше, чем радость </a:t>
            </a:r>
            <a:r>
              <a:rPr lang="ru-RU" sz="1400" dirty="0" smtClean="0">
                <a:solidFill>
                  <a:schemeClr val="tx2">
                    <a:lumMod val="50000"/>
                  </a:schemeClr>
                </a:solidFill>
                <a:latin typeface="Comic Sans MS" pitchFamily="66" charset="0"/>
              </a:rPr>
              <a:t>приобретения…»</a:t>
            </a:r>
          </a:p>
          <a:p>
            <a:r>
              <a:rPr lang="ru-RU" sz="1200" dirty="0" smtClean="0">
                <a:latin typeface="Comic Sans MS" pitchFamily="66" charset="0"/>
              </a:rPr>
              <a:t>                                                                                     Андрей Ткачев</a:t>
            </a:r>
            <a:endParaRPr lang="ru-RU" sz="1200" dirty="0">
              <a:latin typeface="Comic Sans MS" pitchFamily="66" charset="0"/>
            </a:endParaRPr>
          </a:p>
        </p:txBody>
      </p:sp>
    </p:spTree>
    <p:extLst>
      <p:ext uri="{BB962C8B-B14F-4D97-AF65-F5344CB8AC3E}">
        <p14:creationId xmlns:p14="http://schemas.microsoft.com/office/powerpoint/2010/main" val="22418707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220072" y="-108006"/>
            <a:ext cx="4211960" cy="2800954"/>
          </a:xfrm>
          <a:prstGeom prst="rect">
            <a:avLst/>
          </a:prstGeom>
          <a:noFill/>
          <a:ln>
            <a:noFill/>
          </a:ln>
          <a:effectLst>
            <a:outerShdw dist="35921" dir="2700000" algn="ctr" rotWithShape="0">
              <a:schemeClr val="bg2"/>
            </a:outerShdw>
            <a:softEdge rad="635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1107728" y="5763652"/>
            <a:ext cx="7056784" cy="677108"/>
          </a:xfrm>
          <a:prstGeom prst="rect">
            <a:avLst/>
          </a:prstGeom>
          <a:solidFill>
            <a:schemeClr val="bg1"/>
          </a:solidFill>
          <a:effectLst>
            <a:outerShdw blurRad="50800" dist="38100" dir="18900000" algn="bl" rotWithShape="0">
              <a:prstClr val="black">
                <a:alpha val="40000"/>
              </a:prstClr>
            </a:outerShdw>
          </a:effectLst>
        </p:spPr>
        <p:txBody>
          <a:bodyPr wrap="square">
            <a:spAutoFit/>
          </a:bodyPr>
          <a:lstStyle/>
          <a:p>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Отец </a:t>
            </a:r>
            <a:r>
              <a:rPr lang="ru-RU" sz="2000" b="1" dirty="0">
                <a:solidFill>
                  <a:schemeClr val="tx2">
                    <a:lumMod val="50000"/>
                  </a:schemeClr>
                </a:solidFill>
                <a:latin typeface="Arial Narrow" pitchFamily="34" charset="0"/>
              </a:rPr>
              <a:t>Арсений</a:t>
            </a:r>
            <a:r>
              <a:rPr lang="ru-RU" dirty="0">
                <a:latin typeface="Arial Narrow" pitchFamily="34" charset="0"/>
              </a:rPr>
              <a:t>. - 11-е изд. - М. : Издательство Сретенского монастыря, 2017. - 496 с. - (Библиотека духовной прозы).</a:t>
            </a:r>
          </a:p>
        </p:txBody>
      </p:sp>
      <p:sp>
        <p:nvSpPr>
          <p:cNvPr id="3" name="Прямоугольник 2"/>
          <p:cNvSpPr/>
          <p:nvPr/>
        </p:nvSpPr>
        <p:spPr>
          <a:xfrm>
            <a:off x="3491880" y="2132856"/>
            <a:ext cx="4896544" cy="3323987"/>
          </a:xfrm>
          <a:prstGeom prst="rect">
            <a:avLst/>
          </a:prstGeom>
          <a:solidFill>
            <a:schemeClr val="bg1"/>
          </a:solidFill>
          <a:effectLst>
            <a:softEdge rad="317500"/>
          </a:effectLst>
        </p:spPr>
        <p:txBody>
          <a:bodyPr wrap="square">
            <a:spAutoFit/>
          </a:bodyPr>
          <a:lstStyle/>
          <a:p>
            <a:pPr algn="just"/>
            <a:r>
              <a:rPr lang="ru-RU" sz="1400" dirty="0">
                <a:latin typeface="Comic Sans MS" pitchFamily="66" charset="0"/>
                <a:cs typeface="Consolas" pitchFamily="49" charset="0"/>
              </a:rPr>
              <a:t> </a:t>
            </a:r>
            <a:r>
              <a:rPr lang="ru-RU" sz="1400" dirty="0" smtClean="0">
                <a:latin typeface="Comic Sans MS" pitchFamily="66" charset="0"/>
                <a:cs typeface="Consolas" pitchFamily="49" charset="0"/>
              </a:rPr>
              <a:t>     </a:t>
            </a:r>
            <a:r>
              <a:rPr lang="ru-RU" sz="1400" dirty="0" smtClean="0">
                <a:latin typeface="Arial Narrow" pitchFamily="34" charset="0"/>
                <a:cs typeface="Times New Roman" pitchFamily="18" charset="0"/>
              </a:rPr>
              <a:t>«</a:t>
            </a:r>
            <a:r>
              <a:rPr lang="ru-RU" sz="1400" dirty="0">
                <a:latin typeface="Arial Narrow" pitchFamily="34" charset="0"/>
                <a:cs typeface="Times New Roman" pitchFamily="18" charset="0"/>
              </a:rPr>
              <a:t>Отец Арсений» — одна из самых популярных и известных книг в православном мире, бестселлер православной литературы нашего времени, она выдержала множество переизданий. </a:t>
            </a:r>
            <a:r>
              <a:rPr lang="ru-RU" sz="1400" dirty="0" smtClean="0">
                <a:latin typeface="Arial Narrow" pitchFamily="34" charset="0"/>
                <a:cs typeface="Times New Roman" pitchFamily="18" charset="0"/>
              </a:rPr>
              <a:t>В ней нашла </a:t>
            </a:r>
            <a:r>
              <a:rPr lang="ru-RU" sz="1400" dirty="0">
                <a:latin typeface="Arial Narrow" pitchFamily="34" charset="0"/>
                <a:cs typeface="Times New Roman" pitchFamily="18" charset="0"/>
              </a:rPr>
              <a:t>отражение трагическая судьба России в ХХ веке. Она явила образ святого нашего времени на фоне тягот и невзгод, выпавших на долю народа. Неизвестный составитель собрал и обработал многочисленные свидетельства очевидцев о жизни современного святого — преподобного исповедника отца Арсения, их духовного отца. Некоторые считают, что настоящего человека, героя этой книги, на самом деле не существовало, что это некий собирательный образ, другие говорят, что всё написанное — правда. Однако «Отец Арсений» продолжает набирать своих поклонником в среде православных и даже </a:t>
            </a:r>
            <a:r>
              <a:rPr lang="ru-RU" sz="1400" dirty="0" err="1">
                <a:latin typeface="Arial Narrow" pitchFamily="34" charset="0"/>
                <a:cs typeface="Times New Roman" pitchFamily="18" charset="0"/>
              </a:rPr>
              <a:t>невоцерковленных</a:t>
            </a:r>
            <a:r>
              <a:rPr lang="ru-RU" sz="1400" dirty="0">
                <a:latin typeface="Arial Narrow" pitchFamily="34" charset="0"/>
                <a:cs typeface="Times New Roman" pitchFamily="18" charset="0"/>
              </a:rPr>
              <a:t> читателей. Книг переведена и издана на английском, французском, сербском, греческом и болгарском языках.</a:t>
            </a:r>
            <a:endParaRPr lang="ru-RU" sz="1400" dirty="0" smtClean="0">
              <a:latin typeface="Arial Narrow" pitchFamily="34" charset="0"/>
              <a:cs typeface="Times New Roman" pitchFamily="18"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983" t="3012"/>
          <a:stretch/>
        </p:blipFill>
        <p:spPr bwMode="auto">
          <a:xfrm>
            <a:off x="683568" y="1816598"/>
            <a:ext cx="2328826" cy="3502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51520" y="106379"/>
            <a:ext cx="7668852" cy="1969770"/>
          </a:xfrm>
          <a:prstGeom prst="rect">
            <a:avLst/>
          </a:prstGeom>
          <a:solidFill>
            <a:srgbClr val="FFFFFF">
              <a:alpha val="80000"/>
            </a:srgbClr>
          </a:solidFill>
          <a:effectLst>
            <a:softEdge rad="317500"/>
          </a:effectLst>
        </p:spPr>
        <p:txBody>
          <a:bodyPr wrap="square">
            <a:spAutoFit/>
          </a:bodyPr>
          <a:lstStyle/>
          <a:p>
            <a:r>
              <a:rPr lang="ru-RU" sz="1400" dirty="0" smtClean="0">
                <a:solidFill>
                  <a:schemeClr val="tx2">
                    <a:lumMod val="50000"/>
                  </a:schemeClr>
                </a:solidFill>
                <a:latin typeface="Comic Sans MS" pitchFamily="66" charset="0"/>
              </a:rPr>
              <a:t>«Каждый </a:t>
            </a:r>
            <a:r>
              <a:rPr lang="ru-RU" sz="1400" dirty="0">
                <a:solidFill>
                  <a:schemeClr val="tx2">
                    <a:lumMod val="50000"/>
                  </a:schemeClr>
                </a:solidFill>
                <a:latin typeface="Comic Sans MS" pitchFamily="66" charset="0"/>
              </a:rPr>
              <a:t>человек что-то должен оставить в жизни: построенный своими руками дом, посаженное дерево, написанную книгу – и все это необходимо совершить не для себя, а для человека. Люди будут смотреть на взращенное тобою дерево или сделанную вещь, и в эти минуты ты снова будешь жить, так как принесешь им радость, и, вспомнив тебя, они призовут Господне благословение. Неважно, что именно делаешь, важно – к чему ты прикасался, что меняло форму, становилось лучше, чем было раньше, чтобы в этом новом оставалась частица тебя </a:t>
            </a:r>
            <a:r>
              <a:rPr lang="ru-RU" sz="1400" dirty="0" smtClean="0">
                <a:solidFill>
                  <a:schemeClr val="tx2">
                    <a:lumMod val="50000"/>
                  </a:schemeClr>
                </a:solidFill>
                <a:latin typeface="Comic Sans MS" pitchFamily="66" charset="0"/>
              </a:rPr>
              <a:t>самого…»</a:t>
            </a:r>
          </a:p>
          <a:p>
            <a:r>
              <a:rPr lang="ru-RU" sz="1200" dirty="0" smtClean="0">
                <a:latin typeface="Comic Sans MS" pitchFamily="66" charset="0"/>
              </a:rPr>
              <a:t>                                                                                                                                   «</a:t>
            </a:r>
            <a:r>
              <a:rPr lang="ru-RU" sz="1200" dirty="0">
                <a:latin typeface="Comic Sans MS" pitchFamily="66" charset="0"/>
              </a:rPr>
              <a:t>Отец Арсений</a:t>
            </a:r>
            <a:r>
              <a:rPr lang="ru-RU" sz="1200" dirty="0" smtClean="0">
                <a:latin typeface="Comic Sans MS" pitchFamily="66" charset="0"/>
              </a:rPr>
              <a:t>»</a:t>
            </a:r>
            <a:endParaRPr lang="ru-RU" sz="1400" dirty="0">
              <a:latin typeface="Comic Sans MS" pitchFamily="66" charset="0"/>
            </a:endParaRPr>
          </a:p>
          <a:p>
            <a:endParaRPr lang="ru-RU" sz="1200" dirty="0" smtClean="0">
              <a:latin typeface="Comic Sans MS" pitchFamily="66" charset="0"/>
            </a:endParaRPr>
          </a:p>
        </p:txBody>
      </p:sp>
    </p:spTree>
    <p:extLst>
      <p:ext uri="{BB962C8B-B14F-4D97-AF65-F5344CB8AC3E}">
        <p14:creationId xmlns:p14="http://schemas.microsoft.com/office/powerpoint/2010/main" val="3386238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1043" name="Picture 19" descr="C:\Users\ryb_aa\Desktop\1614263239_11-p-cherno-belaya-kartinka-bez-fona-1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831136" y="4394622"/>
            <a:ext cx="3323861" cy="249289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259632" y="5847478"/>
            <a:ext cx="6840760" cy="677108"/>
          </a:xfrm>
          <a:prstGeom prst="rect">
            <a:avLst/>
          </a:prstGeom>
          <a:solidFill>
            <a:schemeClr val="bg1"/>
          </a:solidFill>
          <a:effectLst>
            <a:outerShdw blurRad="50800" dist="38100" dir="18900000" algn="bl" rotWithShape="0">
              <a:prstClr val="black">
                <a:alpha val="40000"/>
              </a:prstClr>
            </a:outerShdw>
          </a:effectLst>
        </p:spPr>
        <p:txBody>
          <a:bodyPr wrap="square">
            <a:spAutoFit/>
          </a:bodyPr>
          <a:lstStyle/>
          <a:p>
            <a:r>
              <a:rPr lang="ru-RU" b="1" dirty="0" smtClean="0">
                <a:latin typeface="Arial Narrow" pitchFamily="34" charset="0"/>
              </a:rPr>
              <a:t>      </a:t>
            </a:r>
            <a:r>
              <a:rPr lang="ru-RU" sz="2000" b="1" dirty="0" err="1">
                <a:solidFill>
                  <a:schemeClr val="tx2">
                    <a:lumMod val="50000"/>
                  </a:schemeClr>
                </a:solidFill>
                <a:latin typeface="Arial Narrow" pitchFamily="34" charset="0"/>
              </a:rPr>
              <a:t>Сухинина</a:t>
            </a:r>
            <a:r>
              <a:rPr lang="ru-RU" sz="2000" b="1" dirty="0">
                <a:solidFill>
                  <a:schemeClr val="tx2">
                    <a:lumMod val="50000"/>
                  </a:schemeClr>
                </a:solidFill>
                <a:latin typeface="Arial Narrow" pitchFamily="34" charset="0"/>
              </a:rPr>
              <a:t>, Н.  </a:t>
            </a:r>
            <a:r>
              <a:rPr lang="ru-RU" sz="2000" b="1" dirty="0" smtClean="0">
                <a:solidFill>
                  <a:schemeClr val="tx2">
                    <a:lumMod val="50000"/>
                  </a:schemeClr>
                </a:solidFill>
                <a:latin typeface="Arial Narrow" pitchFamily="34" charset="0"/>
              </a:rPr>
              <a:t>Полет </a:t>
            </a:r>
            <a:r>
              <a:rPr lang="ru-RU" sz="2000" b="1" dirty="0">
                <a:solidFill>
                  <a:schemeClr val="tx2">
                    <a:lumMod val="50000"/>
                  </a:schemeClr>
                </a:solidFill>
                <a:latin typeface="Arial Narrow" pitchFamily="34" charset="0"/>
              </a:rPr>
              <a:t>одуванчиков </a:t>
            </a:r>
            <a:r>
              <a:rPr lang="ru-RU" dirty="0" smtClean="0">
                <a:latin typeface="Arial Narrow" pitchFamily="34" charset="0"/>
              </a:rPr>
              <a:t>: </a:t>
            </a:r>
            <a:r>
              <a:rPr lang="ru-RU" dirty="0">
                <a:latin typeface="Arial Narrow" pitchFamily="34" charset="0"/>
              </a:rPr>
              <a:t>маленькая повесть о большой любви / Н. </a:t>
            </a:r>
            <a:r>
              <a:rPr lang="ru-RU" dirty="0" err="1">
                <a:latin typeface="Arial Narrow" pitchFamily="34" charset="0"/>
              </a:rPr>
              <a:t>Сухинина</a:t>
            </a:r>
            <a:r>
              <a:rPr lang="ru-RU" dirty="0">
                <a:latin typeface="Arial Narrow" pitchFamily="34" charset="0"/>
              </a:rPr>
              <a:t>. - [Б. м.] : </a:t>
            </a:r>
            <a:r>
              <a:rPr lang="ru-RU" dirty="0" err="1">
                <a:latin typeface="Arial Narrow" pitchFamily="34" charset="0"/>
              </a:rPr>
              <a:t>Алавастр</a:t>
            </a:r>
            <a:r>
              <a:rPr lang="ru-RU" dirty="0">
                <a:latin typeface="Arial Narrow" pitchFamily="34" charset="0"/>
              </a:rPr>
              <a:t>, 2012. - 191 с.</a:t>
            </a:r>
          </a:p>
        </p:txBody>
      </p:sp>
      <p:pic>
        <p:nvPicPr>
          <p:cNvPr id="1040" name="Picture 16" descr="C:\Users\ryb_aa\Desktop\1675337069_top-fon-com-p-fon-dlya-prezentatsii-angeli-10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332656"/>
            <a:ext cx="3742339" cy="2438368"/>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835152" y="2179219"/>
            <a:ext cx="4536505" cy="2893100"/>
          </a:xfrm>
          <a:prstGeom prst="rect">
            <a:avLst/>
          </a:prstGeom>
          <a:solidFill>
            <a:schemeClr val="bg1"/>
          </a:solidFill>
          <a:effectLst>
            <a:softEdge rad="317500"/>
          </a:effectLst>
        </p:spPr>
        <p:txBody>
          <a:bodyPr wrap="square">
            <a:spAutoFit/>
          </a:bodyPr>
          <a:lstStyle/>
          <a:p>
            <a:pPr algn="just"/>
            <a:r>
              <a:rPr lang="ru-RU" sz="1400" dirty="0" smtClean="0">
                <a:latin typeface="Arial Narrow" pitchFamily="34" charset="0"/>
              </a:rPr>
              <a:t>      </a:t>
            </a:r>
            <a:r>
              <a:rPr lang="ru-RU" sz="1400" dirty="0">
                <a:latin typeface="Arial Narrow" pitchFamily="34" charset="0"/>
              </a:rPr>
              <a:t>На первый </a:t>
            </a:r>
            <a:r>
              <a:rPr lang="ru-RU" sz="1400" dirty="0" smtClean="0">
                <a:latin typeface="Arial Narrow" pitchFamily="34" charset="0"/>
              </a:rPr>
              <a:t>взгляд эта </a:t>
            </a:r>
            <a:r>
              <a:rPr lang="ru-RU" sz="1400" dirty="0">
                <a:latin typeface="Arial Narrow" pitchFamily="34" charset="0"/>
              </a:rPr>
              <a:t>повесть </a:t>
            </a:r>
            <a:r>
              <a:rPr lang="ru-RU" sz="1400" dirty="0" smtClean="0">
                <a:latin typeface="Arial Narrow" pitchFamily="34" charset="0"/>
              </a:rPr>
              <a:t>кажется </a:t>
            </a:r>
            <a:r>
              <a:rPr lang="ru-RU" sz="1400" dirty="0">
                <a:latin typeface="Arial Narrow" pitchFamily="34" charset="0"/>
              </a:rPr>
              <a:t>очень простой. В ее центре семья, и даже не совсем семья, а любовный треугольник, возникший и готовый разрушить хрупкое семейное счастье. К сожалению</a:t>
            </a:r>
            <a:r>
              <a:rPr lang="ru-RU" sz="1400" dirty="0" smtClean="0">
                <a:latin typeface="Arial Narrow" pitchFamily="34" charset="0"/>
              </a:rPr>
              <a:t>, </a:t>
            </a:r>
            <a:r>
              <a:rPr lang="ru-RU" sz="1400" dirty="0">
                <a:latin typeface="Arial Narrow" pitchFamily="34" charset="0"/>
              </a:rPr>
              <a:t>с подобной ситуацией сталкивались многие. А вот как поступить, в чем почерпнуть житейскую и духовную мудрость </a:t>
            </a:r>
            <a:r>
              <a:rPr lang="ru-RU" sz="1400" dirty="0" smtClean="0">
                <a:latin typeface="Arial Narrow" pitchFamily="34" charset="0"/>
              </a:rPr>
              <a:t>– об этом книга. </a:t>
            </a:r>
            <a:r>
              <a:rPr lang="ru-RU" sz="1400" dirty="0">
                <a:latin typeface="Arial Narrow" pitchFamily="34" charset="0"/>
              </a:rPr>
              <a:t>Произведение Натальи </a:t>
            </a:r>
            <a:r>
              <a:rPr lang="ru-RU" sz="1400" dirty="0" err="1">
                <a:latin typeface="Arial Narrow" pitchFamily="34" charset="0"/>
              </a:rPr>
              <a:t>Сухининой</a:t>
            </a:r>
            <a:r>
              <a:rPr lang="ru-RU" sz="1400" dirty="0">
                <a:latin typeface="Arial Narrow" pitchFamily="34" charset="0"/>
              </a:rPr>
              <a:t> о любви. О том, как научиться любовь мелкую и эгоистичную взращивать в любовь жертвенную. «Полет одуванчиков» - это реальная история всего лишь одной семьи, жизнь которой автор наблюдала в течение года. Но в ней, как зеркале, </a:t>
            </a:r>
            <a:r>
              <a:rPr lang="ru-RU" sz="1400" dirty="0" smtClean="0">
                <a:latin typeface="Arial Narrow" pitchFamily="34" charset="0"/>
              </a:rPr>
              <a:t>можно увидеть </a:t>
            </a:r>
            <a:r>
              <a:rPr lang="ru-RU" sz="1400" dirty="0">
                <a:latin typeface="Arial Narrow" pitchFamily="34" charset="0"/>
              </a:rPr>
              <a:t>себя, свои проблемы и, может быть</a:t>
            </a:r>
            <a:r>
              <a:rPr lang="ru-RU" sz="1400" dirty="0" smtClean="0">
                <a:latin typeface="Arial Narrow" pitchFamily="34" charset="0"/>
              </a:rPr>
              <a:t>, </a:t>
            </a:r>
            <a:r>
              <a:rPr lang="ru-RU" sz="1400" dirty="0">
                <a:latin typeface="Arial Narrow" pitchFamily="34" charset="0"/>
              </a:rPr>
              <a:t>вынести из </a:t>
            </a:r>
            <a:r>
              <a:rPr lang="ru-RU" sz="1400" dirty="0" smtClean="0">
                <a:latin typeface="Arial Narrow" pitchFamily="34" charset="0"/>
              </a:rPr>
              <a:t>нее </a:t>
            </a:r>
            <a:r>
              <a:rPr lang="ru-RU" sz="1400" dirty="0">
                <a:latin typeface="Arial Narrow" pitchFamily="34" charset="0"/>
              </a:rPr>
              <a:t>важные нравственные уроки. </a:t>
            </a:r>
            <a:endParaRPr lang="ru-RU" sz="1400" dirty="0" smtClean="0">
              <a:latin typeface="Arial Narrow" pitchFamily="34" charset="0"/>
            </a:endParaRPr>
          </a:p>
        </p:txBody>
      </p:sp>
      <p:sp>
        <p:nvSpPr>
          <p:cNvPr id="4" name="Прямоугольник 3"/>
          <p:cNvSpPr/>
          <p:nvPr/>
        </p:nvSpPr>
        <p:spPr>
          <a:xfrm>
            <a:off x="307975" y="116632"/>
            <a:ext cx="8235628" cy="954107"/>
          </a:xfrm>
          <a:prstGeom prst="rect">
            <a:avLst/>
          </a:prstGeom>
          <a:solidFill>
            <a:srgbClr val="FFFFFF">
              <a:alpha val="80000"/>
            </a:srgbClr>
          </a:solidFill>
          <a:effectLst>
            <a:softEdge rad="317500"/>
          </a:effectLst>
        </p:spPr>
        <p:txBody>
          <a:bodyPr wrap="square">
            <a:spAutoFit/>
          </a:bodyPr>
          <a:lstStyle/>
          <a:p>
            <a:r>
              <a:rPr lang="ru-RU" sz="1400" dirty="0" smtClean="0">
                <a:solidFill>
                  <a:schemeClr val="tx2">
                    <a:lumMod val="50000"/>
                  </a:schemeClr>
                </a:solidFill>
                <a:latin typeface="Comic Sans MS" pitchFamily="66" charset="0"/>
              </a:rPr>
              <a:t>«Когда </a:t>
            </a:r>
            <a:r>
              <a:rPr lang="ru-RU" sz="1400" dirty="0">
                <a:solidFill>
                  <a:schemeClr val="tx2">
                    <a:lumMod val="50000"/>
                  </a:schemeClr>
                </a:solidFill>
                <a:latin typeface="Comic Sans MS" pitchFamily="66" charset="0"/>
              </a:rPr>
              <a:t>человек счастлив, он не жаден, ему хочется делиться своим счастьем со всеми, его нельзя выкачать из сердца до конца и остаться ни с чем. Моторчик работает, </a:t>
            </a:r>
            <a:r>
              <a:rPr lang="ru-RU" sz="1400" dirty="0" smtClean="0">
                <a:solidFill>
                  <a:schemeClr val="tx2">
                    <a:lumMod val="50000"/>
                  </a:schemeClr>
                </a:solidFill>
                <a:latin typeface="Comic Sans MS" pitchFamily="66" charset="0"/>
              </a:rPr>
              <a:t>энергия </a:t>
            </a:r>
            <a:r>
              <a:rPr lang="ru-RU" sz="1400" dirty="0">
                <a:solidFill>
                  <a:schemeClr val="tx2">
                    <a:lumMod val="50000"/>
                  </a:schemeClr>
                </a:solidFill>
                <a:latin typeface="Comic Sans MS" pitchFamily="66" charset="0"/>
              </a:rPr>
              <a:t>подаётся бесперебойно, и постоянным током бежит по жилам горячая кровь</a:t>
            </a:r>
            <a:r>
              <a:rPr lang="ru-RU" sz="1400" dirty="0" smtClean="0">
                <a:solidFill>
                  <a:schemeClr val="tx2">
                    <a:lumMod val="50000"/>
                  </a:schemeClr>
                </a:solidFill>
                <a:latin typeface="Comic Sans MS" pitchFamily="66" charset="0"/>
              </a:rPr>
              <a:t>.»</a:t>
            </a:r>
          </a:p>
          <a:p>
            <a:endParaRPr lang="ru-RU" sz="1400" dirty="0">
              <a:solidFill>
                <a:schemeClr val="tx2">
                  <a:lumMod val="50000"/>
                </a:schemeClr>
              </a:solidFill>
              <a:latin typeface="Comic Sans MS" pitchFamily="66" charset="0"/>
            </a:endParaRPr>
          </a:p>
        </p:txBody>
      </p:sp>
      <p:sp>
        <p:nvSpPr>
          <p:cNvPr id="5" name="Прямоугольник 4"/>
          <p:cNvSpPr/>
          <p:nvPr/>
        </p:nvSpPr>
        <p:spPr>
          <a:xfrm>
            <a:off x="295147" y="692696"/>
            <a:ext cx="5742626" cy="1169551"/>
          </a:xfrm>
          <a:prstGeom prst="rect">
            <a:avLst/>
          </a:prstGeom>
          <a:solidFill>
            <a:srgbClr val="FFFFFF">
              <a:alpha val="80000"/>
            </a:srgbClr>
          </a:solidFill>
          <a:effectLst>
            <a:softEdge rad="317500"/>
          </a:effectLst>
        </p:spPr>
        <p:txBody>
          <a:bodyPr wrap="square">
            <a:spAutoFit/>
          </a:bodyPr>
          <a:lstStyle/>
          <a:p>
            <a:endParaRPr lang="ru-RU" sz="1400" dirty="0" smtClean="0">
              <a:latin typeface="Comic Sans MS" pitchFamily="66" charset="0"/>
            </a:endParaRPr>
          </a:p>
          <a:p>
            <a:r>
              <a:rPr lang="ru-RU" sz="1400" dirty="0" smtClean="0">
                <a:solidFill>
                  <a:schemeClr val="tx2">
                    <a:lumMod val="50000"/>
                  </a:schemeClr>
                </a:solidFill>
                <a:latin typeface="Comic Sans MS" pitchFamily="66" charset="0"/>
              </a:rPr>
              <a:t>«Истинная </a:t>
            </a:r>
            <a:r>
              <a:rPr lang="ru-RU" sz="1400" dirty="0">
                <a:solidFill>
                  <a:schemeClr val="tx2">
                    <a:lumMod val="50000"/>
                  </a:schemeClr>
                </a:solidFill>
                <a:latin typeface="Comic Sans MS" pitchFamily="66" charset="0"/>
              </a:rPr>
              <a:t>любовь — жертвенная. Это когда человек готов ради другого пожертвовать здоровьем, славой, благополучием, личным счастьем, которого ждал всю жизнь</a:t>
            </a:r>
            <a:r>
              <a:rPr lang="ru-RU" sz="1400" dirty="0" smtClean="0">
                <a:solidFill>
                  <a:schemeClr val="tx2">
                    <a:lumMod val="50000"/>
                  </a:schemeClr>
                </a:solidFill>
                <a:latin typeface="Comic Sans MS" pitchFamily="66" charset="0"/>
              </a:rPr>
              <a:t>.»</a:t>
            </a:r>
          </a:p>
          <a:p>
            <a:pPr algn="r"/>
            <a:r>
              <a:rPr lang="ru-RU" sz="1200" dirty="0" smtClean="0">
                <a:latin typeface="Comic Sans MS" pitchFamily="66" charset="0"/>
              </a:rPr>
              <a:t>Наталья </a:t>
            </a:r>
            <a:r>
              <a:rPr lang="ru-RU" sz="1200" dirty="0" err="1" smtClean="0">
                <a:latin typeface="Comic Sans MS" pitchFamily="66" charset="0"/>
              </a:rPr>
              <a:t>Сухинина</a:t>
            </a:r>
            <a:endParaRPr lang="ru-RU" sz="1200" dirty="0">
              <a:latin typeface="Comic Sans MS" pitchFamily="66" charset="0"/>
            </a:endParaRPr>
          </a:p>
        </p:txBody>
      </p:sp>
      <p:pic>
        <p:nvPicPr>
          <p:cNvPr id="6" name="Picture 4" descr="https://main-cdn.sbermegamarket.ru/hlr-system/1629098418/100024337051b0.jpg"/>
          <p:cNvPicPr>
            <a:picLocks noChangeAspect="1" noChangeArrowheads="1"/>
          </p:cNvPicPr>
          <p:nvPr/>
        </p:nvPicPr>
        <p:blipFill rotWithShape="1">
          <a:blip r:embed="rId4">
            <a:extLst>
              <a:ext uri="{28A0092B-C50C-407E-A947-70E740481C1C}">
                <a14:useLocalDpi xmlns:a14="http://schemas.microsoft.com/office/drawing/2010/main" val="0"/>
              </a:ext>
            </a:extLst>
          </a:blip>
          <a:srcRect l="17858" t="1779" r="18982" b="3221"/>
          <a:stretch/>
        </p:blipFill>
        <p:spPr bwMode="auto">
          <a:xfrm>
            <a:off x="755576" y="1878322"/>
            <a:ext cx="2323556" cy="3494894"/>
          </a:xfrm>
          <a:prstGeom prst="rect">
            <a:avLst/>
          </a:prstGeom>
          <a:noFill/>
          <a:ln w="19050">
            <a:solidFill>
              <a:schemeClr val="accent1">
                <a:lumMod val="75000"/>
              </a:schemeClr>
            </a:solidFill>
          </a:ln>
          <a:extLst>
            <a:ext uri="{909E8E84-426E-40DD-AFC4-6F175D3DCCD1}">
              <a14:hiddenFill xmlns:a14="http://schemas.microsoft.com/office/drawing/2010/main">
                <a:solidFill>
                  <a:srgbClr val="FFFFFF"/>
                </a:solidFill>
              </a14:hiddenFill>
            </a:ext>
          </a:extLst>
        </p:spPr>
      </p:pic>
      <p:sp>
        <p:nvSpPr>
          <p:cNvPr id="8" name="AutoShape 15" descr="https://top-fon.com/uploads/posts/2023-02/1675337069_top-fon-com-p-fon-dlya-prezentatsii-angeli-10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8" descr="https://catherineasquithgallery.com/uploads/posts/2021-02/1614263239_11-p-cherno-belaya-kartinka-bez-fona-11.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213" r="30136"/>
          <a:stretch/>
        </p:blipFill>
        <p:spPr bwMode="auto">
          <a:xfrm>
            <a:off x="8316416" y="-35319"/>
            <a:ext cx="729481" cy="1013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68748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5343" b="18298"/>
          <a:stretch/>
        </p:blipFill>
        <p:spPr bwMode="auto">
          <a:xfrm>
            <a:off x="3707903" y="199136"/>
            <a:ext cx="5422025" cy="3487655"/>
          </a:xfrm>
          <a:prstGeom prst="rect">
            <a:avLst/>
          </a:prstGeom>
          <a:noFill/>
          <a:ln>
            <a:noFill/>
          </a:ln>
          <a:effectLst>
            <a:outerShdw dist="35921" dir="2700000" algn="ctr" rotWithShape="0">
              <a:schemeClr val="bg2"/>
            </a:outerShdw>
            <a:softEdge rad="635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1043608" y="5877272"/>
            <a:ext cx="7292452" cy="677108"/>
          </a:xfrm>
          <a:prstGeom prst="rect">
            <a:avLst/>
          </a:prstGeom>
          <a:solidFill>
            <a:schemeClr val="bg1"/>
          </a:solidFill>
          <a:effectLst>
            <a:outerShdw blurRad="50800" dist="38100" dir="18900000" algn="bl" rotWithShape="0">
              <a:prstClr val="black">
                <a:alpha val="40000"/>
              </a:prstClr>
            </a:outerShdw>
          </a:effectLst>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Павлова</a:t>
            </a:r>
            <a:r>
              <a:rPr lang="ru-RU" sz="2000" b="1" dirty="0">
                <a:solidFill>
                  <a:schemeClr val="tx2">
                    <a:lumMod val="50000"/>
                  </a:schemeClr>
                </a:solidFill>
                <a:latin typeface="Arial Narrow" pitchFamily="34" charset="0"/>
              </a:rPr>
              <a:t>, Н.  Михайлов день (Записки очевидца) </a:t>
            </a:r>
            <a:r>
              <a:rPr lang="ru-RU" dirty="0">
                <a:latin typeface="Arial Narrow" pitchFamily="34" charset="0"/>
              </a:rPr>
              <a:t>/ Н. Павлова. - М. : Альта-</a:t>
            </a:r>
            <a:r>
              <a:rPr lang="ru-RU" dirty="0" err="1">
                <a:latin typeface="Arial Narrow" pitchFamily="34" charset="0"/>
              </a:rPr>
              <a:t>Принт</a:t>
            </a:r>
            <a:r>
              <a:rPr lang="ru-RU" dirty="0">
                <a:latin typeface="Arial Narrow" pitchFamily="34" charset="0"/>
              </a:rPr>
              <a:t>, 2014. - 383 с.</a:t>
            </a: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0579" t="5213" r="9881" b="3958"/>
          <a:stretch/>
        </p:blipFill>
        <p:spPr bwMode="auto">
          <a:xfrm>
            <a:off x="755576" y="1655197"/>
            <a:ext cx="2394666" cy="3646011"/>
          </a:xfrm>
          <a:prstGeom prst="rect">
            <a:avLst/>
          </a:prstGeom>
          <a:noFill/>
          <a:ln w="19050">
            <a:solidFill>
              <a:schemeClr val="tx2">
                <a:lumMod val="5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916497" y="1958427"/>
            <a:ext cx="4687951" cy="3323987"/>
          </a:xfrm>
          <a:prstGeom prst="rect">
            <a:avLst/>
          </a:prstGeom>
          <a:solidFill>
            <a:schemeClr val="bg1"/>
          </a:solidFill>
          <a:effectLst>
            <a:softEdge rad="317500"/>
          </a:effectLst>
        </p:spPr>
        <p:txBody>
          <a:bodyPr wrap="square">
            <a:spAutoFit/>
          </a:bodyPr>
          <a:lstStyle/>
          <a:p>
            <a:pPr algn="just"/>
            <a:r>
              <a:rPr lang="ru-RU" sz="1400" dirty="0" smtClean="0">
                <a:latin typeface="Arial Narrow" pitchFamily="34" charset="0"/>
                <a:cs typeface="Shonar Bangla" pitchFamily="34" charset="0"/>
              </a:rPr>
              <a:t>      Это автобиографические </a:t>
            </a:r>
            <a:r>
              <a:rPr lang="ru-RU" sz="1400" dirty="0">
                <a:latin typeface="Arial Narrow" pitchFamily="34" charset="0"/>
                <a:cs typeface="Shonar Bangla" pitchFamily="34" charset="0"/>
              </a:rPr>
              <a:t>записки очевидца возрождения </a:t>
            </a:r>
            <a:r>
              <a:rPr lang="ru-RU" sz="1400" dirty="0" err="1">
                <a:latin typeface="Arial Narrow" pitchFamily="34" charset="0"/>
                <a:cs typeface="Shonar Bangla" pitchFamily="34" charset="0"/>
              </a:rPr>
              <a:t>Оптиной</a:t>
            </a:r>
            <a:r>
              <a:rPr lang="ru-RU" sz="1400" dirty="0">
                <a:latin typeface="Arial Narrow" pitchFamily="34" charset="0"/>
                <a:cs typeface="Shonar Bangla" pitchFamily="34" charset="0"/>
              </a:rPr>
              <a:t> Пустыни </a:t>
            </a:r>
            <a:r>
              <a:rPr lang="ru-RU" sz="1400" dirty="0" smtClean="0">
                <a:latin typeface="Arial Narrow" pitchFamily="34" charset="0"/>
                <a:cs typeface="Shonar Bangla" pitchFamily="34" charset="0"/>
              </a:rPr>
              <a:t>– </a:t>
            </a:r>
            <a:r>
              <a:rPr lang="ru-RU" sz="1400" dirty="0">
                <a:latin typeface="Arial Narrow" pitchFamily="34" charset="0"/>
                <a:cs typeface="Shonar Bangla" pitchFamily="34" charset="0"/>
              </a:rPr>
              <a:t>с 1988 года </a:t>
            </a:r>
            <a:r>
              <a:rPr lang="ru-RU" sz="1400" dirty="0" smtClean="0">
                <a:latin typeface="Arial Narrow" pitchFamily="34" charset="0"/>
                <a:cs typeface="Shonar Bangla" pitchFamily="34" charset="0"/>
              </a:rPr>
              <a:t>ее автор, Нина Павлова, постоянно там проживает </a:t>
            </a:r>
            <a:r>
              <a:rPr lang="ru-RU" sz="1400" dirty="0">
                <a:latin typeface="Arial Narrow" pitchFamily="34" charset="0"/>
                <a:cs typeface="Shonar Bangla" pitchFamily="34" charset="0"/>
              </a:rPr>
              <a:t>и участвует в жизни обители</a:t>
            </a:r>
            <a:r>
              <a:rPr lang="ru-RU" sz="1400" dirty="0" smtClean="0">
                <a:latin typeface="Arial Narrow" pitchFamily="34" charset="0"/>
                <a:cs typeface="Shonar Bangla" pitchFamily="34" charset="0"/>
              </a:rPr>
              <a:t>. Издание представляет собой </a:t>
            </a:r>
            <a:r>
              <a:rPr lang="ru-RU" sz="1400" dirty="0">
                <a:latin typeface="Arial Narrow" pitchFamily="34" charset="0"/>
                <a:cs typeface="Shonar Bangla" pitchFamily="34" charset="0"/>
              </a:rPr>
              <a:t>серию </a:t>
            </a:r>
            <a:r>
              <a:rPr lang="ru-RU" sz="1400" dirty="0" smtClean="0">
                <a:latin typeface="Arial Narrow" pitchFamily="34" charset="0"/>
                <a:cs typeface="Shonar Bangla" pitchFamily="34" charset="0"/>
              </a:rPr>
              <a:t>рассказов, которые образуют </a:t>
            </a:r>
            <a:r>
              <a:rPr lang="ru-RU" sz="1400" dirty="0">
                <a:latin typeface="Arial Narrow" pitchFamily="34" charset="0"/>
                <a:cs typeface="Shonar Bangla" pitchFamily="34" charset="0"/>
              </a:rPr>
              <a:t>летопись событий и характеров, историй </a:t>
            </a:r>
            <a:r>
              <a:rPr lang="ru-RU" sz="1400" dirty="0" smtClean="0">
                <a:latin typeface="Arial Narrow" pitchFamily="34" charset="0"/>
                <a:cs typeface="Shonar Bangla" pitchFamily="34" charset="0"/>
              </a:rPr>
              <a:t>простых людей</a:t>
            </a:r>
            <a:r>
              <a:rPr lang="ru-RU" sz="1400" dirty="0">
                <a:latin typeface="Arial Narrow" pitchFamily="34" charset="0"/>
                <a:cs typeface="Shonar Bangla" pitchFamily="34" charset="0"/>
              </a:rPr>
              <a:t>, живущих по Божьим заповедям не напоказ, а</a:t>
            </a:r>
            <a:r>
              <a:rPr lang="ru-RU" sz="1400" dirty="0" smtClean="0">
                <a:latin typeface="Arial Narrow" pitchFamily="34" charset="0"/>
                <a:cs typeface="Shonar Bangla" pitchFamily="34" charset="0"/>
              </a:rPr>
              <a:t> </a:t>
            </a:r>
            <a:r>
              <a:rPr lang="ru-RU" sz="1400" dirty="0">
                <a:latin typeface="Arial Narrow" pitchFamily="34" charset="0"/>
                <a:cs typeface="Shonar Bangla" pitchFamily="34" charset="0"/>
              </a:rPr>
              <a:t>по зову </a:t>
            </a:r>
            <a:r>
              <a:rPr lang="ru-RU" sz="1400" dirty="0" smtClean="0">
                <a:latin typeface="Arial Narrow" pitchFamily="34" charset="0"/>
                <a:cs typeface="Shonar Bangla" pitchFamily="34" charset="0"/>
              </a:rPr>
              <a:t>сердца. Рассказы </a:t>
            </a:r>
            <a:r>
              <a:rPr lang="ru-RU" sz="1400" dirty="0">
                <a:latin typeface="Arial Narrow" pitchFamily="34" charset="0"/>
                <a:cs typeface="Shonar Bangla" pitchFamily="34" charset="0"/>
              </a:rPr>
              <a:t>не связаны между собой общей темой, но действительно представляют собой «записки очевидца</a:t>
            </a:r>
            <a:r>
              <a:rPr lang="ru-RU" sz="1400" dirty="0" smtClean="0">
                <a:latin typeface="Arial Narrow" pitchFamily="34" charset="0"/>
                <a:cs typeface="Shonar Bangla" pitchFamily="34" charset="0"/>
              </a:rPr>
              <a:t>». Книга </a:t>
            </a:r>
            <a:r>
              <a:rPr lang="ru-RU" sz="1400" dirty="0">
                <a:latin typeface="Arial Narrow" pitchFamily="34" charset="0"/>
                <a:cs typeface="Shonar Bangla" pitchFamily="34" charset="0"/>
              </a:rPr>
              <a:t>написана живым, доступным языком, раскрывая </a:t>
            </a:r>
            <a:r>
              <a:rPr lang="ru-RU" sz="1400" dirty="0" smtClean="0">
                <a:latin typeface="Arial Narrow" pitchFamily="34" charset="0"/>
                <a:cs typeface="Shonar Bangla" pitchFamily="34" charset="0"/>
              </a:rPr>
              <a:t>в </a:t>
            </a:r>
            <a:r>
              <a:rPr lang="ru-RU" sz="1400" dirty="0">
                <a:latin typeface="Arial Narrow" pitchFamily="34" charset="0"/>
                <a:cs typeface="Shonar Bangla" pitchFamily="34" charset="0"/>
              </a:rPr>
              <a:t>душах </a:t>
            </a:r>
            <a:r>
              <a:rPr lang="ru-RU" sz="1400" dirty="0" smtClean="0">
                <a:latin typeface="Arial Narrow" pitchFamily="34" charset="0"/>
                <a:cs typeface="Shonar Bangla" pitchFamily="34" charset="0"/>
              </a:rPr>
              <a:t>людей то </a:t>
            </a:r>
            <a:r>
              <a:rPr lang="ru-RU" sz="1400" dirty="0">
                <a:latin typeface="Arial Narrow" pitchFamily="34" charset="0"/>
                <a:cs typeface="Shonar Bangla" pitchFamily="34" charset="0"/>
              </a:rPr>
              <a:t>прекрасное  , что делает мир </a:t>
            </a:r>
            <a:r>
              <a:rPr lang="ru-RU" sz="1400" dirty="0" smtClean="0">
                <a:latin typeface="Arial Narrow" pitchFamily="34" charset="0"/>
                <a:cs typeface="Shonar Bangla" pitchFamily="34" charset="0"/>
              </a:rPr>
              <a:t>теплее и лучше. В </a:t>
            </a:r>
            <a:r>
              <a:rPr lang="ru-RU" sz="1400" dirty="0">
                <a:latin typeface="Arial Narrow" pitchFamily="34" charset="0"/>
                <a:cs typeface="Shonar Bangla" pitchFamily="34" charset="0"/>
              </a:rPr>
              <a:t>книге нет высоких слов или напыщенных фраз, описанные в ней истории трагичны в своей обыденности, но вся она пропитана Божественной Любовью. Писательский талант автора, живые и сочные сюжеты заставляют читателя и поплакать и посмеяться над написанным</a:t>
            </a:r>
            <a:r>
              <a:rPr lang="ru-RU" sz="1400" dirty="0" smtClean="0">
                <a:latin typeface="Arial Narrow" pitchFamily="34" charset="0"/>
                <a:cs typeface="Shonar Bangla" pitchFamily="34" charset="0"/>
              </a:rPr>
              <a:t>.</a:t>
            </a:r>
            <a:endParaRPr lang="ru-RU" sz="1400" dirty="0">
              <a:latin typeface="Arial Narrow" pitchFamily="34" charset="0"/>
              <a:cs typeface="Shonar Bangla" pitchFamily="34" charset="0"/>
            </a:endParaRPr>
          </a:p>
        </p:txBody>
      </p:sp>
      <p:sp>
        <p:nvSpPr>
          <p:cNvPr id="5" name="Прямоугольник 4"/>
          <p:cNvSpPr/>
          <p:nvPr/>
        </p:nvSpPr>
        <p:spPr>
          <a:xfrm>
            <a:off x="179312" y="199137"/>
            <a:ext cx="8808843" cy="307777"/>
          </a:xfrm>
          <a:prstGeom prst="rect">
            <a:avLst/>
          </a:prstGeom>
          <a:solidFill>
            <a:schemeClr val="bg1"/>
          </a:solidFill>
          <a:effectLst>
            <a:softEdge rad="127000"/>
          </a:effectLst>
        </p:spPr>
        <p:txBody>
          <a:bodyPr wrap="square">
            <a:spAutoFit/>
          </a:bodyPr>
          <a:lstStyle/>
          <a:p>
            <a:r>
              <a:rPr lang="ru-RU" sz="1400" dirty="0" smtClean="0">
                <a:solidFill>
                  <a:schemeClr val="tx2">
                    <a:lumMod val="50000"/>
                  </a:schemeClr>
                </a:solidFill>
                <a:latin typeface="Comic Sans MS" pitchFamily="66" charset="0"/>
              </a:rPr>
              <a:t>«Молодые </a:t>
            </a:r>
            <a:r>
              <a:rPr lang="ru-RU" sz="1400" dirty="0">
                <a:solidFill>
                  <a:schemeClr val="tx2">
                    <a:lumMod val="50000"/>
                  </a:schemeClr>
                </a:solidFill>
                <a:latin typeface="Comic Sans MS" pitchFamily="66" charset="0"/>
              </a:rPr>
              <a:t>люди, запомните — нельзя пить из мутных источников и плохие книги нельзя </a:t>
            </a:r>
            <a:r>
              <a:rPr lang="ru-RU" sz="1400" dirty="0" smtClean="0">
                <a:solidFill>
                  <a:schemeClr val="tx2">
                    <a:lumMod val="50000"/>
                  </a:schemeClr>
                </a:solidFill>
                <a:latin typeface="Comic Sans MS" pitchFamily="66" charset="0"/>
              </a:rPr>
              <a:t>читать…»</a:t>
            </a:r>
            <a:endParaRPr lang="ru-RU" sz="1400" dirty="0">
              <a:solidFill>
                <a:schemeClr val="tx2">
                  <a:lumMod val="50000"/>
                </a:schemeClr>
              </a:solidFill>
              <a:latin typeface="Comic Sans MS" pitchFamily="66" charset="0"/>
            </a:endParaRPr>
          </a:p>
        </p:txBody>
      </p:sp>
      <p:sp>
        <p:nvSpPr>
          <p:cNvPr id="6" name="Прямоугольник 5"/>
          <p:cNvSpPr/>
          <p:nvPr/>
        </p:nvSpPr>
        <p:spPr>
          <a:xfrm>
            <a:off x="1691680" y="620688"/>
            <a:ext cx="4248472" cy="707886"/>
          </a:xfrm>
          <a:prstGeom prst="rect">
            <a:avLst/>
          </a:prstGeom>
          <a:solidFill>
            <a:schemeClr val="bg1"/>
          </a:solidFill>
          <a:effectLst>
            <a:softEdge rad="317500"/>
          </a:effectLst>
        </p:spPr>
        <p:txBody>
          <a:bodyPr wrap="square">
            <a:spAutoFit/>
          </a:bodyPr>
          <a:lstStyle/>
          <a:p>
            <a:endParaRPr lang="ru-RU" sz="1400" dirty="0" smtClean="0">
              <a:latin typeface="Comic Sans MS" pitchFamily="66" charset="0"/>
            </a:endParaRPr>
          </a:p>
          <a:p>
            <a:r>
              <a:rPr lang="ru-RU" sz="1400" dirty="0" smtClean="0">
                <a:solidFill>
                  <a:schemeClr val="tx2">
                    <a:lumMod val="50000"/>
                  </a:schemeClr>
                </a:solidFill>
                <a:latin typeface="Comic Sans MS" pitchFamily="66" charset="0"/>
              </a:rPr>
              <a:t>«В </a:t>
            </a:r>
            <a:r>
              <a:rPr lang="ru-RU" sz="1400" dirty="0">
                <a:solidFill>
                  <a:schemeClr val="tx2">
                    <a:lumMod val="50000"/>
                  </a:schemeClr>
                </a:solidFill>
                <a:latin typeface="Comic Sans MS" pitchFamily="66" charset="0"/>
              </a:rPr>
              <a:t>счастье забываются былые </a:t>
            </a:r>
            <a:r>
              <a:rPr lang="ru-RU" sz="1400" dirty="0" smtClean="0">
                <a:solidFill>
                  <a:schemeClr val="tx2">
                    <a:lumMod val="50000"/>
                  </a:schemeClr>
                </a:solidFill>
                <a:latin typeface="Comic Sans MS" pitchFamily="66" charset="0"/>
              </a:rPr>
              <a:t>скорби…»</a:t>
            </a:r>
          </a:p>
          <a:p>
            <a:pPr algn="r"/>
            <a:r>
              <a:rPr lang="ru-RU" sz="1200" dirty="0" smtClean="0">
                <a:latin typeface="Comic Sans MS" pitchFamily="66" charset="0"/>
              </a:rPr>
              <a:t>Нина Павлова</a:t>
            </a:r>
            <a:endParaRPr lang="ru-RU" sz="1200" dirty="0">
              <a:latin typeface="Comic Sans MS" pitchFamily="66" charset="0"/>
            </a:endParaRPr>
          </a:p>
        </p:txBody>
      </p:sp>
      <p:sp>
        <p:nvSpPr>
          <p:cNvPr id="7" name="Прямоугольник 6"/>
          <p:cNvSpPr/>
          <p:nvPr/>
        </p:nvSpPr>
        <p:spPr>
          <a:xfrm>
            <a:off x="155644" y="524605"/>
            <a:ext cx="5616624" cy="307777"/>
          </a:xfrm>
          <a:prstGeom prst="rect">
            <a:avLst/>
          </a:prstGeom>
          <a:solidFill>
            <a:schemeClr val="bg1"/>
          </a:solidFill>
          <a:effectLst>
            <a:softEdge rad="127000"/>
          </a:effectLst>
        </p:spPr>
        <p:txBody>
          <a:bodyPr wrap="square">
            <a:spAutoFit/>
          </a:bodyPr>
          <a:lstStyle/>
          <a:p>
            <a:r>
              <a:rPr lang="ru-RU" sz="1400" dirty="0" smtClean="0">
                <a:solidFill>
                  <a:schemeClr val="tx2">
                    <a:lumMod val="50000"/>
                  </a:schemeClr>
                </a:solidFill>
                <a:latin typeface="Comic Sans MS" pitchFamily="66" charset="0"/>
              </a:rPr>
              <a:t>«Не </a:t>
            </a:r>
            <a:r>
              <a:rPr lang="ru-RU" sz="1400" dirty="0">
                <a:solidFill>
                  <a:schemeClr val="tx2">
                    <a:lumMod val="50000"/>
                  </a:schemeClr>
                </a:solidFill>
                <a:latin typeface="Comic Sans MS" pitchFamily="66" charset="0"/>
              </a:rPr>
              <a:t>все в монастыре спасаются, </a:t>
            </a:r>
            <a:r>
              <a:rPr lang="ru-RU" sz="1400" dirty="0" smtClean="0">
                <a:solidFill>
                  <a:schemeClr val="tx2">
                    <a:lumMod val="50000"/>
                  </a:schemeClr>
                </a:solidFill>
                <a:latin typeface="Comic Sans MS" pitchFamily="66" charset="0"/>
              </a:rPr>
              <a:t>и </a:t>
            </a:r>
            <a:r>
              <a:rPr lang="ru-RU" sz="1400" dirty="0">
                <a:solidFill>
                  <a:schemeClr val="tx2">
                    <a:lumMod val="50000"/>
                  </a:schemeClr>
                </a:solidFill>
                <a:latin typeface="Comic Sans MS" pitchFamily="66" charset="0"/>
              </a:rPr>
              <a:t>не все в миру </a:t>
            </a:r>
            <a:r>
              <a:rPr lang="ru-RU" sz="1400" dirty="0" smtClean="0">
                <a:solidFill>
                  <a:schemeClr val="tx2">
                    <a:lumMod val="50000"/>
                  </a:schemeClr>
                </a:solidFill>
                <a:latin typeface="Comic Sans MS" pitchFamily="66" charset="0"/>
              </a:rPr>
              <a:t>погибают…»</a:t>
            </a:r>
            <a:endParaRPr lang="ru-RU" sz="1400" dirty="0">
              <a:solidFill>
                <a:schemeClr val="tx2">
                  <a:lumMod val="50000"/>
                </a:schemeClr>
              </a:solidFill>
              <a:latin typeface="Comic Sans MS" pitchFamily="66" charset="0"/>
            </a:endParaRPr>
          </a:p>
        </p:txBody>
      </p:sp>
    </p:spTree>
    <p:extLst>
      <p:ext uri="{BB962C8B-B14F-4D97-AF65-F5344CB8AC3E}">
        <p14:creationId xmlns:p14="http://schemas.microsoft.com/office/powerpoint/2010/main" val="9131338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0"/>
            <a:ext cx="9156700"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93696" y="5805264"/>
            <a:ext cx="4824536" cy="769441"/>
          </a:xfrm>
          <a:prstGeom prst="rect">
            <a:avLst/>
          </a:prstGeom>
        </p:spPr>
        <p:txBody>
          <a:bodyPr wrap="square">
            <a:spAutoFit/>
          </a:bodyPr>
          <a:lstStyle/>
          <a:p>
            <a:r>
              <a:rPr lang="ru-RU" sz="1600" b="1" dirty="0">
                <a:solidFill>
                  <a:schemeClr val="tx2">
                    <a:lumMod val="50000"/>
                  </a:schemeClr>
                </a:solidFill>
                <a:latin typeface="Arial" pitchFamily="34" charset="0"/>
                <a:cs typeface="Arial" pitchFamily="34" charset="0"/>
              </a:rPr>
              <a:t>Составитель:</a:t>
            </a:r>
          </a:p>
          <a:p>
            <a:r>
              <a:rPr lang="ru-RU" sz="1400" dirty="0">
                <a:solidFill>
                  <a:schemeClr val="tx2">
                    <a:lumMod val="50000"/>
                  </a:schemeClr>
                </a:solidFill>
                <a:latin typeface="Arial" pitchFamily="34" charset="0"/>
                <a:cs typeface="Arial" pitchFamily="34" charset="0"/>
              </a:rPr>
              <a:t>Библиотекарь 1 категории </a:t>
            </a:r>
            <a:r>
              <a:rPr lang="ru-RU" sz="1400" dirty="0" err="1">
                <a:solidFill>
                  <a:schemeClr val="tx2">
                    <a:lumMod val="50000"/>
                  </a:schemeClr>
                </a:solidFill>
                <a:latin typeface="Arial" pitchFamily="34" charset="0"/>
                <a:cs typeface="Arial" pitchFamily="34" charset="0"/>
              </a:rPr>
              <a:t>Рыбчинская</a:t>
            </a:r>
            <a:r>
              <a:rPr lang="ru-RU" sz="1400" dirty="0">
                <a:solidFill>
                  <a:schemeClr val="tx2">
                    <a:lumMod val="50000"/>
                  </a:schemeClr>
                </a:solidFill>
                <a:latin typeface="Arial" pitchFamily="34" charset="0"/>
                <a:cs typeface="Arial" pitchFamily="34" charset="0"/>
              </a:rPr>
              <a:t> А.А.,</a:t>
            </a:r>
          </a:p>
          <a:p>
            <a:r>
              <a:rPr lang="ru-RU" sz="1400" dirty="0">
                <a:solidFill>
                  <a:schemeClr val="tx2">
                    <a:lumMod val="50000"/>
                  </a:schemeClr>
                </a:solidFill>
                <a:latin typeface="Arial" pitchFamily="34" charset="0"/>
                <a:cs typeface="Arial" pitchFamily="34" charset="0"/>
              </a:rPr>
              <a:t>Библиотека Полесского государственного университета</a:t>
            </a:r>
          </a:p>
        </p:txBody>
      </p:sp>
      <p:sp>
        <p:nvSpPr>
          <p:cNvPr id="3" name="Прямоугольник 2"/>
          <p:cNvSpPr/>
          <p:nvPr/>
        </p:nvSpPr>
        <p:spPr>
          <a:xfrm>
            <a:off x="888651" y="2500627"/>
            <a:ext cx="7560840" cy="1754326"/>
          </a:xfrm>
          <a:prstGeom prst="rect">
            <a:avLst/>
          </a:prstGeom>
          <a:solidFill>
            <a:schemeClr val="bg1"/>
          </a:solidFill>
          <a:effectLst>
            <a:softEdge rad="317500"/>
          </a:effectLst>
        </p:spPr>
        <p:txBody>
          <a:bodyPr wrap="square">
            <a:spAutoFit/>
          </a:bodyPr>
          <a:lstStyle/>
          <a:p>
            <a:pPr algn="ctr"/>
            <a:r>
              <a:rPr lang="ru-RU" sz="3600" dirty="0">
                <a:solidFill>
                  <a:schemeClr val="tx2">
                    <a:lumMod val="50000"/>
                  </a:schemeClr>
                </a:solidFill>
                <a:latin typeface="Arial Narrow" pitchFamily="34" charset="0"/>
              </a:rPr>
              <a:t>С представленными книгами</a:t>
            </a:r>
          </a:p>
          <a:p>
            <a:pPr algn="ctr"/>
            <a:r>
              <a:rPr lang="ru-RU" sz="3600" dirty="0">
                <a:solidFill>
                  <a:schemeClr val="tx2">
                    <a:lumMod val="50000"/>
                  </a:schemeClr>
                </a:solidFill>
                <a:latin typeface="Arial Narrow" pitchFamily="34" charset="0"/>
              </a:rPr>
              <a:t>вы можете ознакомиться </a:t>
            </a:r>
            <a:r>
              <a:rPr lang="ru-RU" sz="3600" dirty="0" smtClean="0">
                <a:solidFill>
                  <a:schemeClr val="tx2">
                    <a:lumMod val="50000"/>
                  </a:schemeClr>
                </a:solidFill>
                <a:latin typeface="Arial Narrow" pitchFamily="34" charset="0"/>
              </a:rPr>
              <a:t>на абонементе </a:t>
            </a:r>
            <a:endParaRPr lang="ru-RU" sz="3600" dirty="0">
              <a:solidFill>
                <a:schemeClr val="tx2">
                  <a:lumMod val="50000"/>
                </a:schemeClr>
              </a:solidFill>
              <a:latin typeface="Arial Narrow" pitchFamily="34" charset="0"/>
            </a:endParaRPr>
          </a:p>
          <a:p>
            <a:pPr algn="ctr"/>
            <a:r>
              <a:rPr lang="ru-RU" sz="3600" dirty="0">
                <a:solidFill>
                  <a:schemeClr val="tx2">
                    <a:lumMod val="50000"/>
                  </a:schemeClr>
                </a:solidFill>
                <a:latin typeface="Arial Narrow" pitchFamily="34" charset="0"/>
              </a:rPr>
              <a:t>научной и художественной литературы</a:t>
            </a:r>
          </a:p>
        </p:txBody>
      </p:sp>
    </p:spTree>
    <p:extLst>
      <p:ext uri="{BB962C8B-B14F-4D97-AF65-F5344CB8AC3E}">
        <p14:creationId xmlns:p14="http://schemas.microsoft.com/office/powerpoint/2010/main" val="339960475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1827</TotalTime>
  <Words>1427</Words>
  <Application>Microsoft Office PowerPoint</Application>
  <PresentationFormat>Экран (4:3)</PresentationFormat>
  <Paragraphs>67</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Алла Андреевна Рыбчинская</dc:creator>
  <cp:lastModifiedBy>Светлана Ивановна Макаревич</cp:lastModifiedBy>
  <cp:revision>289</cp:revision>
  <dcterms:created xsi:type="dcterms:W3CDTF">2022-11-09T08:10:03Z</dcterms:created>
  <dcterms:modified xsi:type="dcterms:W3CDTF">2024-03-11T13:07:55Z</dcterms:modified>
</cp:coreProperties>
</file>