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1" r:id="rId2"/>
    <p:sldId id="263" r:id="rId3"/>
    <p:sldId id="271" r:id="rId4"/>
    <p:sldId id="273" r:id="rId5"/>
    <p:sldId id="279" r:id="rId6"/>
    <p:sldId id="281" r:id="rId7"/>
    <p:sldId id="265" r:id="rId8"/>
    <p:sldId id="280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D9D9D9"/>
    <a:srgbClr val="F2F2F2"/>
    <a:srgbClr val="FFCCFF"/>
    <a:srgbClr val="333300"/>
    <a:srgbClr val="663300"/>
    <a:srgbClr val="336600"/>
    <a:srgbClr val="FDEADA"/>
    <a:srgbClr val="0033CC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DF5695A-F234-42F4-8460-E65E21031ED5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7334C4-F903-4BCA-A4C6-729AF94A715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01102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9626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337127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725108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52607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61682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7443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15732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4221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42946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43605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C77320-7363-4CD3-9238-FC8CFDF18DDB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86672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1C77320-7363-4CD3-9238-FC8CFDF18DDB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8ACB65-DCDB-4F23-BEDE-53EF326B021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94189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5.xml"/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slide" Target="slide7.xml"/><Relationship Id="rId1" Type="http://schemas.openxmlformats.org/officeDocument/2006/relationships/slideLayout" Target="../slideLayouts/slideLayout2.xml"/><Relationship Id="rId6" Type="http://schemas.openxmlformats.org/officeDocument/2006/relationships/slide" Target="slide4.xml"/><Relationship Id="rId11" Type="http://schemas.openxmlformats.org/officeDocument/2006/relationships/image" Target="../media/image6.png"/><Relationship Id="rId5" Type="http://schemas.openxmlformats.org/officeDocument/2006/relationships/image" Target="../media/image3.png"/><Relationship Id="rId10" Type="http://schemas.openxmlformats.org/officeDocument/2006/relationships/slide" Target="slide6.xml"/><Relationship Id="rId4" Type="http://schemas.openxmlformats.org/officeDocument/2006/relationships/slide" Target="slide3.xml"/><Relationship Id="rId9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s://c1.wallpaperflare.com/preview/501/345/244/paper-minimalism-reading-bookmark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938" y="7937"/>
            <a:ext cx="9148937" cy="60724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75182" y="2444013"/>
            <a:ext cx="6896375" cy="1200329"/>
          </a:xfrm>
          <a:prstGeom prst="rect">
            <a:avLst/>
          </a:prstGeom>
          <a:solidFill>
            <a:srgbClr val="FFFFFF">
              <a:alpha val="60000"/>
            </a:srgbClr>
          </a:solidFill>
          <a:effectLst>
            <a:softEdge rad="127000"/>
          </a:effectLst>
        </p:spPr>
        <p:txBody>
          <a:bodyPr wrap="none" rtlCol="0">
            <a:spAutoFit/>
          </a:bodyPr>
          <a:lstStyle/>
          <a:p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Читайте</a:t>
            </a:r>
            <a:r>
              <a:rPr lang="ru-RU" sz="7200" dirty="0" smtClean="0"/>
              <a:t> </a:t>
            </a:r>
            <a:r>
              <a:rPr lang="ru-RU" sz="7200" b="1" dirty="0" smtClean="0">
                <a:solidFill>
                  <a:srgbClr val="C00000"/>
                </a:solidFill>
              </a:rPr>
              <a:t>лучшее</a:t>
            </a:r>
            <a:r>
              <a:rPr lang="ru-RU" sz="7200" dirty="0" smtClean="0"/>
              <a:t> </a:t>
            </a:r>
            <a:r>
              <a:rPr lang="ru-RU" sz="4000" b="1" dirty="0" smtClean="0">
                <a:solidFill>
                  <a:schemeClr val="accent5">
                    <a:lumMod val="50000"/>
                  </a:schemeClr>
                </a:solidFill>
              </a:rPr>
              <a:t>с нами</a:t>
            </a:r>
            <a:endParaRPr lang="ru-RU" sz="40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72586" y="2087158"/>
            <a:ext cx="4559261" cy="369332"/>
          </a:xfrm>
          <a:prstGeom prst="rect">
            <a:avLst/>
          </a:prstGeom>
          <a:solidFill>
            <a:schemeClr val="bg1"/>
          </a:solidFill>
          <a:effectLst>
            <a:softEdge rad="63500"/>
          </a:effectLst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C00000"/>
                </a:solidFill>
                <a:latin typeface="Batang" pitchFamily="18" charset="-127"/>
                <a:ea typeface="Batang" pitchFamily="18" charset="-127"/>
              </a:rPr>
              <a:t>Книги от классики до современности</a:t>
            </a:r>
            <a:endParaRPr lang="ru-RU" b="1" dirty="0">
              <a:solidFill>
                <a:srgbClr val="C00000"/>
              </a:solidFill>
              <a:latin typeface="Batang" pitchFamily="18" charset="-127"/>
              <a:ea typeface="Batang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 rot="16200000">
            <a:off x="-1178521" y="1917881"/>
            <a:ext cx="3905236" cy="707886"/>
          </a:xfrm>
          <a:prstGeom prst="rect">
            <a:avLst/>
          </a:prstGeom>
          <a:noFill/>
          <a:effectLst>
            <a:softEdge rad="31750"/>
          </a:effectLst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Библиотека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 </a:t>
            </a:r>
          </a:p>
          <a:p>
            <a:r>
              <a:rPr lang="ru-RU" sz="1600" b="1" u="sng" dirty="0" smtClean="0">
                <a:solidFill>
                  <a:schemeClr val="accent5">
                    <a:lumMod val="50000"/>
                  </a:schemeClr>
                </a:solidFill>
                <a:latin typeface="Arial Narrow" pitchFamily="34" charset="0"/>
              </a:rPr>
              <a:t>Полесского государственного университета</a:t>
            </a:r>
            <a:endParaRPr lang="ru-RU" sz="1600" b="1" u="sng" dirty="0">
              <a:solidFill>
                <a:schemeClr val="accent5">
                  <a:lumMod val="50000"/>
                </a:schemeClr>
              </a:solidFill>
              <a:latin typeface="Arial Narrow" pitchFamily="34" charset="0"/>
            </a:endParaRPr>
          </a:p>
        </p:txBody>
      </p:sp>
      <p:sp>
        <p:nvSpPr>
          <p:cNvPr id="10" name="AutoShape 4" descr="https://svgsilh.com/svg/2028349.svg"/>
          <p:cNvSpPr>
            <a:spLocks noChangeAspect="1" noChangeArrowheads="1"/>
          </p:cNvSpPr>
          <p:nvPr/>
        </p:nvSpPr>
        <p:spPr bwMode="auto">
          <a:xfrm>
            <a:off x="3242846" y="5078341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1" name="AutoShape 6" descr="https://svgsilh.com/svg/2028349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2843808" y="332499"/>
            <a:ext cx="6113984" cy="1323439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square" rtlCol="0">
            <a:spAutoFit/>
          </a:bodyPr>
          <a:lstStyle/>
          <a:p>
            <a:pPr algn="r"/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Книги – это двери, что выводят тебя из четырех 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стен. </a:t>
            </a: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Они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учат тебя, воспитывают, с ними ты путешествуешь, </a:t>
            </a:r>
            <a:endParaRPr lang="ru-RU" sz="1600" b="1" dirty="0" smtClean="0">
              <a:solidFill>
                <a:schemeClr val="accent5">
                  <a:lumMod val="50000"/>
                </a:schemeClr>
              </a:solidFill>
              <a:latin typeface="Batang" pitchFamily="18" charset="-127"/>
              <a:ea typeface="Batang" pitchFamily="18" charset="-127"/>
            </a:endParaRP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мечтаешь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, воображаешь, проживаешь другие жизни, </a:t>
            </a:r>
            <a:endParaRPr lang="ru-RU" sz="1600" b="1" dirty="0" smtClean="0">
              <a:solidFill>
                <a:schemeClr val="accent5">
                  <a:lumMod val="50000"/>
                </a:schemeClr>
              </a:solidFill>
              <a:latin typeface="Batang" pitchFamily="18" charset="-127"/>
              <a:ea typeface="Batang" pitchFamily="18" charset="-127"/>
            </a:endParaRPr>
          </a:p>
          <a:p>
            <a:pPr algn="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а </a:t>
            </a:r>
            <a:r>
              <a:rPr lang="ru-RU" sz="1600" b="1" dirty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свою умножаешь в тысячу раз</a:t>
            </a:r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.</a:t>
            </a:r>
          </a:p>
          <a:p>
            <a:pPr algn="ctr"/>
            <a:r>
              <a:rPr lang="ru-RU" sz="1600" b="1" dirty="0" smtClean="0">
                <a:solidFill>
                  <a:schemeClr val="accent5">
                    <a:lumMod val="50000"/>
                  </a:schemeClr>
                </a:solidFill>
                <a:latin typeface="Batang" pitchFamily="18" charset="-127"/>
                <a:ea typeface="Batang" pitchFamily="18" charset="-127"/>
              </a:rPr>
              <a:t>                                                              </a:t>
            </a:r>
            <a:r>
              <a:rPr lang="ru-RU" sz="1600" i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А</a:t>
            </a:r>
            <a:r>
              <a:rPr lang="ru-RU" sz="1600" i="1" dirty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. </a:t>
            </a:r>
            <a:r>
              <a:rPr lang="ru-RU" sz="1600" i="1" dirty="0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Перес-</a:t>
            </a:r>
            <a:r>
              <a:rPr lang="ru-RU" sz="1600" i="1" dirty="0" err="1" smtClean="0">
                <a:solidFill>
                  <a:schemeClr val="accent5">
                    <a:lumMod val="50000"/>
                  </a:schemeClr>
                </a:solidFill>
                <a:latin typeface="+mj-lt"/>
                <a:ea typeface="Batang" pitchFamily="18" charset="-127"/>
              </a:rPr>
              <a:t>Реверте</a:t>
            </a:r>
            <a:endParaRPr lang="ru-RU" sz="1600" i="1" dirty="0">
              <a:solidFill>
                <a:schemeClr val="accent5">
                  <a:lumMod val="50000"/>
                </a:schemeClr>
              </a:solidFill>
              <a:latin typeface="+mj-lt"/>
              <a:ea typeface="Batang" pitchFamily="18" charset="-127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572586" y="1462921"/>
            <a:ext cx="3950120" cy="584775"/>
          </a:xfrm>
          <a:prstGeom prst="rect">
            <a:avLst/>
          </a:prstGeom>
          <a:solidFill>
            <a:srgbClr val="FFFFFF">
              <a:alpha val="74902"/>
            </a:srgbClr>
          </a:solidFill>
          <a:effectLst>
            <a:softEdge rad="63500"/>
          </a:effectLst>
        </p:spPr>
        <p:txBody>
          <a:bodyPr wrap="none">
            <a:spAutoFit/>
          </a:bodyPr>
          <a:lstStyle/>
          <a:p>
            <a:pPr lvl="0"/>
            <a:r>
              <a:rPr lang="ru-RU" sz="3200" b="1" u="sng" dirty="0">
                <a:solidFill>
                  <a:srgbClr val="4BACC6">
                    <a:lumMod val="50000"/>
                  </a:srgbClr>
                </a:solidFill>
                <a:latin typeface="Comic Sans MS" pitchFamily="66" charset="0"/>
              </a:rPr>
              <a:t>Литературный гид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446813" y="4051446"/>
            <a:ext cx="7153112" cy="2339102"/>
          </a:xfrm>
          <a:prstGeom prst="rect">
            <a:avLst/>
          </a:prstGeom>
          <a:solidFill>
            <a:schemeClr val="bg1"/>
          </a:solidFill>
          <a:ln w="12700">
            <a:solidFill>
              <a:srgbClr val="C00000"/>
            </a:solidFill>
          </a:ln>
        </p:spPr>
        <p:txBody>
          <a:bodyPr wrap="none" rtlCol="0">
            <a:spAutoFit/>
          </a:bodyPr>
          <a:lstStyle/>
          <a:p>
            <a:pPr algn="ctr"/>
            <a:r>
              <a:rPr lang="ru-RU" sz="1600" b="1" dirty="0" smtClean="0">
                <a:latin typeface="Arial" pitchFamily="34" charset="0"/>
                <a:cs typeface="Arial" pitchFamily="34" charset="0"/>
              </a:rPr>
              <a:t>Уважаемые пользователи библиотеки!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Многие из нас любят провести досуг с интересной книгой.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Но как выбрать из моря издающейся литературы то произведение,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 что придется вам по душе? Для тех, кто любит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почитать хорошие книги или, наконец-то, хочет приобщиться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к этому увлекательному занятию, мы реализуем проект 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«Читайте лучшее с нами: </a:t>
            </a:r>
            <a:r>
              <a:rPr lang="ru-RU" sz="1600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книги от классики до современности»</a:t>
            </a:r>
            <a:r>
              <a:rPr lang="ru-RU" sz="1600" dirty="0" smtClean="0">
                <a:latin typeface="Arial" pitchFamily="34" charset="0"/>
                <a:cs typeface="Arial" pitchFamily="34" charset="0"/>
              </a:rPr>
              <a:t>,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в рамках которого ежемесячно будем знакомить вас с лучшими </a:t>
            </a:r>
          </a:p>
          <a:p>
            <a:pPr algn="ctr"/>
            <a:r>
              <a:rPr lang="ru-RU" sz="1600" dirty="0" smtClean="0">
                <a:latin typeface="Arial" pitchFamily="34" charset="0"/>
                <a:cs typeface="Arial" pitchFamily="34" charset="0"/>
              </a:rPr>
              <a:t>книгами различной тематики из фонда нашей библиотеки.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48169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987312" y="548680"/>
            <a:ext cx="7257096" cy="289310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5 книг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о силе духа</a:t>
            </a:r>
            <a:endParaRPr lang="ru-RU" sz="2000" b="1" dirty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  <a:p>
            <a:pPr algn="ctr"/>
            <a:r>
              <a:rPr lang="ru-RU" dirty="0"/>
              <a:t>  </a:t>
            </a:r>
            <a:r>
              <a:rPr lang="ru-RU" dirty="0">
                <a:latin typeface="Arial Narrow" pitchFamily="34" charset="0"/>
              </a:rPr>
              <a:t>В жизни каждого человека бывают моменты, когда кажется, что все идет не так, как хотелось бы. Тяжелые испытания, трудности и неудачи могут сильно подорвать наше самочувствие и веру в свои силы. В такие моменты нам нужна поддержка, которую можно </a:t>
            </a:r>
            <a:r>
              <a:rPr lang="ru-RU" dirty="0" smtClean="0">
                <a:latin typeface="Arial Narrow" pitchFamily="34" charset="0"/>
              </a:rPr>
              <a:t>найти в книгах. Литература помогает понять, </a:t>
            </a:r>
            <a:r>
              <a:rPr lang="ru-RU" dirty="0">
                <a:latin typeface="Arial Narrow" pitchFamily="34" charset="0"/>
              </a:rPr>
              <a:t>что мы не одиноки со своими </a:t>
            </a:r>
            <a:r>
              <a:rPr lang="ru-RU" dirty="0" smtClean="0">
                <a:latin typeface="Arial Narrow" pitchFamily="34" charset="0"/>
              </a:rPr>
              <a:t>проблемами и дает вдохновение </a:t>
            </a:r>
            <a:r>
              <a:rPr lang="ru-RU" dirty="0">
                <a:latin typeface="Arial Narrow" pitchFamily="34" charset="0"/>
              </a:rPr>
              <a:t>и </a:t>
            </a:r>
            <a:r>
              <a:rPr lang="ru-RU" dirty="0" smtClean="0">
                <a:latin typeface="Arial Narrow" pitchFamily="34" charset="0"/>
              </a:rPr>
              <a:t>мотивацию. Произведения, </a:t>
            </a:r>
            <a:r>
              <a:rPr lang="ru-RU" dirty="0">
                <a:latin typeface="Arial Narrow" pitchFamily="34" charset="0"/>
              </a:rPr>
              <a:t>где герои </a:t>
            </a:r>
            <a:r>
              <a:rPr lang="ru-RU" dirty="0" smtClean="0">
                <a:latin typeface="Arial Narrow" pitchFamily="34" charset="0"/>
              </a:rPr>
              <a:t>борются со своими страхами </a:t>
            </a:r>
            <a:r>
              <a:rPr lang="ru-RU" dirty="0">
                <a:latin typeface="Arial Narrow" pitchFamily="34" charset="0"/>
              </a:rPr>
              <a:t>и </a:t>
            </a:r>
            <a:r>
              <a:rPr lang="ru-RU" dirty="0" smtClean="0">
                <a:latin typeface="Arial Narrow" pitchFamily="34" charset="0"/>
              </a:rPr>
              <a:t>сложностями, </a:t>
            </a:r>
            <a:r>
              <a:rPr lang="ru-RU" dirty="0">
                <a:latin typeface="Arial Narrow" pitchFamily="34" charset="0"/>
              </a:rPr>
              <a:t>показывают, что сила духа может </a:t>
            </a:r>
            <a:r>
              <a:rPr lang="ru-RU" dirty="0" smtClean="0">
                <a:latin typeface="Arial Narrow" pitchFamily="34" charset="0"/>
              </a:rPr>
              <a:t>преодолеть </a:t>
            </a:r>
            <a:r>
              <a:rPr lang="ru-RU" dirty="0">
                <a:latin typeface="Arial Narrow" pitchFamily="34" charset="0"/>
              </a:rPr>
              <a:t>любые препятствия. </a:t>
            </a:r>
            <a:endParaRPr lang="ru-RU" dirty="0" smtClean="0">
              <a:latin typeface="Arial Narrow" pitchFamily="34" charset="0"/>
            </a:endParaRPr>
          </a:p>
          <a:p>
            <a:pPr algn="ctr"/>
            <a:r>
              <a:rPr lang="ru-RU" dirty="0" smtClean="0">
                <a:latin typeface="Arial Narrow" pitchFamily="34" charset="0"/>
              </a:rPr>
              <a:t>Мы </a:t>
            </a:r>
            <a:r>
              <a:rPr lang="ru-RU" dirty="0">
                <a:latin typeface="Arial Narrow" pitchFamily="34" charset="0"/>
              </a:rPr>
              <a:t>подобрали для вас </a:t>
            </a:r>
            <a:r>
              <a:rPr lang="ru-RU" dirty="0" smtClean="0">
                <a:latin typeface="Arial Narrow" pitchFamily="34" charset="0"/>
              </a:rPr>
              <a:t> книги, </a:t>
            </a:r>
            <a:r>
              <a:rPr lang="ru-RU" dirty="0">
                <a:latin typeface="Arial Narrow" pitchFamily="34" charset="0"/>
              </a:rPr>
              <a:t>которые стоит прочесть каждому человеку, чтобы научиться не сдаваться ни при каких обстоятельствах. </a:t>
            </a:r>
          </a:p>
        </p:txBody>
      </p:sp>
      <p:pic>
        <p:nvPicPr>
          <p:cNvPr id="5122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6973" y="3871756"/>
            <a:ext cx="1741224" cy="259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861048"/>
            <a:ext cx="1615601" cy="25915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7836" y="3861048"/>
            <a:ext cx="1653915" cy="25915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>
            <a:hlinkClick r:id="rId8" action="ppaction://hlinksldjump"/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3191" y="3857870"/>
            <a:ext cx="1671794" cy="2597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>
            <a:hlinkClick r:id="rId10" action="ppaction://hlinksldjump"/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3955" y="3848259"/>
            <a:ext cx="1678989" cy="26043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83871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14938" y="354129"/>
            <a:ext cx="6624736" cy="6771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Грин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Дж.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Виноваты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звезды </a:t>
            </a:r>
            <a:r>
              <a:rPr lang="ru-RU" dirty="0" smtClean="0">
                <a:latin typeface="Arial Narrow" pitchFamily="34" charset="0"/>
              </a:rPr>
              <a:t>/ </a:t>
            </a:r>
            <a:r>
              <a:rPr lang="ru-RU" dirty="0">
                <a:latin typeface="Arial Narrow" pitchFamily="34" charset="0"/>
              </a:rPr>
              <a:t>Дж. Грин ; пер. О. </a:t>
            </a:r>
            <a:r>
              <a:rPr lang="ru-RU" dirty="0" err="1">
                <a:latin typeface="Arial Narrow" pitchFamily="34" charset="0"/>
              </a:rPr>
              <a:t>Мышакова</a:t>
            </a:r>
            <a:r>
              <a:rPr lang="ru-RU" dirty="0">
                <a:latin typeface="Arial Narrow" pitchFamily="34" charset="0"/>
              </a:rPr>
              <a:t> ; ред.: Е. Давыдова, Д. Румянцева. - М. : Издательство АСТ, 2017. - 286 с.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53675"/>
            <a:ext cx="3477544" cy="27385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95609" y="1262559"/>
            <a:ext cx="5436096" cy="3970318"/>
          </a:xfrm>
          <a:prstGeom prst="rect">
            <a:avLst/>
          </a:prstGeom>
          <a:solidFill>
            <a:schemeClr val="bg1">
              <a:lumMod val="85000"/>
              <a:alpha val="49804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Сюжет </a:t>
            </a:r>
            <a:r>
              <a:rPr lang="ru-RU" sz="1400" dirty="0">
                <a:latin typeface="Arial Narrow" pitchFamily="34" charset="0"/>
              </a:rPr>
              <a:t>романа построен вокруг одного из самых трагических явлений нашего времени — жизни подростков, больных </a:t>
            </a:r>
            <a:r>
              <a:rPr lang="ru-RU" sz="1400" dirty="0" smtClean="0">
                <a:latin typeface="Arial Narrow" pitchFamily="34" charset="0"/>
              </a:rPr>
              <a:t>раком. Хейзел </a:t>
            </a:r>
            <a:r>
              <a:rPr lang="ru-RU" sz="1400" dirty="0">
                <a:latin typeface="Arial Narrow" pitchFamily="34" charset="0"/>
              </a:rPr>
              <a:t>— 17-летняя юная девушка — вот уже несколько лет страдает одной из самых тяжелейших форм онкологических заболеваний. </a:t>
            </a:r>
            <a:r>
              <a:rPr lang="ru-RU" sz="1400" dirty="0" smtClean="0">
                <a:latin typeface="Arial Narrow" pitchFamily="34" charset="0"/>
              </a:rPr>
              <a:t>Ей </a:t>
            </a:r>
            <a:r>
              <a:rPr lang="ru-RU" sz="1400" dirty="0">
                <a:latin typeface="Arial Narrow" pitchFamily="34" charset="0"/>
              </a:rPr>
              <a:t>ч</a:t>
            </a:r>
            <a:r>
              <a:rPr lang="ru-RU" sz="1400" dirty="0" smtClean="0">
                <a:latin typeface="Arial Narrow" pitchFamily="34" charset="0"/>
              </a:rPr>
              <a:t>удом удается </a:t>
            </a:r>
            <a:r>
              <a:rPr lang="ru-RU" sz="1400" dirty="0">
                <a:latin typeface="Arial Narrow" pitchFamily="34" charset="0"/>
              </a:rPr>
              <a:t>выжить, но </a:t>
            </a:r>
            <a:r>
              <a:rPr lang="ru-RU" sz="1400" dirty="0" smtClean="0">
                <a:latin typeface="Arial Narrow" pitchFamily="34" charset="0"/>
              </a:rPr>
              <a:t>девушка </a:t>
            </a:r>
            <a:r>
              <a:rPr lang="ru-RU" sz="1400" dirty="0">
                <a:latin typeface="Arial Narrow" pitchFamily="34" charset="0"/>
              </a:rPr>
              <a:t>навсегда лишена способности самостоятельно дышать. Она не посещает школу, живет в мире своих фантазий, страдает от тяжелейшей депрессии. Но вот происходит событие, полностью переворачивающее ее жизнь — ей посчастливилось встретить </a:t>
            </a:r>
            <a:r>
              <a:rPr lang="ru-RU" sz="1400" dirty="0" err="1">
                <a:latin typeface="Arial Narrow" pitchFamily="34" charset="0"/>
              </a:rPr>
              <a:t>Огастуса</a:t>
            </a:r>
            <a:r>
              <a:rPr lang="ru-RU" sz="1400" dirty="0">
                <a:latin typeface="Arial Narrow" pitchFamily="34" charset="0"/>
              </a:rPr>
              <a:t>. На фоне нависшего над ними «дамоклова меча» смерти — ибо рак, увы, редко когда отступает окончательно и бесповоротно — в сердцах молодых людей начинают просыпаться первые нежные чувства... </a:t>
            </a:r>
            <a:r>
              <a:rPr lang="ru-RU" sz="1400" dirty="0" smtClean="0">
                <a:latin typeface="Arial Narrow" pitchFamily="34" charset="0"/>
              </a:rPr>
              <a:t>Влюбленные бросают </a:t>
            </a:r>
            <a:r>
              <a:rPr lang="ru-RU" sz="1400" dirty="0">
                <a:latin typeface="Arial Narrow" pitchFamily="34" charset="0"/>
              </a:rPr>
              <a:t>вызов судьбе. </a:t>
            </a:r>
            <a:r>
              <a:rPr lang="ru-RU" sz="1400" dirty="0" smtClean="0">
                <a:latin typeface="Arial Narrow" pitchFamily="34" charset="0"/>
              </a:rPr>
              <a:t>Они </a:t>
            </a:r>
            <a:r>
              <a:rPr lang="ru-RU" sz="1400" dirty="0">
                <a:latin typeface="Arial Narrow" pitchFamily="34" charset="0"/>
              </a:rPr>
              <a:t>не собираются сдаваться, оставаясь по-прежнему неугомонными, взрывными, бунтующими, </a:t>
            </a:r>
            <a:r>
              <a:rPr lang="ru-RU" sz="1400" dirty="0" smtClean="0">
                <a:latin typeface="Arial Narrow" pitchFamily="34" charset="0"/>
              </a:rPr>
              <a:t>готовыми </a:t>
            </a:r>
            <a:r>
              <a:rPr lang="ru-RU" sz="1400" dirty="0">
                <a:latin typeface="Arial Narrow" pitchFamily="34" charset="0"/>
              </a:rPr>
              <a:t>и к ненависти, и к любви. Их чувства обострены, словно оголенные провода. И всем шквалом эмоций герои обрушиваются на </a:t>
            </a:r>
            <a:r>
              <a:rPr lang="ru-RU" sz="1400" dirty="0" smtClean="0">
                <a:latin typeface="Arial Narrow" pitchFamily="34" charset="0"/>
              </a:rPr>
              <a:t>читателей, </a:t>
            </a:r>
            <a:r>
              <a:rPr lang="ru-RU" sz="1400" dirty="0">
                <a:latin typeface="Arial Narrow" pitchFamily="34" charset="0"/>
              </a:rPr>
              <a:t>заставляют их смеяться и плакать, сопереживать и страдать вместе с ними. Они - вместе. Сейчас - вместе. Но что их ждет впереди?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Этот </a:t>
            </a:r>
            <a:r>
              <a:rPr lang="ru-RU" sz="1400" dirty="0">
                <a:latin typeface="Arial Narrow" pitchFamily="34" charset="0"/>
              </a:rPr>
              <a:t>роман назвали лучшим художественным произведением 2012 </a:t>
            </a:r>
            <a:r>
              <a:rPr lang="ru-RU" sz="1400" dirty="0" smtClean="0">
                <a:latin typeface="Arial Narrow" pitchFamily="34" charset="0"/>
              </a:rPr>
              <a:t>года.</a:t>
            </a:r>
            <a:endParaRPr lang="ru-RU" sz="1400" dirty="0">
              <a:latin typeface="Arial Narrow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1494668"/>
            <a:ext cx="2232248" cy="3603870"/>
          </a:xfrm>
          <a:prstGeom prst="rect">
            <a:avLst/>
          </a:prstGeom>
          <a:noFill/>
          <a:ln w="19050">
            <a:solidFill>
              <a:srgbClr val="3333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99592" y="5677208"/>
            <a:ext cx="7488832" cy="523220"/>
          </a:xfrm>
          <a:prstGeom prst="rect">
            <a:avLst/>
          </a:prstGeom>
          <a:solidFill>
            <a:srgbClr val="FFFFFF">
              <a:alpha val="50196"/>
            </a:srgb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«В 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самые темные времена Господь приводит в твою жизнь лучших 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людей».</a:t>
            </a:r>
          </a:p>
          <a:p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                                                                                                                                                           Джон Грин</a:t>
            </a:r>
            <a:endParaRPr lang="ru-RU" sz="1400" dirty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330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180"/>
          <a:stretch/>
        </p:blipFill>
        <p:spPr bwMode="auto">
          <a:xfrm rot="1654061">
            <a:off x="3781420" y="899826"/>
            <a:ext cx="5758404" cy="7968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283968" y="234888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921715" y="324325"/>
            <a:ext cx="7342462" cy="6771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  <a:cs typeface="Arial" pitchFamily="34" charset="0"/>
              </a:rPr>
              <a:t>     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Дронфилд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, Дж.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Мальчик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, который пошел в Освенцим за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  <a:cs typeface="Arial" pitchFamily="34" charset="0"/>
              </a:rPr>
              <a:t>отцом </a:t>
            </a:r>
            <a:r>
              <a:rPr lang="ru-RU" dirty="0" smtClean="0">
                <a:latin typeface="Arial Narrow" pitchFamily="34" charset="0"/>
                <a:cs typeface="Arial" pitchFamily="34" charset="0"/>
              </a:rPr>
              <a:t>/ </a:t>
            </a:r>
            <a:r>
              <a:rPr lang="ru-RU" dirty="0">
                <a:latin typeface="Arial Narrow" pitchFamily="34" charset="0"/>
                <a:cs typeface="Arial" pitchFamily="34" charset="0"/>
              </a:rPr>
              <a:t>Дж. </a:t>
            </a:r>
            <a:r>
              <a:rPr lang="ru-RU" dirty="0" err="1">
                <a:latin typeface="Arial Narrow" pitchFamily="34" charset="0"/>
                <a:cs typeface="Arial" pitchFamily="34" charset="0"/>
              </a:rPr>
              <a:t>Дронфилд</a:t>
            </a:r>
            <a:r>
              <a:rPr lang="ru-RU" dirty="0">
                <a:latin typeface="Arial Narrow" pitchFamily="34" charset="0"/>
                <a:cs typeface="Arial" pitchFamily="34" charset="0"/>
              </a:rPr>
              <a:t>. - М. : </a:t>
            </a:r>
            <a:r>
              <a:rPr lang="ru-RU" dirty="0" err="1">
                <a:latin typeface="Arial Narrow" pitchFamily="34" charset="0"/>
                <a:cs typeface="Arial" pitchFamily="34" charset="0"/>
              </a:rPr>
              <a:t>Эксмо</a:t>
            </a:r>
            <a:r>
              <a:rPr lang="ru-RU" dirty="0">
                <a:latin typeface="Arial Narrow" pitchFamily="34" charset="0"/>
                <a:cs typeface="Arial" pitchFamily="34" charset="0"/>
              </a:rPr>
              <a:t>, 2020. - 542 с. - (Феникс. Истории сильных духом).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780" y="1602879"/>
            <a:ext cx="2235652" cy="3513167"/>
          </a:xfrm>
          <a:prstGeom prst="rect">
            <a:avLst/>
          </a:prstGeom>
          <a:noFill/>
          <a:ln w="19050">
            <a:solidFill>
              <a:schemeClr val="accent4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83568" y="1484784"/>
            <a:ext cx="5023970" cy="3970318"/>
          </a:xfrm>
          <a:prstGeom prst="rect">
            <a:avLst/>
          </a:prstGeom>
          <a:solidFill>
            <a:srgbClr val="D9D9D9">
              <a:alpha val="50196"/>
            </a:srgb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Arial Narrow" pitchFamily="34" charset="0"/>
              </a:rPr>
              <a:t>     </a:t>
            </a:r>
            <a:r>
              <a:rPr lang="ru-RU" sz="1400" dirty="0" smtClean="0">
                <a:latin typeface="Arial Narrow" pitchFamily="34" charset="0"/>
              </a:rPr>
              <a:t> Это одна </a:t>
            </a:r>
            <a:r>
              <a:rPr lang="ru-RU" sz="1400" dirty="0">
                <a:latin typeface="Arial Narrow" pitchFamily="34" charset="0"/>
              </a:rPr>
              <a:t>из самых необычных биографических книг о </a:t>
            </a:r>
            <a:r>
              <a:rPr lang="ru-RU" sz="1400" dirty="0" smtClean="0">
                <a:latin typeface="Arial Narrow" pitchFamily="34" charset="0"/>
              </a:rPr>
              <a:t>Холокосте.</a:t>
            </a:r>
          </a:p>
          <a:p>
            <a:pPr algn="just"/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smtClean="0">
                <a:latin typeface="Arial Narrow" pitchFamily="34" charset="0"/>
              </a:rPr>
              <a:t>     Вена</a:t>
            </a:r>
            <a:r>
              <a:rPr lang="ru-RU" sz="1400" dirty="0">
                <a:latin typeface="Arial Narrow" pitchFamily="34" charset="0"/>
              </a:rPr>
              <a:t>, 1939 </a:t>
            </a:r>
            <a:r>
              <a:rPr lang="ru-RU" sz="1400" dirty="0" smtClean="0">
                <a:latin typeface="Arial Narrow" pitchFamily="34" charset="0"/>
              </a:rPr>
              <a:t>год. </a:t>
            </a:r>
            <a:r>
              <a:rPr lang="ru-RU" sz="1400" dirty="0">
                <a:latin typeface="Arial Narrow" pitchFamily="34" charset="0"/>
              </a:rPr>
              <a:t>Нацистская полиция захватывает простого ремесленника Густава </a:t>
            </a:r>
            <a:r>
              <a:rPr lang="ru-RU" sz="1400" dirty="0" err="1" smtClean="0">
                <a:latin typeface="Arial Narrow" pitchFamily="34" charset="0"/>
              </a:rPr>
              <a:t>Кляйнмана</a:t>
            </a:r>
            <a:r>
              <a:rPr lang="ru-RU" sz="1400" dirty="0">
                <a:latin typeface="Arial Narrow" pitchFamily="34" charset="0"/>
              </a:rPr>
              <a:t>,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>
                <a:latin typeface="Arial Narrow" pitchFamily="34" charset="0"/>
              </a:rPr>
              <a:t>его сына Фрица и отправляет их в Бухенвальд, где они </a:t>
            </a:r>
            <a:r>
              <a:rPr lang="ru-RU" sz="1400" dirty="0" smtClean="0">
                <a:latin typeface="Arial Narrow" pitchFamily="34" charset="0"/>
              </a:rPr>
              <a:t>подвергаются пыткам, испытывают голод и </a:t>
            </a:r>
            <a:r>
              <a:rPr lang="ru-RU" sz="1400" dirty="0" err="1" smtClean="0">
                <a:latin typeface="Arial Narrow" pitchFamily="34" charset="0"/>
              </a:rPr>
              <a:t>выполяют</a:t>
            </a:r>
            <a:r>
              <a:rPr lang="ru-RU" sz="1400" dirty="0" smtClean="0">
                <a:latin typeface="Arial Narrow" pitchFamily="34" charset="0"/>
              </a:rPr>
              <a:t> </a:t>
            </a:r>
            <a:r>
              <a:rPr lang="ru-RU" sz="1400" dirty="0">
                <a:latin typeface="Arial Narrow" pitchFamily="34" charset="0"/>
              </a:rPr>
              <a:t>изнурительную работу по постройке концлагеря. Когда Густава отправляют из Бухенвальда в Освенцим, по сути, выписывая ему смертный приговор, Фриц без раздумий следует за ним, не думая о </a:t>
            </a:r>
            <a:r>
              <a:rPr lang="ru-RU" sz="1400" dirty="0" smtClean="0">
                <a:latin typeface="Arial Narrow" pitchFamily="34" charset="0"/>
              </a:rPr>
              <a:t>собственной жизни. </a:t>
            </a:r>
            <a:r>
              <a:rPr lang="ru-RU" sz="1400" dirty="0">
                <a:latin typeface="Arial Narrow" pitchFamily="34" charset="0"/>
              </a:rPr>
              <a:t>Только семейная забота друг о друге позволили </a:t>
            </a:r>
            <a:r>
              <a:rPr lang="ru-RU" sz="1400" dirty="0" smtClean="0">
                <a:latin typeface="Arial Narrow" pitchFamily="34" charset="0"/>
              </a:rPr>
              <a:t>отцу и сыну </a:t>
            </a:r>
            <a:r>
              <a:rPr lang="ru-RU" sz="1400" dirty="0">
                <a:latin typeface="Arial Narrow" pitchFamily="34" charset="0"/>
              </a:rPr>
              <a:t>выдержать все испытания — что было редкостью в то время: истории о том, как членам семьи удалось пройти вместе лагеря смерти, практически отсутствуют.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Основанная </a:t>
            </a:r>
            <a:r>
              <a:rPr lang="ru-RU" sz="1400" dirty="0">
                <a:latin typeface="Arial Narrow" pitchFamily="34" charset="0"/>
              </a:rPr>
              <a:t>на тайном дневнике Густава, тщательном архивном исследовании и устной истории, эта книга впервые рассказывает невероятную историю мужества и выживания, не имеющую аналогов в истории Холокоста. </a:t>
            </a:r>
            <a:endParaRPr lang="ru-RU" sz="1400" dirty="0" smtClean="0">
              <a:latin typeface="Arial Narrow" pitchFamily="34" charset="0"/>
            </a:endParaRPr>
          </a:p>
          <a:p>
            <a:pPr algn="just"/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smtClean="0">
                <a:latin typeface="Arial Narrow" pitchFamily="34" charset="0"/>
              </a:rPr>
              <a:t>     «</a:t>
            </a:r>
            <a:r>
              <a:rPr lang="ru-RU" sz="1400" dirty="0">
                <a:latin typeface="Arial Narrow" pitchFamily="34" charset="0"/>
              </a:rPr>
              <a:t>Мальчик, который пошел в Освенцим вслед за отцом» — напоминание о том худшем и лучшем, что есть в людях, о мощи семейной любви и силе человеческого духа</a:t>
            </a:r>
            <a:r>
              <a:rPr lang="ru-RU" sz="1400" dirty="0" smtClean="0">
                <a:latin typeface="Arial Narrow" pitchFamily="34" charset="0"/>
              </a:rPr>
              <a:t>.</a:t>
            </a:r>
            <a:endParaRPr lang="ru-RU" sz="1400" dirty="0">
              <a:latin typeface="Arial Narrow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15616" y="5661248"/>
            <a:ext cx="7200800" cy="954107"/>
          </a:xfrm>
          <a:prstGeom prst="rect">
            <a:avLst/>
          </a:prstGeom>
          <a:solidFill>
            <a:srgbClr val="FFFFFF">
              <a:alpha val="50196"/>
            </a:srgb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endParaRPr lang="ru-RU" sz="1400" dirty="0" smtClean="0">
              <a:solidFill>
                <a:schemeClr val="tx2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«Терпение 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- это главное, страдания временны, а надежда и сила духа непременно одерживают 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верх».</a:t>
            </a:r>
          </a:p>
          <a:p>
            <a:r>
              <a:rPr lang="ru-RU" sz="140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                                                                                                                               Джереми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Дронфилд</a:t>
            </a:r>
            <a:endParaRPr lang="ru-RU" sz="1400" dirty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0227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99592" y="404664"/>
            <a:ext cx="5184576" cy="6771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Коэльо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П.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Вероника 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решает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умереть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роман / </a:t>
            </a:r>
            <a:r>
              <a:rPr lang="ru-RU" dirty="0" smtClean="0">
                <a:latin typeface="Arial Narrow" pitchFamily="34" charset="0"/>
              </a:rPr>
              <a:t>П. Коэльо; </a:t>
            </a:r>
            <a:r>
              <a:rPr lang="ru-RU" dirty="0" err="1" smtClean="0">
                <a:latin typeface="Arial Narrow" pitchFamily="34" charset="0"/>
              </a:rPr>
              <a:t>пер.с</a:t>
            </a:r>
            <a:r>
              <a:rPr lang="ru-RU" dirty="0" smtClean="0">
                <a:latin typeface="Arial Narrow" pitchFamily="34" charset="0"/>
              </a:rPr>
              <a:t> </a:t>
            </a:r>
            <a:r>
              <a:rPr lang="ru-RU" dirty="0">
                <a:latin typeface="Arial Narrow" pitchFamily="34" charset="0"/>
              </a:rPr>
              <a:t>португ. - М. : София, 2004. - 264 с.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3645024"/>
            <a:ext cx="4573661" cy="3430246"/>
          </a:xfrm>
          <a:prstGeom prst="rect">
            <a:avLst/>
          </a:prstGeom>
          <a:ln>
            <a:noFill/>
          </a:ln>
          <a:effectLst>
            <a:outerShdw dist="35921" dir="2700000" algn="ctr" rotWithShape="0">
              <a:schemeClr val="bg2"/>
            </a:outerShdw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755576" y="1484784"/>
            <a:ext cx="5112568" cy="3108543"/>
          </a:xfrm>
          <a:prstGeom prst="rect">
            <a:avLst/>
          </a:prstGeom>
          <a:solidFill>
            <a:srgbClr val="D9D9D9">
              <a:alpha val="50196"/>
            </a:srgb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У </a:t>
            </a:r>
            <a:r>
              <a:rPr lang="ru-RU" sz="1400" dirty="0">
                <a:latin typeface="Arial Narrow" pitchFamily="34" charset="0"/>
              </a:rPr>
              <a:t>Вероники есть все: молодость и красота, поклонники и достойная работа. Но в ее жизни чего-то не хватает. И одним ноябрьским утром она решает принять такую дозу снотворного, чтобы никогда больше не проснуться. </a:t>
            </a:r>
            <a:r>
              <a:rPr lang="ru-RU" sz="1400" dirty="0" smtClean="0">
                <a:latin typeface="Arial Narrow" pitchFamily="34" charset="0"/>
              </a:rPr>
              <a:t>Девушка </a:t>
            </a:r>
            <a:r>
              <a:rPr lang="ru-RU" sz="1400" dirty="0">
                <a:latin typeface="Arial Narrow" pitchFamily="34" charset="0"/>
              </a:rPr>
              <a:t>приходит в себя в психиатрической клинике… Оказавшись среди людей, признанных обществом неадекватными, Вероника учится жить</a:t>
            </a:r>
            <a:r>
              <a:rPr lang="ru-RU" sz="1400" dirty="0" smtClean="0">
                <a:latin typeface="Arial Narrow" pitchFamily="34" charset="0"/>
              </a:rPr>
              <a:t>. Перед ней </a:t>
            </a:r>
            <a:r>
              <a:rPr lang="ru-RU" sz="1400" dirty="0">
                <a:latin typeface="Arial Narrow" pitchFamily="34" charset="0"/>
              </a:rPr>
              <a:t>стоит выбор: остаться закрытой от общества (в больнице) или рискнуть и довериться миру за пределами </a:t>
            </a:r>
            <a:r>
              <a:rPr lang="ru-RU" sz="1400" dirty="0" smtClean="0">
                <a:latin typeface="Arial Narrow" pitchFamily="34" charset="0"/>
              </a:rPr>
              <a:t>клиники. В </a:t>
            </a:r>
            <a:r>
              <a:rPr lang="ru-RU" sz="1400" dirty="0">
                <a:latin typeface="Arial Narrow" pitchFamily="34" charset="0"/>
              </a:rPr>
              <a:t>ходе повествования происходит глубокая переориентация ценностей, находится новая любовь, а мир вокруг героини перестает быть враждебной </a:t>
            </a:r>
            <a:r>
              <a:rPr lang="ru-RU" sz="1400" dirty="0" smtClean="0">
                <a:latin typeface="Arial Narrow" pitchFamily="34" charset="0"/>
              </a:rPr>
              <a:t>силой. Вероника находит в себе силы вернуться </a:t>
            </a:r>
            <a:r>
              <a:rPr lang="ru-RU" sz="1400" dirty="0">
                <a:latin typeface="Arial Narrow" pitchFamily="34" charset="0"/>
              </a:rPr>
              <a:t>к </a:t>
            </a:r>
            <a:r>
              <a:rPr lang="ru-RU" sz="1400" dirty="0" smtClean="0">
                <a:latin typeface="Arial Narrow" pitchFamily="34" charset="0"/>
              </a:rPr>
              <a:t>жизни и воспринимает </a:t>
            </a:r>
            <a:r>
              <a:rPr lang="ru-RU" sz="1400" dirty="0">
                <a:latin typeface="Arial Narrow" pitchFamily="34" charset="0"/>
              </a:rPr>
              <a:t>каждый новый день как чудо.</a:t>
            </a: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Эта </a:t>
            </a:r>
            <a:r>
              <a:rPr lang="ru-RU" sz="1400" dirty="0">
                <a:latin typeface="Arial Narrow" pitchFamily="34" charset="0"/>
              </a:rPr>
              <a:t>смелая книга - ослепительный портрет молодой женщины, которая колеблется между отчаянием и свободой, и восторженное, страстное прославление жизни</a:t>
            </a:r>
            <a:r>
              <a:rPr lang="ru-RU" sz="1400" dirty="0" smtClean="0">
                <a:latin typeface="Arial Narrow" pitchFamily="34" charset="0"/>
              </a:rPr>
              <a:t>.</a:t>
            </a:r>
            <a:endParaRPr lang="ru-RU" sz="1400" dirty="0">
              <a:latin typeface="Arial Narrow" pitchFamily="34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4587" y="1340767"/>
            <a:ext cx="2428027" cy="3787743"/>
          </a:xfrm>
          <a:prstGeom prst="rect">
            <a:avLst/>
          </a:prstGeom>
          <a:noFill/>
          <a:ln w="19050">
            <a:solidFill>
              <a:schemeClr val="tx2">
                <a:lumMod val="50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3608" y="5382621"/>
            <a:ext cx="7416824" cy="954107"/>
          </a:xfrm>
          <a:prstGeom prst="rect">
            <a:avLst/>
          </a:prstGeom>
          <a:solidFill>
            <a:srgbClr val="FFFFFF">
              <a:alpha val="50196"/>
            </a:srgb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endParaRPr lang="ru-RU" sz="1400" dirty="0" smtClean="0">
              <a:solidFill>
                <a:schemeClr val="tx2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«Жизнь 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– это всегда ожидание того часа, когда дальнейшее зависит лишь от твоих решительных 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действий».</a:t>
            </a:r>
          </a:p>
          <a:p>
            <a:pPr algn="ctr"/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                                                                                                                                                Пауло 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Коэльо</a:t>
            </a:r>
          </a:p>
        </p:txBody>
      </p:sp>
    </p:spTree>
    <p:extLst>
      <p:ext uri="{BB962C8B-B14F-4D97-AF65-F5344CB8AC3E}">
        <p14:creationId xmlns:p14="http://schemas.microsoft.com/office/powerpoint/2010/main" val="145234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255447" y="274768"/>
            <a:ext cx="6352935" cy="6771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000" b="1" dirty="0">
                <a:latin typeface="Arial Narrow" pitchFamily="34" charset="0"/>
              </a:rPr>
              <a:t>      </a:t>
            </a:r>
            <a:r>
              <a:rPr lang="ru-RU" sz="2000" b="1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Пиколт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Дж.  Хрупкая душа 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роман / Дж. </a:t>
            </a:r>
            <a:r>
              <a:rPr lang="ru-RU" dirty="0" err="1">
                <a:latin typeface="Arial Narrow" pitchFamily="34" charset="0"/>
              </a:rPr>
              <a:t>Пиколт</a:t>
            </a:r>
            <a:r>
              <a:rPr lang="ru-RU" dirty="0">
                <a:latin typeface="Arial Narrow" pitchFamily="34" charset="0"/>
              </a:rPr>
              <a:t>. - Белгород : Клуб семейного досуга, 2011. - 541 с.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 flipV="1">
            <a:off x="0" y="3933056"/>
            <a:ext cx="4032552" cy="29249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89647" y="1069852"/>
            <a:ext cx="5150505" cy="4616648"/>
          </a:xfrm>
          <a:prstGeom prst="rect">
            <a:avLst/>
          </a:prstGeom>
          <a:solidFill>
            <a:srgbClr val="D9D9D9">
              <a:alpha val="50196"/>
            </a:srgb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1400" dirty="0">
                <a:latin typeface="Arial Narrow" pitchFamily="34" charset="0"/>
              </a:rPr>
              <a:t>      В маленьком городке в Нью-Гэмпшире живет, казалось бы, самая обычная семья: папа, мама и две дочери. Но, к несчастью, младшая дочь, пятилетняя </a:t>
            </a:r>
            <a:r>
              <a:rPr lang="ru-RU" sz="1400" dirty="0" err="1">
                <a:latin typeface="Arial Narrow" pitchFamily="34" charset="0"/>
              </a:rPr>
              <a:t>Уиллоу</a:t>
            </a:r>
            <a:r>
              <a:rPr lang="ru-RU" sz="1400" dirty="0">
                <a:latin typeface="Arial Narrow" pitchFamily="34" charset="0"/>
              </a:rPr>
              <a:t>, страдает редким генетическим заболеванием, и любое неосторожное движение может привести к перелому. А потому жизнь Шарлотты и Шона </a:t>
            </a:r>
            <a:r>
              <a:rPr lang="ru-RU" sz="1400" dirty="0" err="1">
                <a:latin typeface="Arial Narrow" pitchFamily="34" charset="0"/>
              </a:rPr>
              <a:t>О’Киф</a:t>
            </a:r>
            <a:r>
              <a:rPr lang="ru-RU" sz="1400" dirty="0">
                <a:latin typeface="Arial Narrow" pitchFamily="34" charset="0"/>
              </a:rPr>
              <a:t> состоит из бессонных ночей, растущих счетов, унизительной жалости других родителей и навязчивых мыслей о том, что, если… Что, если бы Шарлотта знала о болезни дочери до ее рождения? Что, если бы все было иначе? Что, если бы их любимая </a:t>
            </a:r>
            <a:r>
              <a:rPr lang="ru-RU" sz="1400" dirty="0" err="1">
                <a:latin typeface="Arial Narrow" pitchFamily="34" charset="0"/>
              </a:rPr>
              <a:t>Уиллоу</a:t>
            </a:r>
            <a:r>
              <a:rPr lang="ru-RU" sz="1400" dirty="0">
                <a:latin typeface="Arial Narrow" pitchFamily="34" charset="0"/>
              </a:rPr>
              <a:t> никогда не родилась? И насколько ценна каждая человеческая жизнь? И вот в мучительной попытке свести концы с концами, чтобы покрыть расходы на лечение дочери, Шарлотта решается на отчаянный шаг. Она предъявляет иск о неправомерном рождении своему врачу, не предупредившему ее заранее, что ребенок родится с тяжелой инвалидностью. В случае удачного исхода дела денежные выплаты смогут обеспечить уход за </a:t>
            </a:r>
            <a:r>
              <a:rPr lang="ru-RU" sz="1400" dirty="0" err="1">
                <a:latin typeface="Arial Narrow" pitchFamily="34" charset="0"/>
              </a:rPr>
              <a:t>Уиллоу</a:t>
            </a:r>
            <a:r>
              <a:rPr lang="ru-RU" sz="1400" dirty="0">
                <a:latin typeface="Arial Narrow" pitchFamily="34" charset="0"/>
              </a:rPr>
              <a:t> до конца жизни девочки. Перед Шарлоттой возникает сложная морально-этическая проблема, ведь врач, с которым она решает судиться, ее лучшая подруга… </a:t>
            </a:r>
            <a:endParaRPr lang="ru-RU" sz="1400" dirty="0" smtClean="0">
              <a:latin typeface="Arial Narrow" pitchFamily="34" charset="0"/>
            </a:endParaRPr>
          </a:p>
          <a:p>
            <a:pPr algn="just"/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smtClean="0">
                <a:latin typeface="Arial Narrow" pitchFamily="34" charset="0"/>
              </a:rPr>
              <a:t>     Это </a:t>
            </a:r>
            <a:r>
              <a:rPr lang="ru-RU" sz="1400" dirty="0">
                <a:latin typeface="Arial Narrow" pitchFamily="34" charset="0"/>
              </a:rPr>
              <a:t>берущий за душу роман, в котором поднимается проблема ценности человеческой жизни и того, на что мы готовы пойти, чтобы ее защитить.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0137" y="1483947"/>
            <a:ext cx="2356490" cy="3676125"/>
          </a:xfrm>
          <a:prstGeom prst="rect">
            <a:avLst/>
          </a:prstGeom>
          <a:noFill/>
          <a:ln w="19050">
            <a:solidFill>
              <a:schemeClr val="accent4">
                <a:lumMod val="7500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331640" y="5704634"/>
            <a:ext cx="6912768" cy="954107"/>
          </a:xfrm>
          <a:prstGeom prst="rect">
            <a:avLst/>
          </a:prstGeom>
          <a:solidFill>
            <a:srgbClr val="FFFFFF">
              <a:alpha val="50196"/>
            </a:srgbClr>
          </a:solidFill>
          <a:effectLst>
            <a:softEdge rad="127000"/>
          </a:effectLst>
        </p:spPr>
        <p:txBody>
          <a:bodyPr wrap="square">
            <a:spAutoFit/>
          </a:bodyPr>
          <a:lstStyle/>
          <a:p>
            <a:pPr algn="ctr"/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«Возможно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, нам действительно нужен кризис, чтобы познать самих себя. Возможно, жизнь сперва должна хорошенько тебя потрепать, чтобы ты осознал, чего от неё 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хочешь».</a:t>
            </a:r>
          </a:p>
          <a:p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                                                                                                                                         </a:t>
            </a:r>
            <a:r>
              <a:rPr lang="ru-RU" sz="1400" dirty="0" err="1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Джоди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</a:t>
            </a:r>
            <a:r>
              <a:rPr lang="ru-RU" sz="1400" dirty="0" err="1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Пиколт</a:t>
            </a:r>
            <a:endParaRPr lang="ru-RU" sz="1400" dirty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1669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135564" y="332656"/>
            <a:ext cx="6552728" cy="67710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accent5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ru-RU" sz="2000" b="1" dirty="0" smtClean="0">
                <a:latin typeface="Arial Narrow" pitchFamily="34" charset="0"/>
              </a:rPr>
              <a:t>     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Ремарк</a:t>
            </a:r>
            <a:r>
              <a:rPr lang="ru-RU" sz="2000" b="1" dirty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, Э. М. </a:t>
            </a:r>
            <a:r>
              <a:rPr lang="ru-RU" sz="2000" b="1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Жизнь взаймы</a:t>
            </a:r>
            <a:r>
              <a:rPr lang="ru-RU" dirty="0" smtClean="0">
                <a:latin typeface="Arial Narrow" pitchFamily="34" charset="0"/>
              </a:rPr>
              <a:t>: </a:t>
            </a:r>
            <a:r>
              <a:rPr lang="ru-RU" dirty="0">
                <a:latin typeface="Arial Narrow" pitchFamily="34" charset="0"/>
              </a:rPr>
              <a:t>роман / пер. с нем. </a:t>
            </a:r>
            <a:r>
              <a:rPr lang="ru-RU" dirty="0" err="1">
                <a:latin typeface="Arial Narrow" pitchFamily="34" charset="0"/>
              </a:rPr>
              <a:t>В.Л.Черная</a:t>
            </a:r>
            <a:r>
              <a:rPr lang="ru-RU" dirty="0">
                <a:latin typeface="Arial Narrow" pitchFamily="34" charset="0"/>
              </a:rPr>
              <a:t> . - М. : Вагриус, 2001. - 256 с.</a:t>
            </a:r>
          </a:p>
        </p:txBody>
      </p:sp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753078"/>
            <a:ext cx="3240360" cy="3045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611560" y="1152028"/>
            <a:ext cx="5428263" cy="3754874"/>
          </a:xfrm>
          <a:prstGeom prst="rect">
            <a:avLst/>
          </a:prstGeom>
          <a:solidFill>
            <a:schemeClr val="bg1">
              <a:lumMod val="85000"/>
              <a:alpha val="50196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1400" dirty="0" smtClean="0">
                <a:latin typeface="Arial Narrow" pitchFamily="34" charset="0"/>
              </a:rPr>
              <a:t>      Это трогательная </a:t>
            </a:r>
            <a:r>
              <a:rPr lang="ru-RU" sz="1400" dirty="0">
                <a:latin typeface="Arial Narrow" pitchFamily="34" charset="0"/>
              </a:rPr>
              <a:t>история молодой девушки </a:t>
            </a:r>
            <a:r>
              <a:rPr lang="ru-RU" sz="1400" dirty="0" err="1">
                <a:latin typeface="Arial Narrow" pitchFamily="34" charset="0"/>
              </a:rPr>
              <a:t>Лилиан</a:t>
            </a:r>
            <a:r>
              <a:rPr lang="ru-RU" sz="1400" dirty="0">
                <a:latin typeface="Arial Narrow" pitchFamily="34" charset="0"/>
              </a:rPr>
              <a:t>, которая по причине своей тяжелой болезни живет в санатории. </a:t>
            </a:r>
            <a:r>
              <a:rPr lang="ru-RU" sz="1400" dirty="0" smtClean="0">
                <a:latin typeface="Arial Narrow" pitchFamily="34" charset="0"/>
              </a:rPr>
              <a:t>Ее скучная </a:t>
            </a:r>
            <a:r>
              <a:rPr lang="ru-RU" sz="1400" dirty="0">
                <a:latin typeface="Arial Narrow" pitchFamily="34" charset="0"/>
              </a:rPr>
              <a:t>и однообразная  жизнь </a:t>
            </a:r>
            <a:r>
              <a:rPr lang="ru-RU" sz="1400" dirty="0" smtClean="0">
                <a:latin typeface="Arial Narrow" pitchFamily="34" charset="0"/>
              </a:rPr>
              <a:t>проходит по </a:t>
            </a:r>
            <a:r>
              <a:rPr lang="ru-RU" sz="1400" dirty="0">
                <a:latin typeface="Arial Narrow" pitchFamily="34" charset="0"/>
              </a:rPr>
              <a:t>расписанию, единственная радость – это ночные посиделки в баре с такими же, как она. Но все меняется, когда </a:t>
            </a:r>
            <a:r>
              <a:rPr lang="ru-RU" sz="1400" dirty="0" smtClean="0">
                <a:latin typeface="Arial Narrow" pitchFamily="34" charset="0"/>
              </a:rPr>
              <a:t>в санаторий приезжает гонщик </a:t>
            </a:r>
            <a:r>
              <a:rPr lang="ru-RU" sz="1400" dirty="0" err="1" smtClean="0">
                <a:latin typeface="Arial Narrow" pitchFamily="34" charset="0"/>
              </a:rPr>
              <a:t>Клерфэ</a:t>
            </a:r>
            <a:r>
              <a:rPr lang="ru-RU" sz="1400" dirty="0">
                <a:latin typeface="Arial Narrow" pitchFamily="34" charset="0"/>
              </a:rPr>
              <a:t>, </a:t>
            </a:r>
            <a:r>
              <a:rPr lang="ru-RU" sz="1400" dirty="0" smtClean="0">
                <a:latin typeface="Arial Narrow" pitchFamily="34" charset="0"/>
              </a:rPr>
              <a:t>чтобы навестить </a:t>
            </a:r>
            <a:r>
              <a:rPr lang="ru-RU" sz="1400" dirty="0">
                <a:latin typeface="Arial Narrow" pitchFamily="34" charset="0"/>
              </a:rPr>
              <a:t>своего </a:t>
            </a:r>
            <a:r>
              <a:rPr lang="ru-RU" sz="1400" dirty="0" smtClean="0">
                <a:latin typeface="Arial Narrow" pitchFamily="34" charset="0"/>
              </a:rPr>
              <a:t>друга.</a:t>
            </a:r>
            <a:endParaRPr lang="ru-RU" sz="1400" dirty="0">
              <a:latin typeface="Arial Narrow" pitchFamily="34" charset="0"/>
            </a:endParaRPr>
          </a:p>
          <a:p>
            <a:pPr algn="just"/>
            <a:r>
              <a:rPr lang="ru-RU" sz="1400" dirty="0" smtClean="0">
                <a:latin typeface="Arial Narrow" pitchFamily="34" charset="0"/>
              </a:rPr>
              <a:t>      И </a:t>
            </a:r>
            <a:r>
              <a:rPr lang="ru-RU" sz="1400" dirty="0">
                <a:latin typeface="Arial Narrow" pitchFamily="34" charset="0"/>
              </a:rPr>
              <a:t>тут соединяются две крайности – красивая девушка, которая не думает о будущем, так как ей суждено скоро умереть и здоровый сорокалетний мужчина, который постоянно играет со смертью, участвуя в гонках. Молодая женщина неизлечимо больна и прекрасно понимает: скучная жизнь в санатории не принесет облегчения и не улучшит ее </a:t>
            </a:r>
            <a:r>
              <a:rPr lang="ru-RU" sz="1400" dirty="0" smtClean="0">
                <a:latin typeface="Arial Narrow" pitchFamily="34" charset="0"/>
              </a:rPr>
              <a:t>здоровье, потому она </a:t>
            </a:r>
            <a:r>
              <a:rPr lang="ru-RU" sz="1400" dirty="0">
                <a:latin typeface="Arial Narrow" pitchFamily="34" charset="0"/>
              </a:rPr>
              <a:t>принимает отчаянное решение: сбежать. С помощью </a:t>
            </a:r>
            <a:r>
              <a:rPr lang="ru-RU" sz="1400" dirty="0" err="1">
                <a:latin typeface="Arial Narrow" pitchFamily="34" charset="0"/>
              </a:rPr>
              <a:t>Клерфэ</a:t>
            </a:r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err="1">
                <a:latin typeface="Arial Narrow" pitchFamily="34" charset="0"/>
              </a:rPr>
              <a:t>Лилиан</a:t>
            </a:r>
            <a:r>
              <a:rPr lang="ru-RU" sz="1400" dirty="0">
                <a:latin typeface="Arial Narrow" pitchFamily="34" charset="0"/>
              </a:rPr>
              <a:t> добирается до столицы Франции</a:t>
            </a:r>
            <a:r>
              <a:rPr lang="ru-RU" sz="1400" dirty="0" smtClean="0">
                <a:latin typeface="Arial Narrow" pitchFamily="34" charset="0"/>
              </a:rPr>
              <a:t>.</a:t>
            </a:r>
          </a:p>
          <a:p>
            <a:pPr algn="just"/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smtClean="0">
                <a:latin typeface="Arial Narrow" pitchFamily="34" charset="0"/>
              </a:rPr>
              <a:t>     "</a:t>
            </a:r>
            <a:r>
              <a:rPr lang="ru-RU" sz="1400" dirty="0">
                <a:latin typeface="Arial Narrow" pitchFamily="34" charset="0"/>
              </a:rPr>
              <a:t>Жизнь взаймы" — это жизнь, которую герои отвоевывают у смерти. Когда терять уже нечего, когда один стоит на краю гибели, так эту жизнь и не узнав, а другому эта треклятая жизнь стала невыносима</a:t>
            </a:r>
            <a:r>
              <a:rPr lang="ru-RU" sz="1400" dirty="0" smtClean="0">
                <a:latin typeface="Arial Narrow" pitchFamily="34" charset="0"/>
              </a:rPr>
              <a:t>.</a:t>
            </a:r>
          </a:p>
          <a:p>
            <a:pPr algn="just"/>
            <a:r>
              <a:rPr lang="ru-RU" sz="1400" dirty="0">
                <a:latin typeface="Arial Narrow" pitchFamily="34" charset="0"/>
              </a:rPr>
              <a:t> </a:t>
            </a:r>
            <a:r>
              <a:rPr lang="ru-RU" sz="1400" dirty="0" smtClean="0">
                <a:latin typeface="Arial Narrow" pitchFamily="34" charset="0"/>
              </a:rPr>
              <a:t>      Эта </a:t>
            </a:r>
            <a:r>
              <a:rPr lang="ru-RU" sz="1400" dirty="0">
                <a:latin typeface="Arial Narrow" pitchFamily="34" charset="0"/>
              </a:rPr>
              <a:t>книга о том, что нужно ценить жизнь, задумываться о смерти и понимать какое это счастье – любить и быть любимым. 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11560" y="5229200"/>
            <a:ext cx="8136903" cy="1169551"/>
          </a:xfrm>
          <a:prstGeom prst="rect">
            <a:avLst/>
          </a:prstGeom>
          <a:solidFill>
            <a:srgbClr val="FFFFFF">
              <a:alpha val="60000"/>
            </a:srgbClr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algn="ctr"/>
            <a:endParaRPr lang="ru-RU" sz="1400" dirty="0" smtClean="0">
              <a:solidFill>
                <a:schemeClr val="tx2">
                  <a:lumMod val="50000"/>
                </a:schemeClr>
              </a:solidFill>
              <a:latin typeface="Segoe Print" pitchFamily="2" charset="0"/>
            </a:endParaRPr>
          </a:p>
          <a:p>
            <a:pPr algn="ctr"/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«</a:t>
            </a:r>
            <a:r>
              <a:rPr lang="ru-RU" sz="1400" dirty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У меня такое чувство, будто я оказалась среди людей, которые собираются жить вечно. Во всяком случае, они так себя ведут. Их настолько занимают деньги, что они забыли о </a:t>
            </a:r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Segoe Print" pitchFamily="2" charset="0"/>
              </a:rPr>
              <a:t>жизни».</a:t>
            </a:r>
          </a:p>
          <a:p>
            <a:r>
              <a:rPr lang="ru-RU" sz="1400" dirty="0" smtClean="0">
                <a:solidFill>
                  <a:schemeClr val="tx2">
                    <a:lumMod val="50000"/>
                  </a:schemeClr>
                </a:solidFill>
                <a:latin typeface="Arial Narrow" pitchFamily="34" charset="0"/>
              </a:rPr>
              <a:t>                                                                                                                                                           Эрих Мария Ремарк</a:t>
            </a:r>
            <a:endParaRPr lang="ru-RU" sz="1400" dirty="0">
              <a:solidFill>
                <a:schemeClr val="tx2">
                  <a:lumMod val="50000"/>
                </a:schemeClr>
              </a:solidFill>
              <a:latin typeface="Arial Narrow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1272407"/>
            <a:ext cx="2344153" cy="3514116"/>
          </a:xfrm>
          <a:prstGeom prst="rect">
            <a:avLst/>
          </a:prstGeom>
          <a:noFill/>
          <a:ln w="19050">
            <a:solidFill>
              <a:schemeClr val="tx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92793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0"/>
            <a:ext cx="9150350" cy="2914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899592" y="2271779"/>
            <a:ext cx="7419999" cy="1754326"/>
          </a:xfrm>
          <a:prstGeom prst="rect">
            <a:avLst/>
          </a:prstGeom>
          <a:solidFill>
            <a:schemeClr val="bg1"/>
          </a:solidFill>
          <a:effectLst>
            <a:softEdge rad="317500"/>
          </a:effectLst>
        </p:spPr>
        <p:txBody>
          <a:bodyPr wrap="square">
            <a:spAutoFit/>
          </a:bodyPr>
          <a:lstStyle/>
          <a:p>
            <a:pPr lvl="0"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С представленными книгами</a:t>
            </a:r>
          </a:p>
          <a:p>
            <a:pPr lvl="0"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вы можете ознакомиться </a:t>
            </a:r>
            <a:r>
              <a:rPr lang="ru-RU" sz="3600" dirty="0" smtClean="0">
                <a:solidFill>
                  <a:srgbClr val="000066"/>
                </a:solidFill>
                <a:latin typeface="Arial Narrow" pitchFamily="34" charset="0"/>
              </a:rPr>
              <a:t>на абонементе </a:t>
            </a:r>
            <a:endParaRPr lang="ru-RU" sz="3600" dirty="0">
              <a:solidFill>
                <a:srgbClr val="000066"/>
              </a:solidFill>
              <a:latin typeface="Arial Narrow" pitchFamily="34" charset="0"/>
            </a:endParaRPr>
          </a:p>
          <a:p>
            <a:pPr lvl="0" algn="ctr"/>
            <a:r>
              <a:rPr lang="ru-RU" sz="3600" dirty="0">
                <a:solidFill>
                  <a:srgbClr val="000066"/>
                </a:solidFill>
                <a:latin typeface="Arial Narrow" pitchFamily="34" charset="0"/>
              </a:rPr>
              <a:t>научной и художественной литературы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3995936" y="5805264"/>
            <a:ext cx="500404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Составитель:</a:t>
            </a:r>
          </a:p>
          <a:p>
            <a:pPr lvl="0"/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Библиотекарь 1 категории </a:t>
            </a:r>
            <a:r>
              <a:rPr lang="ru-RU" sz="1400" dirty="0" err="1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Рыбчинская</a:t>
            </a:r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 А.А.,</a:t>
            </a:r>
          </a:p>
          <a:p>
            <a:pPr lvl="0"/>
            <a:r>
              <a:rPr lang="ru-RU" sz="1400" dirty="0">
                <a:solidFill>
                  <a:srgbClr val="000066"/>
                </a:solidFill>
                <a:latin typeface="Arial" pitchFamily="34" charset="0"/>
                <a:cs typeface="Arial" pitchFamily="34" charset="0"/>
              </a:rPr>
              <a:t>Библиотека Полесского государственного университета</a:t>
            </a:r>
          </a:p>
        </p:txBody>
      </p:sp>
    </p:spTree>
    <p:extLst>
      <p:ext uri="{BB962C8B-B14F-4D97-AF65-F5344CB8AC3E}">
        <p14:creationId xmlns:p14="http://schemas.microsoft.com/office/powerpoint/2010/main" val="3208393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1456</TotalTime>
  <Words>1520</Words>
  <Application>Microsoft Office PowerPoint</Application>
  <PresentationFormat>Экран (4:3)</PresentationFormat>
  <Paragraphs>60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Алла Андреевна Рыбчинская</dc:creator>
  <cp:lastModifiedBy>Светлана Ивановна Макаревич</cp:lastModifiedBy>
  <cp:revision>298</cp:revision>
  <dcterms:created xsi:type="dcterms:W3CDTF">2022-11-09T08:10:03Z</dcterms:created>
  <dcterms:modified xsi:type="dcterms:W3CDTF">2023-10-30T12:03:36Z</dcterms:modified>
</cp:coreProperties>
</file>