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71" r:id="rId4"/>
    <p:sldId id="274" r:id="rId5"/>
    <p:sldId id="273" r:id="rId6"/>
    <p:sldId id="270" r:id="rId7"/>
    <p:sldId id="272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FFFFCC"/>
    <a:srgbClr val="000066"/>
    <a:srgbClr val="336600"/>
    <a:srgbClr val="FFFFFF"/>
    <a:srgbClr val="FDEADA"/>
    <a:srgbClr val="0033CC"/>
    <a:srgbClr val="000099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4.xml"/><Relationship Id="rId4" Type="http://schemas.openxmlformats.org/officeDocument/2006/relationships/slide" Target="slide5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260648"/>
            <a:ext cx="7636506" cy="240065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chemeClr val="tx2">
                    <a:lumMod val="50000"/>
                  </a:schemeClr>
                </a:solidFill>
              </a:rPr>
              <a:t>5 книг </a:t>
            </a:r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о деловом общении и этикете</a:t>
            </a:r>
          </a:p>
          <a:p>
            <a:pPr algn="ctr"/>
            <a:r>
              <a:rPr lang="ru-RU" sz="1600" dirty="0" smtClean="0">
                <a:latin typeface="Arial Narrow" pitchFamily="34" charset="0"/>
              </a:rPr>
              <a:t>Этикет </a:t>
            </a:r>
            <a:r>
              <a:rPr lang="ru-RU" sz="1600" dirty="0">
                <a:latin typeface="Arial Narrow" pitchFamily="34" charset="0"/>
              </a:rPr>
              <a:t>— это не скучные церемонии и ритуалы, </a:t>
            </a:r>
            <a:r>
              <a:rPr lang="ru-RU" sz="1600" dirty="0" smtClean="0">
                <a:latin typeface="Arial Narrow" pitchFamily="34" charset="0"/>
              </a:rPr>
              <a:t>это общение. Руководствуясь его правилами, можно легко находить общий язык с коллегами, партнёрами </a:t>
            </a:r>
            <a:r>
              <a:rPr lang="ru-RU" sz="1600" dirty="0">
                <a:latin typeface="Arial Narrow" pitchFamily="34" charset="0"/>
              </a:rPr>
              <a:t>и </a:t>
            </a:r>
            <a:r>
              <a:rPr lang="ru-RU" sz="1600" dirty="0" smtClean="0">
                <a:latin typeface="Arial Narrow" pitchFamily="34" charset="0"/>
              </a:rPr>
              <a:t>инвесторами</a:t>
            </a:r>
            <a:r>
              <a:rPr lang="ru-RU" sz="1600" dirty="0">
                <a:latin typeface="Arial Narrow" pitchFamily="34" charset="0"/>
              </a:rPr>
              <a:t>. </a:t>
            </a:r>
            <a:r>
              <a:rPr lang="ru-RU" sz="1600" dirty="0" smtClean="0">
                <a:latin typeface="Arial Narrow" pitchFamily="34" charset="0"/>
              </a:rPr>
              <a:t>Знание </a:t>
            </a:r>
            <a:r>
              <a:rPr lang="ru-RU" sz="1600" dirty="0">
                <a:latin typeface="Arial Narrow" pitchFamily="34" charset="0"/>
              </a:rPr>
              <a:t>хороших </a:t>
            </a:r>
            <a:endParaRPr lang="ru-RU" sz="1600" dirty="0" smtClean="0">
              <a:latin typeface="Arial Narrow" pitchFamily="34" charset="0"/>
            </a:endParaRPr>
          </a:p>
          <a:p>
            <a:pPr algn="ctr"/>
            <a:r>
              <a:rPr lang="ru-RU" sz="1600" dirty="0" smtClean="0">
                <a:latin typeface="Arial Narrow" pitchFamily="34" charset="0"/>
              </a:rPr>
              <a:t>манер помогает сделать </a:t>
            </a:r>
            <a:r>
              <a:rPr lang="ru-RU" sz="1600" dirty="0">
                <a:latin typeface="Arial Narrow" pitchFamily="34" charset="0"/>
              </a:rPr>
              <a:t>профессиональные </a:t>
            </a:r>
            <a:r>
              <a:rPr lang="ru-RU" sz="1600" dirty="0" smtClean="0">
                <a:latin typeface="Arial Narrow" pitchFamily="34" charset="0"/>
              </a:rPr>
              <a:t>и </a:t>
            </a:r>
            <a:r>
              <a:rPr lang="ru-RU" sz="1600" dirty="0">
                <a:latin typeface="Arial Narrow" pitchFamily="34" charset="0"/>
              </a:rPr>
              <a:t>личные </a:t>
            </a:r>
            <a:r>
              <a:rPr lang="ru-RU" sz="1600" dirty="0" smtClean="0">
                <a:latin typeface="Arial Narrow" pitchFamily="34" charset="0"/>
              </a:rPr>
              <a:t>отношения более </a:t>
            </a:r>
            <a:r>
              <a:rPr lang="ru-RU" sz="1600" dirty="0">
                <a:latin typeface="Arial Narrow" pitchFamily="34" charset="0"/>
              </a:rPr>
              <a:t>гармоничными </a:t>
            </a:r>
            <a:r>
              <a:rPr lang="ru-RU" sz="1600" dirty="0" smtClean="0">
                <a:latin typeface="Arial Narrow" pitchFamily="34" charset="0"/>
              </a:rPr>
              <a:t>и содержательными</a:t>
            </a:r>
            <a:r>
              <a:rPr lang="ru-RU" sz="1600" dirty="0">
                <a:latin typeface="Arial Narrow" pitchFamily="34" charset="0"/>
              </a:rPr>
              <a:t>, эффективно </a:t>
            </a:r>
            <a:r>
              <a:rPr lang="ru-RU" sz="1600" dirty="0" smtClean="0">
                <a:latin typeface="Arial Narrow" pitchFamily="34" charset="0"/>
              </a:rPr>
              <a:t>налаживать </a:t>
            </a:r>
            <a:r>
              <a:rPr lang="ru-RU" sz="1600" dirty="0">
                <a:latin typeface="Arial Narrow" pitchFamily="34" charset="0"/>
              </a:rPr>
              <a:t>деловые </a:t>
            </a:r>
            <a:r>
              <a:rPr lang="ru-RU" sz="1600" dirty="0" smtClean="0">
                <a:latin typeface="Arial Narrow" pitchFamily="34" charset="0"/>
              </a:rPr>
              <a:t>связи</a:t>
            </a:r>
            <a:r>
              <a:rPr lang="ru-RU" sz="1600" dirty="0">
                <a:latin typeface="Arial Narrow" pitchFamily="34" charset="0"/>
              </a:rPr>
              <a:t>, </a:t>
            </a:r>
            <a:r>
              <a:rPr lang="ru-RU" sz="1600" dirty="0" smtClean="0">
                <a:latin typeface="Arial Narrow" pitchFamily="34" charset="0"/>
              </a:rPr>
              <a:t>завязывать </a:t>
            </a:r>
            <a:r>
              <a:rPr lang="ru-RU" sz="1600" dirty="0">
                <a:latin typeface="Arial Narrow" pitchFamily="34" charset="0"/>
              </a:rPr>
              <a:t>полезные контакты, устанавливать </a:t>
            </a:r>
            <a:r>
              <a:rPr lang="ru-RU" sz="1600" dirty="0" smtClean="0">
                <a:latin typeface="Arial Narrow" pitchFamily="34" charset="0"/>
              </a:rPr>
              <a:t>долгосрочные отношения и </a:t>
            </a:r>
            <a:r>
              <a:rPr lang="ru-RU" sz="1600" dirty="0">
                <a:latin typeface="Arial Narrow" pitchFamily="34" charset="0"/>
              </a:rPr>
              <a:t>получать </a:t>
            </a:r>
            <a:r>
              <a:rPr lang="ru-RU" sz="1600" dirty="0" smtClean="0">
                <a:latin typeface="Arial Narrow" pitchFamily="34" charset="0"/>
              </a:rPr>
              <a:t>настоящее </a:t>
            </a:r>
            <a:r>
              <a:rPr lang="ru-RU" sz="1600" dirty="0">
                <a:latin typeface="Arial Narrow" pitchFamily="34" charset="0"/>
              </a:rPr>
              <a:t>удовольствие от общения </a:t>
            </a:r>
            <a:r>
              <a:rPr lang="ru-RU" sz="1600" dirty="0" smtClean="0">
                <a:latin typeface="Arial Narrow" pitchFamily="34" charset="0"/>
              </a:rPr>
              <a:t>с </a:t>
            </a:r>
            <a:r>
              <a:rPr lang="ru-RU" sz="1600" dirty="0">
                <a:latin typeface="Arial Narrow" pitchFamily="34" charset="0"/>
              </a:rPr>
              <a:t>самыми </a:t>
            </a:r>
            <a:r>
              <a:rPr lang="ru-RU" sz="1600" dirty="0" smtClean="0">
                <a:latin typeface="Arial Narrow" pitchFamily="34" charset="0"/>
              </a:rPr>
              <a:t>разными людьми. А </a:t>
            </a:r>
            <a:r>
              <a:rPr lang="ru-RU" sz="1600" dirty="0">
                <a:latin typeface="Arial Narrow" pitchFamily="34" charset="0"/>
              </a:rPr>
              <a:t>если ещё и </a:t>
            </a:r>
            <a:r>
              <a:rPr lang="ru-RU" sz="1600" dirty="0" smtClean="0">
                <a:latin typeface="Arial Narrow" pitchFamily="34" charset="0"/>
              </a:rPr>
              <a:t>понимать тонкости </a:t>
            </a:r>
            <a:r>
              <a:rPr lang="ru-RU" sz="1600" dirty="0">
                <a:latin typeface="Arial Narrow" pitchFamily="34" charset="0"/>
              </a:rPr>
              <a:t>делового общения, </a:t>
            </a:r>
            <a:r>
              <a:rPr lang="ru-RU" sz="1600" dirty="0" smtClean="0">
                <a:latin typeface="Arial Narrow" pitchFamily="34" charset="0"/>
              </a:rPr>
              <a:t>то практически любой</a:t>
            </a:r>
            <a:r>
              <a:rPr lang="ru-RU" sz="1600" dirty="0">
                <a:latin typeface="Arial Narrow" pitchFamily="34" charset="0"/>
              </a:rPr>
              <a:t>, </a:t>
            </a:r>
            <a:r>
              <a:rPr lang="ru-RU" sz="1600" dirty="0" smtClean="0">
                <a:latin typeface="Arial Narrow" pitchFamily="34" charset="0"/>
              </a:rPr>
              <a:t>даже самый </a:t>
            </a:r>
            <a:r>
              <a:rPr lang="ru-RU" sz="1600" dirty="0">
                <a:latin typeface="Arial Narrow" pitchFamily="34" charset="0"/>
              </a:rPr>
              <a:t>непростой </a:t>
            </a:r>
            <a:r>
              <a:rPr lang="ru-RU" sz="1600" dirty="0" smtClean="0">
                <a:latin typeface="Arial Narrow" pitchFamily="34" charset="0"/>
              </a:rPr>
              <a:t>собеседник</a:t>
            </a:r>
            <a:r>
              <a:rPr lang="ru-RU" sz="1600" dirty="0">
                <a:latin typeface="Arial Narrow" pitchFamily="34" charset="0"/>
              </a:rPr>
              <a:t>, </a:t>
            </a:r>
            <a:r>
              <a:rPr lang="ru-RU" sz="1600" dirty="0" smtClean="0">
                <a:latin typeface="Arial Narrow" pitchFamily="34" charset="0"/>
              </a:rPr>
              <a:t>сможет </a:t>
            </a:r>
            <a:r>
              <a:rPr lang="ru-RU" sz="1600" dirty="0">
                <a:latin typeface="Arial Narrow" pitchFamily="34" charset="0"/>
              </a:rPr>
              <a:t>стать </a:t>
            </a:r>
            <a:r>
              <a:rPr lang="ru-RU" sz="1600" dirty="0" smtClean="0">
                <a:latin typeface="Arial Narrow" pitchFamily="34" charset="0"/>
              </a:rPr>
              <a:t>вашим единомышленником</a:t>
            </a:r>
            <a:r>
              <a:rPr lang="ru-RU" sz="1600" dirty="0">
                <a:latin typeface="Arial Narrow" pitchFamily="34" charset="0"/>
              </a:rPr>
              <a:t>.</a:t>
            </a:r>
          </a:p>
          <a:p>
            <a:pPr algn="ctr"/>
            <a:r>
              <a:rPr lang="ru-RU" sz="1600" dirty="0" smtClean="0">
                <a:latin typeface="Arial Narrow" pitchFamily="34" charset="0"/>
              </a:rPr>
              <a:t>Мы предлагаем вам книги, </a:t>
            </a:r>
            <a:r>
              <a:rPr lang="ru-RU" sz="1600" dirty="0">
                <a:latin typeface="Arial Narrow" pitchFamily="34" charset="0"/>
              </a:rPr>
              <a:t>которые помогут </a:t>
            </a:r>
            <a:r>
              <a:rPr lang="ru-RU" sz="1600" dirty="0" smtClean="0">
                <a:latin typeface="Arial Narrow" pitchFamily="34" charset="0"/>
              </a:rPr>
              <a:t>освоить все тонкости коммуникации.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079683" y="2689175"/>
            <a:ext cx="4312399" cy="307777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Для тех, кто постоянно общается с людьми.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392675" y="2950785"/>
            <a:ext cx="6565006" cy="52322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Для тех, кто понимает, что знание нюансов обходительного общения поможет вам в бизнесе и личной жизни.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5285" y="3478099"/>
            <a:ext cx="6264696" cy="307777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Для тех, кто хочет знать невербальный язык этикета и быть в игре.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576" y="2781508"/>
            <a:ext cx="145424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Эти книги:</a:t>
            </a:r>
            <a:endParaRPr lang="ru-RU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74" y="3922999"/>
            <a:ext cx="1664530" cy="2635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22999"/>
            <a:ext cx="1670787" cy="2635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677" y="3922999"/>
            <a:ext cx="1669568" cy="2635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850" y="3922999"/>
            <a:ext cx="1695151" cy="2635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336" y="3923000"/>
            <a:ext cx="1716052" cy="2635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8763" y="476672"/>
            <a:ext cx="6336704" cy="954107"/>
          </a:xfrm>
          <a:prstGeom prst="rect">
            <a:avLst/>
          </a:prstGeom>
          <a:solidFill>
            <a:schemeClr val="bg2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Блюм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М. А. Этика деловых отношений</a:t>
            </a:r>
            <a:r>
              <a:rPr lang="ru-RU" dirty="0">
                <a:latin typeface="Arial Narrow" pitchFamily="34" charset="0"/>
              </a:rPr>
              <a:t>: учебное пособие / М. А. Блюм, Б. И. Герасимов, Н. В. </a:t>
            </a:r>
            <a:r>
              <a:rPr lang="ru-RU" dirty="0" err="1">
                <a:latin typeface="Arial Narrow" pitchFamily="34" charset="0"/>
              </a:rPr>
              <a:t>Молоткова</a:t>
            </a:r>
            <a:r>
              <a:rPr lang="ru-RU" dirty="0">
                <a:latin typeface="Arial Narrow" pitchFamily="34" charset="0"/>
              </a:rPr>
              <a:t>. - М. : ФОРУМ, 2012. - 224 с. - (Профессиональное образование).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19872" y="1893353"/>
            <a:ext cx="5112568" cy="203132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популярной и доступной </a:t>
            </a:r>
            <a:r>
              <a:rPr lang="ru-RU" sz="1400" dirty="0" smtClean="0">
                <a:latin typeface="Arial Narrow" pitchFamily="34" charset="0"/>
              </a:rPr>
              <a:t>форме изложены </a:t>
            </a:r>
            <a:r>
              <a:rPr lang="ru-RU" sz="1400" dirty="0">
                <a:latin typeface="Arial Narrow" pitchFamily="34" charset="0"/>
              </a:rPr>
              <a:t>основные нормы и правила современного этикета, </a:t>
            </a:r>
            <a:r>
              <a:rPr lang="ru-RU" sz="1400" dirty="0" smtClean="0">
                <a:latin typeface="Arial Narrow" pitchFamily="34" charset="0"/>
              </a:rPr>
              <a:t>раскрываются основные </a:t>
            </a:r>
            <a:r>
              <a:rPr lang="ru-RU" sz="1400" dirty="0">
                <a:latin typeface="Arial Narrow" pitchFamily="34" charset="0"/>
              </a:rPr>
              <a:t>принципы и нормы, регламентирующие поведение человека </a:t>
            </a:r>
            <a:r>
              <a:rPr lang="ru-RU" sz="1400" dirty="0" smtClean="0">
                <a:latin typeface="Arial Narrow" pitchFamily="34" charset="0"/>
              </a:rPr>
              <a:t>в общей </a:t>
            </a:r>
            <a:r>
              <a:rPr lang="ru-RU" sz="1400" dirty="0">
                <a:latin typeface="Arial Narrow" pitchFamily="34" charset="0"/>
              </a:rPr>
              <a:t>структуре экономических отношений, раскрывается понятие </a:t>
            </a:r>
            <a:r>
              <a:rPr lang="ru-RU" sz="1400" dirty="0" smtClean="0">
                <a:latin typeface="Arial Narrow" pitchFamily="34" charset="0"/>
              </a:rPr>
              <a:t>деловой репутации</a:t>
            </a:r>
            <a:r>
              <a:rPr lang="ru-RU" sz="1400" dirty="0">
                <a:latin typeface="Arial Narrow" pitchFamily="34" charset="0"/>
              </a:rPr>
              <a:t>, ее соотнесение с личностными и профессиональными качествами человека. </a:t>
            </a:r>
            <a:r>
              <a:rPr lang="ru-RU" sz="1400" dirty="0" smtClean="0">
                <a:latin typeface="Arial Narrow" pitchFamily="34" charset="0"/>
              </a:rPr>
              <a:t>Особое место </a:t>
            </a:r>
            <a:r>
              <a:rPr lang="ru-RU" sz="1400" dirty="0">
                <a:latin typeface="Arial Narrow" pitchFamily="34" charset="0"/>
              </a:rPr>
              <a:t>уделено проблеме формирования имиджа делового человека</a:t>
            </a:r>
            <a:r>
              <a:rPr lang="ru-RU" sz="1400" dirty="0" smtClean="0">
                <a:latin typeface="Arial Narrow" pitchFamily="34" charset="0"/>
              </a:rPr>
              <a:t>. Отдельные главы посвящены </a:t>
            </a:r>
            <a:r>
              <a:rPr lang="ru-RU" sz="1400" dirty="0">
                <a:latin typeface="Arial Narrow" pitchFamily="34" charset="0"/>
              </a:rPr>
              <a:t>этике делового контакта, правилам оформления и использования </a:t>
            </a:r>
            <a:r>
              <a:rPr lang="ru-RU" sz="1400" dirty="0" smtClean="0">
                <a:latin typeface="Arial Narrow" pitchFamily="34" charset="0"/>
              </a:rPr>
              <a:t>визитной карточки</a:t>
            </a:r>
            <a:r>
              <a:rPr lang="ru-RU" sz="1400" dirty="0">
                <a:latin typeface="Arial Narrow" pitchFamily="34" charset="0"/>
              </a:rPr>
              <a:t>, а также этикету служебной переписки</a:t>
            </a:r>
            <a:r>
              <a:rPr lang="ru-RU" sz="1400" dirty="0" smtClean="0">
                <a:latin typeface="Arial Narrow" pitchFamily="34" charset="0"/>
              </a:rPr>
              <a:t>. 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64" y="2060848"/>
            <a:ext cx="2374400" cy="3516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868" y="4005064"/>
            <a:ext cx="3524302" cy="2714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099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332656"/>
            <a:ext cx="7272808" cy="1508105"/>
          </a:xfrm>
          <a:prstGeom prst="rect">
            <a:avLst/>
          </a:prstGeom>
          <a:solidFill>
            <a:schemeClr val="bg2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Бороздина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Г. В. Психология и этика делового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общения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учебник для студентов высших учебных заведений всех направлений и специальностей : рекомендовано Учебно-методическим отделом высшего образования / Г. В. Бороздина, Н. А. </a:t>
            </a:r>
            <a:r>
              <a:rPr lang="ru-RU" dirty="0" err="1">
                <a:latin typeface="Arial Narrow" pitchFamily="34" charset="0"/>
              </a:rPr>
              <a:t>Кормнова</a:t>
            </a:r>
            <a:r>
              <a:rPr lang="ru-RU" dirty="0">
                <a:latin typeface="Arial Narrow" pitchFamily="34" charset="0"/>
              </a:rPr>
              <a:t> ; ред. Г. В. Бороздина. - М. : ЮРАЙТ, 2020. - 463 с. - (Высшее образование).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132856"/>
            <a:ext cx="4968552" cy="203132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книге собран основной материал по вопросам психологии и этики делового общения. Особенностью этого учебного издания является его комплексный характер: деловое и неформальное общение рассматриваются в тесной взаимосвязи. Материал изложен живым и доступным языком, иллюстрирован конкретными примерами из художественных произведений и реальных жизненных ситуаций в наиболее близкой для читателей форме. Рассматриваются психологические приемы, которые читатели могут использовать в жизни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152240"/>
            <a:ext cx="3816424" cy="254364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29695"/>
            <a:ext cx="2350717" cy="3505706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203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367" y="260648"/>
            <a:ext cx="8208912" cy="1508105"/>
          </a:xfrm>
          <a:prstGeom prst="rect">
            <a:avLst/>
          </a:prstGeom>
          <a:solidFill>
            <a:schemeClr val="bg2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     Лапина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С. В. Деловой этикет и профессиональная коммуникация </a:t>
            </a:r>
            <a:r>
              <a:rPr lang="ru-RU" dirty="0">
                <a:latin typeface="Arial Narrow" pitchFamily="34" charset="0"/>
              </a:rPr>
              <a:t>: пособие : рекомендовано Учебно-методическим объединением по образованию в области управления для обучающихся учреждений высшего </a:t>
            </a:r>
            <a:r>
              <a:rPr lang="ru-RU" dirty="0" smtClean="0">
                <a:latin typeface="Arial Narrow" pitchFamily="34" charset="0"/>
              </a:rPr>
              <a:t>образования/ </a:t>
            </a:r>
            <a:r>
              <a:rPr lang="ru-RU" dirty="0">
                <a:latin typeface="Arial Narrow" pitchFamily="34" charset="0"/>
              </a:rPr>
              <a:t>С. В. Лапина, И. А. Лапина, Е. В. </a:t>
            </a:r>
            <a:r>
              <a:rPr lang="ru-RU" dirty="0" err="1">
                <a:latin typeface="Arial Narrow" pitchFamily="34" charset="0"/>
              </a:rPr>
              <a:t>Парфенцова</a:t>
            </a:r>
            <a:r>
              <a:rPr lang="ru-RU" dirty="0">
                <a:latin typeface="Arial Narrow" pitchFamily="34" charset="0"/>
              </a:rPr>
              <a:t> ; Академия управления при Президенте Республики Беларусь. - Минск : Академия управления при Президенте Республики Беларусь, 2022. - 256 с.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2204864"/>
            <a:ext cx="2537947" cy="3600400"/>
          </a:xfrm>
          <a:prstGeom prst="rect">
            <a:avLst/>
          </a:prstGeom>
          <a:noFill/>
          <a:ln w="12700">
            <a:solidFill>
              <a:srgbClr val="66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63889" y="2038679"/>
            <a:ext cx="5040560" cy="246221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>
                <a:latin typeface="Arial Narrow" pitchFamily="34" charset="0"/>
              </a:rPr>
              <a:t>Разработано на основе обобщения опыта преподавания учебной дисциплины "Деловой этикет и профессиональная коммуникация" студентам Академии управления при Президенте Республики Беларусь, других учреждений высшего образования. Подробно рассматриваются деловой </a:t>
            </a:r>
            <a:r>
              <a:rPr lang="ru-RU" sz="1400" dirty="0" smtClean="0">
                <a:latin typeface="Arial Narrow" pitchFamily="34" charset="0"/>
              </a:rPr>
              <a:t>этикет, </a:t>
            </a:r>
            <a:r>
              <a:rPr lang="ru-RU" sz="1400" dirty="0">
                <a:latin typeface="Arial Narrow" pitchFamily="34" charset="0"/>
              </a:rPr>
              <a:t>культура делового общения и деловых отношений, анализ структуры делового общения, личностные особенности человека в профессиональной коммуникации, типологические характеристики личности, вербальные и невербальные средства деловой коммуникации, этические нормы делового общения, этические аспекты деловых бесед, деловых совещаний, переговоров и публичной </a:t>
            </a:r>
            <a:r>
              <a:rPr lang="ru-RU" sz="1400" dirty="0" smtClean="0">
                <a:latin typeface="Arial Narrow" pitchFamily="34" charset="0"/>
              </a:rPr>
              <a:t>речи.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09120"/>
            <a:ext cx="3005064" cy="225379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516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1640" y="332656"/>
            <a:ext cx="6552728" cy="1231106"/>
          </a:xfrm>
          <a:prstGeom prst="rect">
            <a:avLst/>
          </a:prstGeom>
          <a:solidFill>
            <a:schemeClr val="bg2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     Петрович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М. В. Деловые коммуникации в организации</a:t>
            </a:r>
            <a:r>
              <a:rPr lang="ru-RU" dirty="0">
                <a:latin typeface="Arial Narrow" pitchFamily="34" charset="0"/>
              </a:rPr>
              <a:t>:</a:t>
            </a:r>
            <a:r>
              <a:rPr lang="ru-RU" sz="2000" b="1" dirty="0">
                <a:latin typeface="Arial Narrow" pitchFamily="34" charset="0"/>
              </a:rPr>
              <a:t> </a:t>
            </a:r>
            <a:r>
              <a:rPr lang="ru-RU" dirty="0">
                <a:latin typeface="Arial Narrow" pitchFamily="34" charset="0"/>
              </a:rPr>
              <a:t>учебное пособие для студентов учреждений высшего образования по специальности "Менеджмент" : допущено Министерством образования Республики Беларусь / М. В. Петрович. - Минск : РИВШ, 2023. - 432 с.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29932" y="1916832"/>
            <a:ext cx="4968552" cy="1815882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Представлены положения </a:t>
            </a:r>
            <a:r>
              <a:rPr lang="ru-RU" sz="1400" dirty="0">
                <a:latin typeface="Arial Narrow" pitchFamily="34" charset="0"/>
              </a:rPr>
              <a:t>теории коммуникаций, показаны их особенности и роль в развитии личности. Рассмотрены современные коммуникативные технологии </a:t>
            </a:r>
            <a:r>
              <a:rPr lang="ru-RU" sz="1400" dirty="0" smtClean="0">
                <a:latin typeface="Arial Narrow" pitchFamily="34" charset="0"/>
              </a:rPr>
              <a:t>в деловых </a:t>
            </a:r>
            <a:r>
              <a:rPr lang="ru-RU" sz="1400" dirty="0">
                <a:latin typeface="Arial Narrow" pitchFamily="34" charset="0"/>
              </a:rPr>
              <a:t>отношениях. Отдельной темой выделены коммуникации современного </a:t>
            </a:r>
            <a:r>
              <a:rPr lang="ru-RU" sz="1400" dirty="0" smtClean="0">
                <a:latin typeface="Arial Narrow" pitchFamily="34" charset="0"/>
              </a:rPr>
              <a:t>руководителя. Особое </a:t>
            </a:r>
            <a:r>
              <a:rPr lang="ru-RU" sz="1400" dirty="0">
                <a:latin typeface="Arial Narrow" pitchFamily="34" charset="0"/>
              </a:rPr>
              <a:t>внимание уделено культуре деловых коммуникаций, описаны ключевые моменты организации и проведения деловых переговоров. Показаны особенности международных коммуникаций и национальных деловых культур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060847"/>
            <a:ext cx="2448272" cy="3528391"/>
          </a:xfrm>
          <a:prstGeom prst="rect">
            <a:avLst/>
          </a:prstGeom>
          <a:noFill/>
          <a:ln w="127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30482"/>
            <a:ext cx="4752528" cy="2985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50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65051"/>
            <a:ext cx="7851214" cy="1508105"/>
          </a:xfrm>
          <a:prstGeom prst="rect">
            <a:avLst/>
          </a:prstGeom>
          <a:solidFill>
            <a:schemeClr val="bg2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Таратухина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Ю. В. Деловые и межкультурные коммуникации</a:t>
            </a:r>
            <a:r>
              <a:rPr lang="ru-RU" dirty="0">
                <a:latin typeface="Arial Narrow" pitchFamily="34" charset="0"/>
              </a:rPr>
              <a:t>: учебник и практикум для академического </a:t>
            </a:r>
            <a:r>
              <a:rPr lang="ru-RU" dirty="0" err="1">
                <a:latin typeface="Arial Narrow" pitchFamily="34" charset="0"/>
              </a:rPr>
              <a:t>бакалавриата</a:t>
            </a:r>
            <a:r>
              <a:rPr lang="ru-RU" dirty="0">
                <a:latin typeface="Arial Narrow" pitchFamily="34" charset="0"/>
              </a:rPr>
              <a:t> : рекомендовано Учебно-методическим отделом высшего образования для студентов высших учебных заведений, обучающихся по экономическим направлениям и специальностям / Ю. В. </a:t>
            </a:r>
            <a:r>
              <a:rPr lang="ru-RU" dirty="0" err="1">
                <a:latin typeface="Arial Narrow" pitchFamily="34" charset="0"/>
              </a:rPr>
              <a:t>Таратухина</a:t>
            </a:r>
            <a:r>
              <a:rPr lang="ru-RU" dirty="0">
                <a:latin typeface="Arial Narrow" pitchFamily="34" charset="0"/>
              </a:rPr>
              <a:t>, З. К. Авдеева. - М. : ЮРАЙТ, 2018. - 324 с. - (Бакалавр. Академический курс).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63888" y="2060848"/>
            <a:ext cx="4898886" cy="267765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Предлагаемая книга </a:t>
            </a:r>
            <a:r>
              <a:rPr lang="ru-RU" sz="1400" dirty="0">
                <a:latin typeface="Arial Narrow" pitchFamily="34" charset="0"/>
              </a:rPr>
              <a:t>содержит информацию о различных аспектах деловой и межкультурной коммуникации.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современном мире никто уже не спорит, что для того чтобы </a:t>
            </a:r>
            <a:r>
              <a:rPr lang="ru-RU" sz="1400" dirty="0" smtClean="0">
                <a:latin typeface="Arial Narrow" pitchFamily="34" charset="0"/>
              </a:rPr>
              <a:t>быть успешным</a:t>
            </a:r>
            <a:r>
              <a:rPr lang="ru-RU" sz="1400" dirty="0">
                <a:latin typeface="Arial Narrow" pitchFamily="34" charset="0"/>
              </a:rPr>
              <a:t>, нужно уметь общаться в контексте достижения личных и профессиональных целей. </a:t>
            </a:r>
            <a:r>
              <a:rPr lang="ru-RU" sz="1400" dirty="0" smtClean="0">
                <a:latin typeface="Arial Narrow" pitchFamily="34" charset="0"/>
              </a:rPr>
              <a:t>Данный </a:t>
            </a:r>
            <a:r>
              <a:rPr lang="ru-RU" sz="1400" dirty="0">
                <a:latin typeface="Arial Narrow" pitchFamily="34" charset="0"/>
              </a:rPr>
              <a:t>учебник также затрагивает данную тематику, раскрывая ее системно. Он посвящен тому, как эффективно общаться с самим собой, с бизнес-системой, с близкими людьми и коллегами, с представителями разных культур в неформальном и деловом ключе. Не обойдена вниманием и такая важная составляющая современной жизни, как общение в сети Интернет через специфические коммуникационные технологии и инструменты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2448272" cy="3540471"/>
          </a:xfrm>
          <a:prstGeom prst="rect">
            <a:avLst/>
          </a:prstGeom>
          <a:noFill/>
          <a:ln w="127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433690"/>
            <a:ext cx="3635209" cy="24243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190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1877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12311" y="2132856"/>
            <a:ext cx="7056784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algn="ctr"/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вы можете ознакомиться в читальном зале учебного корпуса № 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95936" y="5805264"/>
            <a:ext cx="48965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189983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1322</TotalTime>
  <Words>997</Words>
  <Application>Microsoft Office PowerPoint</Application>
  <PresentationFormat>Экран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243</cp:revision>
  <dcterms:created xsi:type="dcterms:W3CDTF">2022-11-09T08:10:03Z</dcterms:created>
  <dcterms:modified xsi:type="dcterms:W3CDTF">2024-02-08T09:00:54Z</dcterms:modified>
</cp:coreProperties>
</file>