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61" r:id="rId2"/>
    <p:sldId id="263" r:id="rId3"/>
    <p:sldId id="295" r:id="rId4"/>
    <p:sldId id="296" r:id="rId5"/>
    <p:sldId id="298" r:id="rId6"/>
    <p:sldId id="300" r:id="rId7"/>
    <p:sldId id="299" r:id="rId8"/>
    <p:sldId id="294"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66FF99"/>
    <a:srgbClr val="99FF99"/>
    <a:srgbClr val="F2F2F2"/>
    <a:srgbClr val="D7E4BD"/>
    <a:srgbClr val="003300"/>
    <a:srgbClr val="000099"/>
    <a:srgbClr val="008000"/>
    <a:srgbClr val="336600"/>
    <a:srgbClr val="FDEAD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7" d="100"/>
          <a:sy n="107" d="100"/>
        </p:scale>
        <p:origin x="-8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DF5695A-F234-42F4-8460-E65E21031ED5}" type="datetimeFigureOut">
              <a:rPr lang="ru-RU" smtClean="0"/>
              <a:t>22.04.2024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7334C4-F903-4BCA-A4C6-729AF94A7154}" type="slidenum">
              <a:rPr lang="ru-RU" smtClean="0"/>
              <a:t>‹#›</a:t>
            </a:fld>
            <a:endParaRPr lang="ru-RU"/>
          </a:p>
        </p:txBody>
      </p:sp>
    </p:spTree>
    <p:extLst>
      <p:ext uri="{BB962C8B-B14F-4D97-AF65-F5344CB8AC3E}">
        <p14:creationId xmlns:p14="http://schemas.microsoft.com/office/powerpoint/2010/main" val="250110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1C77320-7363-4CD3-9238-FC8CFDF18DDB}" type="datetimeFigureOut">
              <a:rPr lang="ru-RU" smtClean="0"/>
              <a:t>22.04.2024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909626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1C77320-7363-4CD3-9238-FC8CFDF18DDB}" type="datetimeFigureOut">
              <a:rPr lang="ru-RU" smtClean="0"/>
              <a:t>22.04.2024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41033712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1C77320-7363-4CD3-9238-FC8CFDF18DDB}" type="datetimeFigureOut">
              <a:rPr lang="ru-RU" smtClean="0"/>
              <a:t>22.04.2024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3272510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1C77320-7363-4CD3-9238-FC8CFDF18DDB}" type="datetimeFigureOut">
              <a:rPr lang="ru-RU" smtClean="0"/>
              <a:t>22.04.2024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4552607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1C77320-7363-4CD3-9238-FC8CFDF18DDB}" type="datetimeFigureOut">
              <a:rPr lang="ru-RU" smtClean="0"/>
              <a:t>22.04.2024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13461682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1C77320-7363-4CD3-9238-FC8CFDF18DDB}" type="datetimeFigureOut">
              <a:rPr lang="ru-RU" smtClean="0"/>
              <a:t>22.04.2024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157744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1C77320-7363-4CD3-9238-FC8CFDF18DDB}" type="datetimeFigureOut">
              <a:rPr lang="ru-RU" smtClean="0"/>
              <a:t>22.04.2024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4915732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1C77320-7363-4CD3-9238-FC8CFDF18DDB}" type="datetimeFigureOut">
              <a:rPr lang="ru-RU" smtClean="0"/>
              <a:t>22.04.2024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2544221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1C77320-7363-4CD3-9238-FC8CFDF18DDB}" type="datetimeFigureOut">
              <a:rPr lang="ru-RU" smtClean="0"/>
              <a:t>22.04.2024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3624294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1C77320-7363-4CD3-9238-FC8CFDF18DDB}" type="datetimeFigureOut">
              <a:rPr lang="ru-RU" smtClean="0"/>
              <a:t>22.04.2024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11343605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1C77320-7363-4CD3-9238-FC8CFDF18DDB}" type="datetimeFigureOut">
              <a:rPr lang="ru-RU" smtClean="0"/>
              <a:t>22.04.2024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38ACB65-DCDB-4F23-BEDE-53EF326B021C}" type="slidenum">
              <a:rPr lang="ru-RU" smtClean="0"/>
              <a:t>‹#›</a:t>
            </a:fld>
            <a:endParaRPr lang="ru-RU"/>
          </a:p>
        </p:txBody>
      </p:sp>
    </p:spTree>
    <p:extLst>
      <p:ext uri="{BB962C8B-B14F-4D97-AF65-F5344CB8AC3E}">
        <p14:creationId xmlns:p14="http://schemas.microsoft.com/office/powerpoint/2010/main" val="35086672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C77320-7363-4CD3-9238-FC8CFDF18DDB}" type="datetimeFigureOut">
              <a:rPr lang="ru-RU" smtClean="0"/>
              <a:t>22.04.2024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8ACB65-DCDB-4F23-BEDE-53EF326B021C}" type="slidenum">
              <a:rPr lang="ru-RU" smtClean="0"/>
              <a:t>‹#›</a:t>
            </a:fld>
            <a:endParaRPr lang="ru-RU"/>
          </a:p>
        </p:txBody>
      </p:sp>
    </p:spTree>
    <p:extLst>
      <p:ext uri="{BB962C8B-B14F-4D97-AF65-F5344CB8AC3E}">
        <p14:creationId xmlns:p14="http://schemas.microsoft.com/office/powerpoint/2010/main" val="37594189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pic>
        <p:nvPicPr>
          <p:cNvPr id="1026" name="Picture 2" descr="https://c1.wallpaperflare.com/preview/501/345/244/paper-minimalism-reading-bookmar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8" y="7937"/>
            <a:ext cx="9148937" cy="607248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575182" y="2444013"/>
            <a:ext cx="6896375" cy="1200329"/>
          </a:xfrm>
          <a:prstGeom prst="rect">
            <a:avLst/>
          </a:prstGeom>
          <a:solidFill>
            <a:srgbClr val="FFFFFF">
              <a:alpha val="60000"/>
            </a:srgbClr>
          </a:solidFill>
          <a:effectLst>
            <a:softEdge rad="127000"/>
          </a:effectLst>
        </p:spPr>
        <p:txBody>
          <a:bodyPr wrap="none" rtlCol="0">
            <a:spAutoFit/>
          </a:bodyPr>
          <a:lstStyle/>
          <a:p>
            <a:r>
              <a:rPr lang="ru-RU" sz="4000" b="1" dirty="0" smtClean="0">
                <a:solidFill>
                  <a:schemeClr val="accent5">
                    <a:lumMod val="50000"/>
                  </a:schemeClr>
                </a:solidFill>
              </a:rPr>
              <a:t>Читайте</a:t>
            </a:r>
            <a:r>
              <a:rPr lang="ru-RU" sz="7200" dirty="0" smtClean="0"/>
              <a:t> </a:t>
            </a:r>
            <a:r>
              <a:rPr lang="ru-RU" sz="7200" b="1" dirty="0" smtClean="0">
                <a:solidFill>
                  <a:srgbClr val="C00000"/>
                </a:solidFill>
              </a:rPr>
              <a:t>лучшее</a:t>
            </a:r>
            <a:r>
              <a:rPr lang="ru-RU" sz="7200" dirty="0" smtClean="0"/>
              <a:t> </a:t>
            </a:r>
            <a:r>
              <a:rPr lang="ru-RU" sz="4000" b="1" dirty="0" smtClean="0">
                <a:solidFill>
                  <a:schemeClr val="accent5">
                    <a:lumMod val="50000"/>
                  </a:schemeClr>
                </a:solidFill>
              </a:rPr>
              <a:t>с нами</a:t>
            </a:r>
            <a:endParaRPr lang="ru-RU" sz="4000" b="1" dirty="0">
              <a:solidFill>
                <a:schemeClr val="accent5">
                  <a:lumMod val="50000"/>
                </a:schemeClr>
              </a:solidFill>
            </a:endParaRPr>
          </a:p>
        </p:txBody>
      </p:sp>
      <p:sp>
        <p:nvSpPr>
          <p:cNvPr id="5" name="TextBox 4"/>
          <p:cNvSpPr txBox="1"/>
          <p:nvPr/>
        </p:nvSpPr>
        <p:spPr>
          <a:xfrm>
            <a:off x="1572586" y="2087158"/>
            <a:ext cx="4559261" cy="369332"/>
          </a:xfrm>
          <a:prstGeom prst="rect">
            <a:avLst/>
          </a:prstGeom>
          <a:solidFill>
            <a:schemeClr val="bg1"/>
          </a:solidFill>
          <a:effectLst>
            <a:softEdge rad="63500"/>
          </a:effectLst>
        </p:spPr>
        <p:txBody>
          <a:bodyPr wrap="none" rtlCol="0">
            <a:spAutoFit/>
          </a:bodyPr>
          <a:lstStyle/>
          <a:p>
            <a:r>
              <a:rPr lang="ru-RU" b="1" dirty="0" smtClean="0">
                <a:solidFill>
                  <a:srgbClr val="C00000"/>
                </a:solidFill>
                <a:latin typeface="Batang" pitchFamily="18" charset="-127"/>
                <a:ea typeface="Batang" pitchFamily="18" charset="-127"/>
              </a:rPr>
              <a:t>Книги от классики до современности</a:t>
            </a:r>
            <a:endParaRPr lang="ru-RU" b="1" dirty="0">
              <a:solidFill>
                <a:srgbClr val="C00000"/>
              </a:solidFill>
              <a:latin typeface="Batang" pitchFamily="18" charset="-127"/>
              <a:ea typeface="Batang" pitchFamily="18" charset="-127"/>
            </a:endParaRPr>
          </a:p>
        </p:txBody>
      </p:sp>
      <p:sp>
        <p:nvSpPr>
          <p:cNvPr id="7" name="TextBox 6"/>
          <p:cNvSpPr txBox="1"/>
          <p:nvPr/>
        </p:nvSpPr>
        <p:spPr>
          <a:xfrm rot="16200000">
            <a:off x="-1178521" y="1917881"/>
            <a:ext cx="3905236" cy="707886"/>
          </a:xfrm>
          <a:prstGeom prst="rect">
            <a:avLst/>
          </a:prstGeom>
          <a:noFill/>
          <a:effectLst>
            <a:softEdge rad="31750"/>
          </a:effectLst>
        </p:spPr>
        <p:txBody>
          <a:bodyPr wrap="none" rtlCol="0">
            <a:spAutoFit/>
          </a:bodyPr>
          <a:lstStyle/>
          <a:p>
            <a:r>
              <a:rPr lang="ru-RU" sz="2400" b="1" dirty="0" smtClean="0">
                <a:solidFill>
                  <a:schemeClr val="accent5">
                    <a:lumMod val="50000"/>
                  </a:schemeClr>
                </a:solidFill>
                <a:latin typeface="Arial Narrow" pitchFamily="34" charset="0"/>
              </a:rPr>
              <a:t>Библиотека</a:t>
            </a:r>
            <a:r>
              <a:rPr lang="ru-RU" sz="1600" b="1" dirty="0" smtClean="0">
                <a:solidFill>
                  <a:schemeClr val="accent5">
                    <a:lumMod val="50000"/>
                  </a:schemeClr>
                </a:solidFill>
                <a:latin typeface="Arial Narrow" pitchFamily="34" charset="0"/>
              </a:rPr>
              <a:t> </a:t>
            </a:r>
          </a:p>
          <a:p>
            <a:r>
              <a:rPr lang="ru-RU" sz="1600" b="1" u="sng" dirty="0" smtClean="0">
                <a:solidFill>
                  <a:schemeClr val="accent5">
                    <a:lumMod val="50000"/>
                  </a:schemeClr>
                </a:solidFill>
                <a:latin typeface="Arial Narrow" pitchFamily="34" charset="0"/>
              </a:rPr>
              <a:t>Полесского государственного университета</a:t>
            </a:r>
            <a:endParaRPr lang="ru-RU" sz="1600" b="1" u="sng" dirty="0">
              <a:solidFill>
                <a:schemeClr val="accent5">
                  <a:lumMod val="50000"/>
                </a:schemeClr>
              </a:solidFill>
              <a:latin typeface="Arial Narrow" pitchFamily="34" charset="0"/>
            </a:endParaRPr>
          </a:p>
        </p:txBody>
      </p:sp>
      <p:sp>
        <p:nvSpPr>
          <p:cNvPr id="10" name="AutoShape 4" descr="https://svgsilh.com/svg/2028349.svg"/>
          <p:cNvSpPr>
            <a:spLocks noChangeAspect="1" noChangeArrowheads="1"/>
          </p:cNvSpPr>
          <p:nvPr/>
        </p:nvSpPr>
        <p:spPr bwMode="auto">
          <a:xfrm>
            <a:off x="3242846" y="5078341"/>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 name="AutoShape 6" descr="https://svgsilh.com/svg/2028349.sv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2" name="TextBox 11"/>
          <p:cNvSpPr txBox="1"/>
          <p:nvPr/>
        </p:nvSpPr>
        <p:spPr>
          <a:xfrm>
            <a:off x="2843808" y="332499"/>
            <a:ext cx="6113984" cy="1323439"/>
          </a:xfrm>
          <a:prstGeom prst="rect">
            <a:avLst/>
          </a:prstGeom>
          <a:solidFill>
            <a:srgbClr val="FFFFFF">
              <a:alpha val="74902"/>
            </a:srgbClr>
          </a:solidFill>
          <a:effectLst>
            <a:softEdge rad="63500"/>
          </a:effectLst>
        </p:spPr>
        <p:txBody>
          <a:bodyPr wrap="square" rtlCol="0">
            <a:spAutoFit/>
          </a:bodyPr>
          <a:lstStyle/>
          <a:p>
            <a:pPr algn="r"/>
            <a:r>
              <a:rPr lang="ru-RU" sz="1600" b="1" dirty="0">
                <a:solidFill>
                  <a:schemeClr val="accent5">
                    <a:lumMod val="50000"/>
                  </a:schemeClr>
                </a:solidFill>
                <a:latin typeface="Batang" pitchFamily="18" charset="-127"/>
                <a:ea typeface="Batang" pitchFamily="18" charset="-127"/>
              </a:rPr>
              <a:t>Книги – это двери, что выводят тебя из четырех </a:t>
            </a:r>
            <a:r>
              <a:rPr lang="ru-RU" sz="1600" b="1" dirty="0" smtClean="0">
                <a:solidFill>
                  <a:schemeClr val="accent5">
                    <a:lumMod val="50000"/>
                  </a:schemeClr>
                </a:solidFill>
                <a:latin typeface="Batang" pitchFamily="18" charset="-127"/>
                <a:ea typeface="Batang" pitchFamily="18" charset="-127"/>
              </a:rPr>
              <a:t>стен. </a:t>
            </a:r>
          </a:p>
          <a:p>
            <a:pPr algn="r"/>
            <a:r>
              <a:rPr lang="ru-RU" sz="1600" b="1" dirty="0" smtClean="0">
                <a:solidFill>
                  <a:schemeClr val="accent5">
                    <a:lumMod val="50000"/>
                  </a:schemeClr>
                </a:solidFill>
                <a:latin typeface="Batang" pitchFamily="18" charset="-127"/>
                <a:ea typeface="Batang" pitchFamily="18" charset="-127"/>
              </a:rPr>
              <a:t>Они </a:t>
            </a:r>
            <a:r>
              <a:rPr lang="ru-RU" sz="1600" b="1" dirty="0">
                <a:solidFill>
                  <a:schemeClr val="accent5">
                    <a:lumMod val="50000"/>
                  </a:schemeClr>
                </a:solidFill>
                <a:latin typeface="Batang" pitchFamily="18" charset="-127"/>
                <a:ea typeface="Batang" pitchFamily="18" charset="-127"/>
              </a:rPr>
              <a:t>учат тебя, воспитывают, с ними ты путешествуешь, </a:t>
            </a:r>
            <a:endParaRPr lang="ru-RU" sz="1600" b="1" dirty="0" smtClean="0">
              <a:solidFill>
                <a:schemeClr val="accent5">
                  <a:lumMod val="50000"/>
                </a:schemeClr>
              </a:solidFill>
              <a:latin typeface="Batang" pitchFamily="18" charset="-127"/>
              <a:ea typeface="Batang" pitchFamily="18" charset="-127"/>
            </a:endParaRPr>
          </a:p>
          <a:p>
            <a:pPr algn="r"/>
            <a:r>
              <a:rPr lang="ru-RU" sz="1600" b="1" dirty="0" smtClean="0">
                <a:solidFill>
                  <a:schemeClr val="accent5">
                    <a:lumMod val="50000"/>
                  </a:schemeClr>
                </a:solidFill>
                <a:latin typeface="Batang" pitchFamily="18" charset="-127"/>
                <a:ea typeface="Batang" pitchFamily="18" charset="-127"/>
              </a:rPr>
              <a:t>мечтаешь</a:t>
            </a:r>
            <a:r>
              <a:rPr lang="ru-RU" sz="1600" b="1" dirty="0">
                <a:solidFill>
                  <a:schemeClr val="accent5">
                    <a:lumMod val="50000"/>
                  </a:schemeClr>
                </a:solidFill>
                <a:latin typeface="Batang" pitchFamily="18" charset="-127"/>
                <a:ea typeface="Batang" pitchFamily="18" charset="-127"/>
              </a:rPr>
              <a:t>, воображаешь, проживаешь другие жизни, </a:t>
            </a:r>
            <a:endParaRPr lang="ru-RU" sz="1600" b="1" dirty="0" smtClean="0">
              <a:solidFill>
                <a:schemeClr val="accent5">
                  <a:lumMod val="50000"/>
                </a:schemeClr>
              </a:solidFill>
              <a:latin typeface="Batang" pitchFamily="18" charset="-127"/>
              <a:ea typeface="Batang" pitchFamily="18" charset="-127"/>
            </a:endParaRPr>
          </a:p>
          <a:p>
            <a:pPr algn="r"/>
            <a:r>
              <a:rPr lang="ru-RU" sz="1600" b="1" dirty="0" smtClean="0">
                <a:solidFill>
                  <a:schemeClr val="accent5">
                    <a:lumMod val="50000"/>
                  </a:schemeClr>
                </a:solidFill>
                <a:latin typeface="Batang" pitchFamily="18" charset="-127"/>
                <a:ea typeface="Batang" pitchFamily="18" charset="-127"/>
              </a:rPr>
              <a:t>а </a:t>
            </a:r>
            <a:r>
              <a:rPr lang="ru-RU" sz="1600" b="1" dirty="0">
                <a:solidFill>
                  <a:schemeClr val="accent5">
                    <a:lumMod val="50000"/>
                  </a:schemeClr>
                </a:solidFill>
                <a:latin typeface="Batang" pitchFamily="18" charset="-127"/>
                <a:ea typeface="Batang" pitchFamily="18" charset="-127"/>
              </a:rPr>
              <a:t>свою умножаешь в тысячу раз</a:t>
            </a:r>
            <a:r>
              <a:rPr lang="ru-RU" sz="1600" b="1" dirty="0" smtClean="0">
                <a:solidFill>
                  <a:schemeClr val="accent5">
                    <a:lumMod val="50000"/>
                  </a:schemeClr>
                </a:solidFill>
                <a:latin typeface="Batang" pitchFamily="18" charset="-127"/>
                <a:ea typeface="Batang" pitchFamily="18" charset="-127"/>
              </a:rPr>
              <a:t>.</a:t>
            </a:r>
          </a:p>
          <a:p>
            <a:pPr algn="ctr"/>
            <a:r>
              <a:rPr lang="ru-RU" sz="1600" b="1" dirty="0" smtClean="0">
                <a:solidFill>
                  <a:schemeClr val="accent5">
                    <a:lumMod val="50000"/>
                  </a:schemeClr>
                </a:solidFill>
                <a:latin typeface="Batang" pitchFamily="18" charset="-127"/>
                <a:ea typeface="Batang" pitchFamily="18" charset="-127"/>
              </a:rPr>
              <a:t>                                                              </a:t>
            </a:r>
            <a:r>
              <a:rPr lang="ru-RU" sz="1600" i="1" dirty="0" smtClean="0">
                <a:solidFill>
                  <a:schemeClr val="accent5">
                    <a:lumMod val="50000"/>
                  </a:schemeClr>
                </a:solidFill>
                <a:latin typeface="+mj-lt"/>
                <a:ea typeface="Batang" pitchFamily="18" charset="-127"/>
              </a:rPr>
              <a:t>А</a:t>
            </a:r>
            <a:r>
              <a:rPr lang="ru-RU" sz="1600" i="1" dirty="0">
                <a:solidFill>
                  <a:schemeClr val="accent5">
                    <a:lumMod val="50000"/>
                  </a:schemeClr>
                </a:solidFill>
                <a:latin typeface="+mj-lt"/>
                <a:ea typeface="Batang" pitchFamily="18" charset="-127"/>
              </a:rPr>
              <a:t>. </a:t>
            </a:r>
            <a:r>
              <a:rPr lang="ru-RU" sz="1600" i="1" dirty="0" smtClean="0">
                <a:solidFill>
                  <a:schemeClr val="accent5">
                    <a:lumMod val="50000"/>
                  </a:schemeClr>
                </a:solidFill>
                <a:latin typeface="+mj-lt"/>
                <a:ea typeface="Batang" pitchFamily="18" charset="-127"/>
              </a:rPr>
              <a:t>Перес-</a:t>
            </a:r>
            <a:r>
              <a:rPr lang="ru-RU" sz="1600" i="1" dirty="0" err="1" smtClean="0">
                <a:solidFill>
                  <a:schemeClr val="accent5">
                    <a:lumMod val="50000"/>
                  </a:schemeClr>
                </a:solidFill>
                <a:latin typeface="+mj-lt"/>
                <a:ea typeface="Batang" pitchFamily="18" charset="-127"/>
              </a:rPr>
              <a:t>Реверте</a:t>
            </a:r>
            <a:endParaRPr lang="ru-RU" sz="1600" i="1" dirty="0">
              <a:solidFill>
                <a:schemeClr val="accent5">
                  <a:lumMod val="50000"/>
                </a:schemeClr>
              </a:solidFill>
              <a:latin typeface="+mj-lt"/>
              <a:ea typeface="Batang" pitchFamily="18" charset="-127"/>
            </a:endParaRPr>
          </a:p>
        </p:txBody>
      </p:sp>
      <p:sp>
        <p:nvSpPr>
          <p:cNvPr id="2" name="Прямоугольник 1"/>
          <p:cNvSpPr/>
          <p:nvPr/>
        </p:nvSpPr>
        <p:spPr>
          <a:xfrm>
            <a:off x="1572586" y="1462921"/>
            <a:ext cx="3950120" cy="584775"/>
          </a:xfrm>
          <a:prstGeom prst="rect">
            <a:avLst/>
          </a:prstGeom>
          <a:solidFill>
            <a:srgbClr val="FFFFFF">
              <a:alpha val="74902"/>
            </a:srgbClr>
          </a:solidFill>
          <a:effectLst>
            <a:softEdge rad="63500"/>
          </a:effectLst>
        </p:spPr>
        <p:txBody>
          <a:bodyPr wrap="none">
            <a:spAutoFit/>
          </a:bodyPr>
          <a:lstStyle/>
          <a:p>
            <a:pPr lvl="0"/>
            <a:r>
              <a:rPr lang="ru-RU" sz="3200" b="1" u="sng" dirty="0">
                <a:solidFill>
                  <a:srgbClr val="4BACC6">
                    <a:lumMod val="50000"/>
                  </a:srgbClr>
                </a:solidFill>
                <a:latin typeface="Comic Sans MS" pitchFamily="66" charset="0"/>
              </a:rPr>
              <a:t>Литературный гид</a:t>
            </a:r>
          </a:p>
        </p:txBody>
      </p:sp>
      <p:sp>
        <p:nvSpPr>
          <p:cNvPr id="8" name="TextBox 7"/>
          <p:cNvSpPr txBox="1"/>
          <p:nvPr/>
        </p:nvSpPr>
        <p:spPr>
          <a:xfrm>
            <a:off x="1446813" y="4051446"/>
            <a:ext cx="7153112" cy="2339102"/>
          </a:xfrm>
          <a:prstGeom prst="rect">
            <a:avLst/>
          </a:prstGeom>
          <a:solidFill>
            <a:schemeClr val="bg1"/>
          </a:solidFill>
          <a:ln w="12700">
            <a:solidFill>
              <a:srgbClr val="C00000"/>
            </a:solidFill>
          </a:ln>
        </p:spPr>
        <p:txBody>
          <a:bodyPr wrap="none" rtlCol="0">
            <a:spAutoFit/>
          </a:bodyPr>
          <a:lstStyle/>
          <a:p>
            <a:pPr algn="ctr"/>
            <a:r>
              <a:rPr lang="ru-RU" sz="1600" b="1" dirty="0" smtClean="0">
                <a:latin typeface="Arial" pitchFamily="34" charset="0"/>
                <a:cs typeface="Arial" pitchFamily="34" charset="0"/>
              </a:rPr>
              <a:t>Уважаемые пользователи библиотеки! </a:t>
            </a:r>
          </a:p>
          <a:p>
            <a:pPr algn="ctr"/>
            <a:r>
              <a:rPr lang="ru-RU" sz="1600" dirty="0" smtClean="0">
                <a:latin typeface="Arial" pitchFamily="34" charset="0"/>
                <a:cs typeface="Arial" pitchFamily="34" charset="0"/>
              </a:rPr>
              <a:t>Многие из нас любят провести досуг с интересной книгой. </a:t>
            </a:r>
          </a:p>
          <a:p>
            <a:pPr algn="ctr"/>
            <a:r>
              <a:rPr lang="ru-RU" sz="1600" dirty="0" smtClean="0">
                <a:latin typeface="Arial" pitchFamily="34" charset="0"/>
                <a:cs typeface="Arial" pitchFamily="34" charset="0"/>
              </a:rPr>
              <a:t>Но как выбрать из моря издающейся литературы то произведение,</a:t>
            </a:r>
          </a:p>
          <a:p>
            <a:pPr algn="ctr"/>
            <a:r>
              <a:rPr lang="ru-RU" sz="1600" dirty="0" smtClean="0">
                <a:latin typeface="Arial" pitchFamily="34" charset="0"/>
                <a:cs typeface="Arial" pitchFamily="34" charset="0"/>
              </a:rPr>
              <a:t> что придется вам по душе? Для тех, кто любит </a:t>
            </a:r>
          </a:p>
          <a:p>
            <a:pPr algn="ctr"/>
            <a:r>
              <a:rPr lang="ru-RU" sz="1600" dirty="0" smtClean="0">
                <a:latin typeface="Arial" pitchFamily="34" charset="0"/>
                <a:cs typeface="Arial" pitchFamily="34" charset="0"/>
              </a:rPr>
              <a:t>почитать хорошие книги или, наконец-то, хочет приобщиться </a:t>
            </a:r>
          </a:p>
          <a:p>
            <a:pPr algn="ctr"/>
            <a:r>
              <a:rPr lang="ru-RU" sz="1600" dirty="0" smtClean="0">
                <a:latin typeface="Arial" pitchFamily="34" charset="0"/>
                <a:cs typeface="Arial" pitchFamily="34" charset="0"/>
              </a:rPr>
              <a:t>к этому увлекательному занятию, мы реализуем проект </a:t>
            </a:r>
          </a:p>
          <a:p>
            <a:pPr algn="ctr"/>
            <a:r>
              <a:rPr lang="ru-RU" b="1" dirty="0" smtClean="0">
                <a:solidFill>
                  <a:srgbClr val="C00000"/>
                </a:solidFill>
                <a:latin typeface="Arial" pitchFamily="34" charset="0"/>
                <a:cs typeface="Arial" pitchFamily="34" charset="0"/>
              </a:rPr>
              <a:t>«Читайте лучшее с нами: </a:t>
            </a:r>
            <a:r>
              <a:rPr lang="ru-RU" sz="1600" b="1" dirty="0" smtClean="0">
                <a:solidFill>
                  <a:srgbClr val="C00000"/>
                </a:solidFill>
                <a:latin typeface="Arial" pitchFamily="34" charset="0"/>
                <a:cs typeface="Arial" pitchFamily="34" charset="0"/>
              </a:rPr>
              <a:t>книги от классики до современности»</a:t>
            </a:r>
            <a:r>
              <a:rPr lang="ru-RU" sz="1600" dirty="0" smtClean="0">
                <a:latin typeface="Arial" pitchFamily="34" charset="0"/>
                <a:cs typeface="Arial" pitchFamily="34" charset="0"/>
              </a:rPr>
              <a:t>, </a:t>
            </a:r>
          </a:p>
          <a:p>
            <a:pPr algn="ctr"/>
            <a:r>
              <a:rPr lang="ru-RU" sz="1600" dirty="0" smtClean="0">
                <a:latin typeface="Arial" pitchFamily="34" charset="0"/>
                <a:cs typeface="Arial" pitchFamily="34" charset="0"/>
              </a:rPr>
              <a:t>в рамках которого ежемесячно будем знакомить вас с лучшими </a:t>
            </a:r>
          </a:p>
          <a:p>
            <a:pPr algn="ctr"/>
            <a:r>
              <a:rPr lang="ru-RU" sz="1600" dirty="0" smtClean="0">
                <a:latin typeface="Arial" pitchFamily="34" charset="0"/>
                <a:cs typeface="Arial" pitchFamily="34" charset="0"/>
              </a:rPr>
              <a:t>книгами различной тематики из фонда нашей библиотеки.</a:t>
            </a:r>
            <a:endParaRPr lang="ru-RU" sz="1600" dirty="0">
              <a:latin typeface="Arial" pitchFamily="34" charset="0"/>
              <a:cs typeface="Arial" pitchFamily="34" charset="0"/>
            </a:endParaRPr>
          </a:p>
        </p:txBody>
      </p:sp>
    </p:spTree>
    <p:extLst>
      <p:ext uri="{BB962C8B-B14F-4D97-AF65-F5344CB8AC3E}">
        <p14:creationId xmlns:p14="http://schemas.microsoft.com/office/powerpoint/2010/main" val="17148169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pic>
        <p:nvPicPr>
          <p:cNvPr id="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478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509205" y="404664"/>
            <a:ext cx="8079918" cy="3108543"/>
          </a:xfrm>
          <a:prstGeom prst="rect">
            <a:avLst/>
          </a:prstGeom>
          <a:solidFill>
            <a:srgbClr val="FFFFFF"/>
          </a:solidFill>
        </p:spPr>
        <p:txBody>
          <a:bodyPr wrap="square" rtlCol="0">
            <a:spAutoFit/>
          </a:bodyPr>
          <a:lstStyle/>
          <a:p>
            <a:pPr algn="ctr"/>
            <a:r>
              <a:rPr lang="ru-RU" sz="2000" b="1" dirty="0">
                <a:solidFill>
                  <a:schemeClr val="tx2">
                    <a:lumMod val="50000"/>
                  </a:schemeClr>
                </a:solidFill>
              </a:rPr>
              <a:t>5 </a:t>
            </a:r>
            <a:r>
              <a:rPr lang="ru-RU" sz="2000" b="1" dirty="0" smtClean="0">
                <a:solidFill>
                  <a:schemeClr val="tx2">
                    <a:lumMod val="50000"/>
                  </a:schemeClr>
                </a:solidFill>
              </a:rPr>
              <a:t>книг о ДНК</a:t>
            </a:r>
          </a:p>
          <a:p>
            <a:pPr algn="ctr"/>
            <a:r>
              <a:rPr lang="ru-RU" sz="1600" dirty="0">
                <a:latin typeface="Arial Narrow" pitchFamily="34" charset="0"/>
              </a:rPr>
              <a:t>ДНК называют молекулой жизни, поскольку она содержит генетическую информацию, которая передается от одного поколения к другому и определяет все особенности и характеристики </a:t>
            </a:r>
            <a:r>
              <a:rPr lang="ru-RU" sz="1600" dirty="0" smtClean="0">
                <a:latin typeface="Arial Narrow" pitchFamily="34" charset="0"/>
              </a:rPr>
              <a:t>организма. Именно </a:t>
            </a:r>
            <a:r>
              <a:rPr lang="ru-RU" sz="1600" dirty="0">
                <a:latin typeface="Arial Narrow" pitchFamily="34" charset="0"/>
              </a:rPr>
              <a:t>поэтому знание всех особенностей </a:t>
            </a:r>
            <a:r>
              <a:rPr lang="ru-RU" sz="1600" dirty="0" smtClean="0">
                <a:latin typeface="Arial Narrow" pitchFamily="34" charset="0"/>
              </a:rPr>
              <a:t>её структуры принципиально </a:t>
            </a:r>
            <a:r>
              <a:rPr lang="ru-RU" sz="1600" dirty="0">
                <a:latin typeface="Arial Narrow" pitchFamily="34" charset="0"/>
              </a:rPr>
              <a:t>важно. За прошедшие со времени открытия двойной спирали годы значение науки о д</a:t>
            </a:r>
            <a:r>
              <a:rPr lang="ru-RU" sz="1600" dirty="0" smtClean="0">
                <a:latin typeface="Arial Narrow" pitchFamily="34" charset="0"/>
              </a:rPr>
              <a:t>езоксирибонуклеиновой кислоте (ДНК) </a:t>
            </a:r>
            <a:r>
              <a:rPr lang="ru-RU" sz="1600" dirty="0">
                <a:latin typeface="Arial Narrow" pitchFamily="34" charset="0"/>
              </a:rPr>
              <a:t>выросло. В наше время в цивилизованных странах почти ни один ребенок не рождается без диагностики его ДНК, пока он еще находится в утробе матери, ни один судебный процесс не проходит без </a:t>
            </a:r>
            <a:r>
              <a:rPr lang="ru-RU" sz="1600" dirty="0" smtClean="0">
                <a:latin typeface="Arial Narrow" pitchFamily="34" charset="0"/>
              </a:rPr>
              <a:t>генетического анализа обвиняемого </a:t>
            </a:r>
            <a:r>
              <a:rPr lang="ru-RU" sz="1600" dirty="0">
                <a:latin typeface="Arial Narrow" pitchFamily="34" charset="0"/>
              </a:rPr>
              <a:t>в тяжком преступлении. Кроме того, анализ ДНК позволяет диагностировать множество наследственных </a:t>
            </a:r>
            <a:r>
              <a:rPr lang="ru-RU" sz="1600" smtClean="0">
                <a:latin typeface="Arial Narrow" pitchFamily="34" charset="0"/>
              </a:rPr>
              <a:t>болезней, вся </a:t>
            </a:r>
            <a:r>
              <a:rPr lang="ru-RU" sz="1600" dirty="0">
                <a:latin typeface="Arial Narrow" pitchFamily="34" charset="0"/>
              </a:rPr>
              <a:t>громадная индустрия создания новых лекарств, а также диагностики и лечения множества заболеваний основана на науке о </a:t>
            </a:r>
            <a:r>
              <a:rPr lang="ru-RU" sz="1600" dirty="0" smtClean="0">
                <a:latin typeface="Arial Narrow" pitchFamily="34" charset="0"/>
              </a:rPr>
              <a:t>ДНК.</a:t>
            </a:r>
            <a:r>
              <a:rPr lang="ru-RU" sz="1600" dirty="0">
                <a:latin typeface="Arial Narrow" pitchFamily="34" charset="0"/>
              </a:rPr>
              <a:t> </a:t>
            </a:r>
            <a:r>
              <a:rPr lang="ru-RU" sz="1600" dirty="0" smtClean="0">
                <a:latin typeface="Arial Narrow" pitchFamily="34" charset="0"/>
              </a:rPr>
              <a:t>Предлагаем </a:t>
            </a:r>
            <a:r>
              <a:rPr lang="ru-RU" sz="1600" dirty="0">
                <a:latin typeface="Arial Narrow" pitchFamily="34" charset="0"/>
              </a:rPr>
              <a:t>вам подборку лучших книг, </a:t>
            </a:r>
            <a:r>
              <a:rPr lang="ru-RU" sz="1600" dirty="0" smtClean="0">
                <a:latin typeface="Arial Narrow" pitchFamily="34" charset="0"/>
              </a:rPr>
              <a:t>рассказывающих </a:t>
            </a:r>
            <a:r>
              <a:rPr lang="ru-RU" sz="1600" dirty="0">
                <a:latin typeface="Arial Narrow" pitchFamily="34" charset="0"/>
              </a:rPr>
              <a:t>об открытиях и исследованиях, связанных с д</a:t>
            </a:r>
            <a:r>
              <a:rPr lang="ru-RU" sz="1600" dirty="0" smtClean="0">
                <a:latin typeface="Arial Narrow" pitchFamily="34" charset="0"/>
              </a:rPr>
              <a:t>езоксирибонуклеиновой кислотой.</a:t>
            </a:r>
            <a:endParaRPr lang="ru-RU" sz="1600" dirty="0">
              <a:latin typeface="Arial Narrow" pitchFamily="34"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659" y="3924815"/>
            <a:ext cx="1656184" cy="2539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7705" y="3924815"/>
            <a:ext cx="1656184" cy="2536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52664" y="3912648"/>
            <a:ext cx="1753246" cy="25285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23802" y="3908529"/>
            <a:ext cx="1656183" cy="2536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67872" y="3908529"/>
            <a:ext cx="1706224" cy="2536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38711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742"/>
            <a:ext cx="9144000" cy="478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1223628" y="5805264"/>
            <a:ext cx="6840760" cy="707886"/>
          </a:xfrm>
          <a:prstGeom prst="rect">
            <a:avLst/>
          </a:prstGeom>
          <a:solidFill>
            <a:schemeClr val="bg1"/>
          </a:solidFill>
          <a:ln>
            <a:solidFill>
              <a:schemeClr val="tx2">
                <a:lumMod val="60000"/>
                <a:lumOff val="40000"/>
              </a:schemeClr>
            </a:solidFill>
          </a:ln>
        </p:spPr>
        <p:txBody>
          <a:bodyPr wrap="square">
            <a:spAutoFit/>
          </a:bodyPr>
          <a:lstStyle/>
          <a:p>
            <a:pPr algn="just"/>
            <a:r>
              <a:rPr lang="ru-RU" dirty="0" smtClean="0">
                <a:latin typeface="Arial Narrow" pitchFamily="34" charset="0"/>
              </a:rPr>
              <a:t>      </a:t>
            </a:r>
            <a:r>
              <a:rPr lang="ru-RU" sz="2000" b="1" dirty="0" smtClean="0">
                <a:solidFill>
                  <a:schemeClr val="tx2">
                    <a:lumMod val="50000"/>
                  </a:schemeClr>
                </a:solidFill>
                <a:latin typeface="Arial Narrow" pitchFamily="34" charset="0"/>
              </a:rPr>
              <a:t>Клещенко</a:t>
            </a:r>
            <a:r>
              <a:rPr lang="ru-RU" sz="2000" b="1" dirty="0">
                <a:solidFill>
                  <a:schemeClr val="tx2">
                    <a:lumMod val="50000"/>
                  </a:schemeClr>
                </a:solidFill>
                <a:latin typeface="Arial Narrow" pitchFamily="34" charset="0"/>
              </a:rPr>
              <a:t>, Е.  </a:t>
            </a:r>
            <a:r>
              <a:rPr lang="ru-RU" sz="2000" b="1" dirty="0" smtClean="0">
                <a:solidFill>
                  <a:schemeClr val="tx2">
                    <a:lumMod val="50000"/>
                  </a:schemeClr>
                </a:solidFill>
                <a:latin typeface="Arial Narrow" pitchFamily="34" charset="0"/>
              </a:rPr>
              <a:t>ДНК </a:t>
            </a:r>
            <a:r>
              <a:rPr lang="ru-RU" sz="2000" b="1" dirty="0">
                <a:solidFill>
                  <a:schemeClr val="tx2">
                    <a:lumMod val="50000"/>
                  </a:schemeClr>
                </a:solidFill>
                <a:latin typeface="Arial Narrow" pitchFamily="34" charset="0"/>
              </a:rPr>
              <a:t>и её человек. Краткая история </a:t>
            </a:r>
            <a:r>
              <a:rPr lang="ru-RU" sz="2000" b="1" dirty="0" smtClean="0">
                <a:solidFill>
                  <a:schemeClr val="tx2">
                    <a:lumMod val="50000"/>
                  </a:schemeClr>
                </a:solidFill>
                <a:latin typeface="Arial Narrow" pitchFamily="34" charset="0"/>
              </a:rPr>
              <a:t>ДНК-идентификации </a:t>
            </a:r>
            <a:r>
              <a:rPr lang="ru-RU" dirty="0">
                <a:latin typeface="Arial Narrow" pitchFamily="34" charset="0"/>
              </a:rPr>
              <a:t>/ Е. Клещенко. - М. : Альпина-нон-фикшн, 2020. - 314 с.</a:t>
            </a:r>
          </a:p>
        </p:txBody>
      </p:sp>
      <p:sp>
        <p:nvSpPr>
          <p:cNvPr id="3" name="Прямоугольник 2"/>
          <p:cNvSpPr/>
          <p:nvPr/>
        </p:nvSpPr>
        <p:spPr>
          <a:xfrm>
            <a:off x="718529" y="1490431"/>
            <a:ext cx="5328592" cy="3970318"/>
          </a:xfrm>
          <a:prstGeom prst="rect">
            <a:avLst/>
          </a:prstGeom>
          <a:solidFill>
            <a:schemeClr val="accent5">
              <a:lumMod val="40000"/>
              <a:lumOff val="60000"/>
            </a:schemeClr>
          </a:solidFill>
          <a:effectLst>
            <a:softEdge rad="317500"/>
          </a:effectLst>
        </p:spPr>
        <p:txBody>
          <a:bodyPr wrap="square">
            <a:spAutoFit/>
          </a:bodyPr>
          <a:lstStyle/>
          <a:p>
            <a:pPr algn="just"/>
            <a:r>
              <a:rPr lang="ru-RU" sz="1400" dirty="0" smtClean="0">
                <a:latin typeface="Arial Narrow" pitchFamily="34" charset="0"/>
              </a:rPr>
              <a:t>      Книга адресована всем, кого интересует практическое применение достижений генетики в таких областях, как криминалистика, генеалогия, история. Речь о возможности идентификации человека по его генетическому материалу. Автор рассказывает о методах исследования ДНК и о тех, кто стоял у их истоков: </a:t>
            </a:r>
            <a:r>
              <a:rPr lang="ru-RU" sz="1400" dirty="0" err="1" smtClean="0">
                <a:latin typeface="Arial Narrow" pitchFamily="34" charset="0"/>
              </a:rPr>
              <a:t>cэре</a:t>
            </a:r>
            <a:r>
              <a:rPr lang="ru-RU" sz="1400" dirty="0" smtClean="0">
                <a:latin typeface="Arial Narrow" pitchFamily="34" charset="0"/>
              </a:rPr>
              <a:t> </a:t>
            </a:r>
            <a:r>
              <a:rPr lang="ru-RU" sz="1400" dirty="0" err="1" smtClean="0">
                <a:latin typeface="Arial Narrow" pitchFamily="34" charset="0"/>
              </a:rPr>
              <a:t>Алеке</a:t>
            </a:r>
            <a:r>
              <a:rPr lang="ru-RU" sz="1400" dirty="0" smtClean="0">
                <a:latin typeface="Arial Narrow" pitchFamily="34" charset="0"/>
              </a:rPr>
              <a:t> </a:t>
            </a:r>
            <a:r>
              <a:rPr lang="ru-RU" sz="1400" dirty="0" err="1" smtClean="0">
                <a:latin typeface="Arial Narrow" pitchFamily="34" charset="0"/>
              </a:rPr>
              <a:t>Джеффрисе</a:t>
            </a:r>
            <a:r>
              <a:rPr lang="ru-RU" sz="1400" dirty="0" smtClean="0">
                <a:latin typeface="Arial Narrow" pitchFamily="34" charset="0"/>
              </a:rPr>
              <a:t>, придумавшем ДНК-дактилоскопию; эксцентричном </a:t>
            </a:r>
            <a:r>
              <a:rPr lang="ru-RU" sz="1400" dirty="0" err="1" smtClean="0">
                <a:latin typeface="Arial Narrow" pitchFamily="34" charset="0"/>
              </a:rPr>
              <a:t>Кэри</a:t>
            </a:r>
            <a:r>
              <a:rPr lang="ru-RU" sz="1400" dirty="0" smtClean="0">
                <a:latin typeface="Arial Narrow" pitchFamily="34" charset="0"/>
              </a:rPr>
              <a:t> </a:t>
            </a:r>
            <a:r>
              <a:rPr lang="ru-RU" sz="1400" dirty="0" err="1" smtClean="0">
                <a:latin typeface="Arial Narrow" pitchFamily="34" charset="0"/>
              </a:rPr>
              <a:t>Муллисе</a:t>
            </a:r>
            <a:r>
              <a:rPr lang="ru-RU" sz="1400" dirty="0" smtClean="0">
                <a:latin typeface="Arial Narrow" pitchFamily="34" charset="0"/>
              </a:rPr>
              <a:t>, сумевшем размножить до заметных количеств одиночную молекулу ДНК, и других героях «научных детективов»… Детективную линию продолжает рассказ о поиске преступников с помощью анализа ДНК — от </a:t>
            </a:r>
            <a:r>
              <a:rPr lang="ru-RU" sz="1400" dirty="0" err="1" smtClean="0">
                <a:latin typeface="Arial Narrow" pitchFamily="34" charset="0"/>
              </a:rPr>
              <a:t>Джека-потрошителя</a:t>
            </a:r>
            <a:r>
              <a:rPr lang="ru-RU" sz="1400" dirty="0" smtClean="0">
                <a:latin typeface="Arial Narrow" pitchFamily="34" charset="0"/>
              </a:rPr>
              <a:t> до современных маньяков и террористов. </a:t>
            </a:r>
          </a:p>
          <a:p>
            <a:pPr algn="just"/>
            <a:r>
              <a:rPr lang="ru-RU" sz="1400" dirty="0" smtClean="0">
                <a:latin typeface="Arial Narrow" pitchFamily="34" charset="0"/>
              </a:rPr>
              <a:t>      Не менее увлекательны исторические расследования: кем был Рюрик — славянином или скандинавом, много ли потомков оставил Чингисхан, приходился ли герцог </a:t>
            </a:r>
            <a:r>
              <a:rPr lang="ru-RU" sz="1400" dirty="0" err="1" smtClean="0">
                <a:latin typeface="Arial Narrow" pitchFamily="34" charset="0"/>
              </a:rPr>
              <a:t>Монмут</a:t>
            </a:r>
            <a:r>
              <a:rPr lang="ru-RU" sz="1400" dirty="0" smtClean="0">
                <a:latin typeface="Arial Narrow" pitchFamily="34" charset="0"/>
              </a:rPr>
              <a:t> сыном королю Англии. Почему специалисты уверены в точности идентификации останков Николая II и его семьи (и отчего сомневаются неспециалисты)? В заключении можно узнать, почему нельзя изобрести биологическое оружие против определенной этнической группы, можно ли реконструировать внешность по ДНК и опасно ли выкладывать свой геном в интернет.</a:t>
            </a:r>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70953" y="1772816"/>
            <a:ext cx="2232248" cy="3298889"/>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395536" y="260647"/>
            <a:ext cx="8496944" cy="1169551"/>
          </a:xfrm>
          <a:prstGeom prst="rect">
            <a:avLst/>
          </a:prstGeom>
          <a:solidFill>
            <a:schemeClr val="bg1"/>
          </a:solidFill>
          <a:effectLst>
            <a:softEdge rad="317500"/>
          </a:effectLst>
        </p:spPr>
        <p:txBody>
          <a:bodyPr wrap="square">
            <a:spAutoFit/>
          </a:bodyPr>
          <a:lstStyle/>
          <a:p>
            <a:pPr algn="ctr"/>
            <a:r>
              <a:rPr lang="ru-RU" sz="1400" dirty="0" smtClean="0">
                <a:solidFill>
                  <a:schemeClr val="tx2">
                    <a:lumMod val="50000"/>
                  </a:schemeClr>
                </a:solidFill>
                <a:latin typeface="Segoe Print" pitchFamily="2" charset="0"/>
              </a:rPr>
              <a:t>«Стало </a:t>
            </a:r>
            <a:r>
              <a:rPr lang="ru-RU" sz="1400" dirty="0">
                <a:solidFill>
                  <a:schemeClr val="tx2">
                    <a:lumMod val="50000"/>
                  </a:schemeClr>
                </a:solidFill>
                <a:latin typeface="Segoe Print" pitchFamily="2" charset="0"/>
              </a:rPr>
              <a:t>понятно, что ДНК в ядре клетки — это библиотека, в которой книги не выдают на дом, но позволяют снимать копии и забирать с собой. Или, в современных образах, — магазин электронных книг, который может продать бесконечное количество экземпляров той или иной книги в удобном для чтения </a:t>
            </a:r>
            <a:r>
              <a:rPr lang="ru-RU" sz="1400" dirty="0" smtClean="0">
                <a:solidFill>
                  <a:schemeClr val="tx2">
                    <a:lumMod val="50000"/>
                  </a:schemeClr>
                </a:solidFill>
                <a:latin typeface="Segoe Print" pitchFamily="2" charset="0"/>
              </a:rPr>
              <a:t>формате…»</a:t>
            </a:r>
          </a:p>
          <a:p>
            <a:pPr algn="r"/>
            <a:r>
              <a:rPr lang="ru-RU" sz="1400" dirty="0" smtClean="0">
                <a:solidFill>
                  <a:schemeClr val="tx2">
                    <a:lumMod val="50000"/>
                  </a:schemeClr>
                </a:solidFill>
                <a:latin typeface="Arial Narrow" pitchFamily="34" charset="0"/>
              </a:rPr>
              <a:t>Елена Клещенко</a:t>
            </a:r>
            <a:endParaRPr lang="ru-RU" sz="1400" dirty="0">
              <a:solidFill>
                <a:schemeClr val="tx2">
                  <a:lumMod val="50000"/>
                </a:schemeClr>
              </a:solidFill>
              <a:latin typeface="Arial Narrow" pitchFamily="34" charset="0"/>
            </a:endParaRPr>
          </a:p>
        </p:txBody>
      </p:sp>
    </p:spTree>
    <p:extLst>
      <p:ext uri="{BB962C8B-B14F-4D97-AF65-F5344CB8AC3E}">
        <p14:creationId xmlns:p14="http://schemas.microsoft.com/office/powerpoint/2010/main" val="34365258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V="1">
            <a:off x="0" y="2071687"/>
            <a:ext cx="9144000" cy="478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1079639" y="5589240"/>
            <a:ext cx="7056784" cy="707886"/>
          </a:xfrm>
          <a:prstGeom prst="rect">
            <a:avLst/>
          </a:prstGeom>
          <a:solidFill>
            <a:schemeClr val="bg1"/>
          </a:solidFill>
          <a:ln>
            <a:solidFill>
              <a:schemeClr val="tx2">
                <a:lumMod val="60000"/>
                <a:lumOff val="40000"/>
              </a:schemeClr>
            </a:solidFill>
          </a:ln>
        </p:spPr>
        <p:txBody>
          <a:bodyPr wrap="square">
            <a:spAutoFit/>
          </a:bodyPr>
          <a:lstStyle/>
          <a:p>
            <a:pPr algn="just"/>
            <a:r>
              <a:rPr lang="ru-RU" sz="2000" b="1" dirty="0" smtClean="0">
                <a:latin typeface="Arial Narrow" pitchFamily="34" charset="0"/>
              </a:rPr>
              <a:t>      </a:t>
            </a:r>
            <a:r>
              <a:rPr lang="ru-RU" sz="2000" b="1" dirty="0" smtClean="0">
                <a:solidFill>
                  <a:schemeClr val="tx2">
                    <a:lumMod val="50000"/>
                  </a:schemeClr>
                </a:solidFill>
                <a:latin typeface="Arial Narrow" pitchFamily="34" charset="0"/>
              </a:rPr>
              <a:t>Линч</a:t>
            </a:r>
            <a:r>
              <a:rPr lang="ru-RU" sz="2000" b="1" dirty="0">
                <a:solidFill>
                  <a:schemeClr val="tx2">
                    <a:lumMod val="50000"/>
                  </a:schemeClr>
                </a:solidFill>
                <a:latin typeface="Arial Narrow" pitchFamily="34" charset="0"/>
              </a:rPr>
              <a:t>, Б.  </a:t>
            </a:r>
            <a:r>
              <a:rPr lang="ru-RU" sz="2000" b="1" dirty="0" smtClean="0">
                <a:solidFill>
                  <a:schemeClr val="tx2">
                    <a:lumMod val="50000"/>
                  </a:schemeClr>
                </a:solidFill>
                <a:latin typeface="Arial Narrow" pitchFamily="34" charset="0"/>
              </a:rPr>
              <a:t>Грязные </a:t>
            </a:r>
            <a:r>
              <a:rPr lang="ru-RU" sz="2000" b="1" dirty="0">
                <a:solidFill>
                  <a:schemeClr val="tx2">
                    <a:lumMod val="50000"/>
                  </a:schemeClr>
                </a:solidFill>
                <a:latin typeface="Arial Narrow" pitchFamily="34" charset="0"/>
              </a:rPr>
              <a:t>гены. "Большая стирка" для вашей ДНК</a:t>
            </a:r>
            <a:r>
              <a:rPr lang="ru-RU" dirty="0">
                <a:latin typeface="Arial Narrow" pitchFamily="34" charset="0"/>
              </a:rPr>
              <a:t>:</a:t>
            </a:r>
            <a:r>
              <a:rPr lang="ru-RU" sz="2000" b="1" dirty="0">
                <a:latin typeface="Arial Narrow" pitchFamily="34" charset="0"/>
              </a:rPr>
              <a:t> </a:t>
            </a:r>
            <a:r>
              <a:rPr lang="ru-RU" sz="2000" dirty="0">
                <a:latin typeface="Arial Narrow" pitchFamily="34" charset="0"/>
              </a:rPr>
              <a:t>как изменить свою </a:t>
            </a:r>
            <a:r>
              <a:rPr lang="ru-RU" sz="2000" dirty="0" smtClean="0">
                <a:latin typeface="Arial Narrow" pitchFamily="34" charset="0"/>
              </a:rPr>
              <a:t>наследственность </a:t>
            </a:r>
            <a:r>
              <a:rPr lang="ru-RU" dirty="0">
                <a:latin typeface="Arial Narrow" pitchFamily="34" charset="0"/>
              </a:rPr>
              <a:t>/ Б. Линч. - М. : </a:t>
            </a:r>
            <a:r>
              <a:rPr lang="ru-RU" dirty="0" err="1">
                <a:latin typeface="Arial Narrow" pitchFamily="34" charset="0"/>
              </a:rPr>
              <a:t>Эксмо</a:t>
            </a:r>
            <a:r>
              <a:rPr lang="ru-RU" dirty="0">
                <a:latin typeface="Arial Narrow" pitchFamily="34" charset="0"/>
              </a:rPr>
              <a:t>, 2020. - 384 с.</a:t>
            </a:r>
          </a:p>
        </p:txBody>
      </p:sp>
      <p:sp>
        <p:nvSpPr>
          <p:cNvPr id="3" name="Прямоугольник 2"/>
          <p:cNvSpPr/>
          <p:nvPr/>
        </p:nvSpPr>
        <p:spPr>
          <a:xfrm>
            <a:off x="755576" y="1412776"/>
            <a:ext cx="4752528" cy="3539430"/>
          </a:xfrm>
          <a:prstGeom prst="rect">
            <a:avLst/>
          </a:prstGeom>
          <a:solidFill>
            <a:schemeClr val="accent5">
              <a:lumMod val="40000"/>
              <a:lumOff val="60000"/>
            </a:schemeClr>
          </a:solidFill>
          <a:effectLst>
            <a:softEdge rad="317500"/>
          </a:effectLst>
        </p:spPr>
        <p:txBody>
          <a:bodyPr wrap="square">
            <a:spAutoFit/>
          </a:bodyPr>
          <a:lstStyle/>
          <a:p>
            <a:pPr algn="just"/>
            <a:r>
              <a:rPr lang="ru-RU" sz="1400" dirty="0" smtClean="0">
                <a:latin typeface="Arial Narrow" pitchFamily="34" charset="0"/>
              </a:rPr>
              <a:t>      Что</a:t>
            </a:r>
            <a:r>
              <a:rPr lang="ru-RU" sz="1400" dirty="0">
                <a:latin typeface="Arial Narrow" pitchFamily="34" charset="0"/>
              </a:rPr>
              <a:t>, если бы вам сказали, что гены могут "пачкаться", как рубашка или джинсы, а ваши жизнь и здоровье напрямую зависят от того, как часто вы устраиваете им "большую стирку"?</a:t>
            </a:r>
          </a:p>
          <a:p>
            <a:pPr algn="just"/>
            <a:r>
              <a:rPr lang="ru-RU" sz="1400" dirty="0" smtClean="0">
                <a:latin typeface="Arial Narrow" pitchFamily="34" charset="0"/>
              </a:rPr>
              <a:t>      Много </a:t>
            </a:r>
            <a:r>
              <a:rPr lang="ru-RU" sz="1400" dirty="0">
                <a:latin typeface="Arial Narrow" pitchFamily="34" charset="0"/>
              </a:rPr>
              <a:t>десятилетий считалось, что мы не можем влиять на гены, что наша наследственность - это камень, который рано или поздно придавит нас, что бы мы ни делали. Однако это не совсем так. Точнее, совсем не так.</a:t>
            </a:r>
          </a:p>
          <a:p>
            <a:pPr algn="just"/>
            <a:r>
              <a:rPr lang="ru-RU" sz="1400" dirty="0" smtClean="0">
                <a:latin typeface="Arial Narrow" pitchFamily="34" charset="0"/>
              </a:rPr>
              <a:t>      Автор </a:t>
            </a:r>
            <a:r>
              <a:rPr lang="ru-RU" sz="1400" dirty="0">
                <a:latin typeface="Arial Narrow" pitchFamily="34" charset="0"/>
              </a:rPr>
              <a:t>этой книги, доктор Бен Линч, считает, что гены "заряжают пистолет", но вовсе необязательно, что курок однажды будет спущен. Он оригинально сравнивает наши действия по очистке генов с обыкновенной стиркой одежды и представляет собственноручно разработанную программу, которая предполагает и "замачивание", и прицельное "оттирание пятен" и "бережное отбеливание". Следуя его советам, вы сможете определить, какой ген у вас функционирует неправильно и что необходимо сделать, чтобы устранить проблему</a:t>
            </a:r>
            <a:r>
              <a:rPr lang="ru-RU" sz="1400" dirty="0" smtClean="0">
                <a:latin typeface="Arial Narrow" pitchFamily="34" charset="0"/>
              </a:rPr>
              <a:t>.</a:t>
            </a:r>
            <a:endParaRPr lang="ru-RU" sz="1400" dirty="0">
              <a:latin typeface="Arial Narrow" pitchFamily="34" charset="0"/>
            </a:endParaRPr>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1950" r="31745"/>
          <a:stretch/>
        </p:blipFill>
        <p:spPr bwMode="auto">
          <a:xfrm>
            <a:off x="6264214" y="1535829"/>
            <a:ext cx="2376264" cy="3540328"/>
          </a:xfrm>
          <a:prstGeom prst="rect">
            <a:avLst/>
          </a:prstGeom>
          <a:noFill/>
          <a:ln w="12700">
            <a:solidFill>
              <a:schemeClr val="tx1">
                <a:lumMod val="75000"/>
                <a:lumOff val="2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575583" y="332656"/>
            <a:ext cx="8064895" cy="954107"/>
          </a:xfrm>
          <a:prstGeom prst="rect">
            <a:avLst/>
          </a:prstGeom>
          <a:solidFill>
            <a:schemeClr val="bg1"/>
          </a:solidFill>
          <a:effectLst>
            <a:softEdge rad="317500"/>
          </a:effectLst>
        </p:spPr>
        <p:txBody>
          <a:bodyPr wrap="square">
            <a:spAutoFit/>
          </a:bodyPr>
          <a:lstStyle/>
          <a:p>
            <a:pPr algn="ctr"/>
            <a:r>
              <a:rPr lang="ru-RU" sz="1400" dirty="0" smtClean="0">
                <a:solidFill>
                  <a:schemeClr val="tx2">
                    <a:lumMod val="50000"/>
                  </a:schemeClr>
                </a:solidFill>
                <a:latin typeface="Segoe Print" pitchFamily="2" charset="0"/>
              </a:rPr>
              <a:t>«Каждый </a:t>
            </a:r>
            <a:r>
              <a:rPr lang="ru-RU" sz="1400" dirty="0">
                <a:solidFill>
                  <a:schemeClr val="tx2">
                    <a:lumMod val="50000"/>
                  </a:schemeClr>
                </a:solidFill>
                <a:latin typeface="Segoe Print" pitchFamily="2" charset="0"/>
              </a:rPr>
              <a:t>раз, когда вы едите зелень, хорошо высыпаетесь, используете шампунь без химикалий, смеетесь с друзьями или занимаетесь йогой, «позитивная часть» документа удлиняется, а отрицательная – фактически сводится к </a:t>
            </a:r>
            <a:r>
              <a:rPr lang="ru-RU" sz="1400" dirty="0" smtClean="0">
                <a:solidFill>
                  <a:schemeClr val="tx2">
                    <a:lumMod val="50000"/>
                  </a:schemeClr>
                </a:solidFill>
                <a:latin typeface="Segoe Print" pitchFamily="2" charset="0"/>
              </a:rPr>
              <a:t>нулю».</a:t>
            </a:r>
          </a:p>
          <a:p>
            <a:pPr algn="r"/>
            <a:r>
              <a:rPr lang="ru-RU" sz="1400" dirty="0" smtClean="0">
                <a:solidFill>
                  <a:schemeClr val="tx2">
                    <a:lumMod val="50000"/>
                  </a:schemeClr>
                </a:solidFill>
                <a:latin typeface="Arial Narrow" pitchFamily="34" charset="0"/>
              </a:rPr>
              <a:t>Бен Линч</a:t>
            </a:r>
            <a:endParaRPr lang="ru-RU" sz="1400" dirty="0">
              <a:solidFill>
                <a:schemeClr val="tx2">
                  <a:lumMod val="50000"/>
                </a:schemeClr>
              </a:solidFill>
              <a:latin typeface="Arial Narrow" pitchFamily="34" charset="0"/>
            </a:endParaRPr>
          </a:p>
        </p:txBody>
      </p:sp>
    </p:spTree>
    <p:extLst>
      <p:ext uri="{BB962C8B-B14F-4D97-AF65-F5344CB8AC3E}">
        <p14:creationId xmlns:p14="http://schemas.microsoft.com/office/powerpoint/2010/main" val="33360596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pic>
        <p:nvPicPr>
          <p:cNvPr id="512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9980"/>
            <a:ext cx="9144000" cy="478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1763688" y="5589240"/>
            <a:ext cx="5976663" cy="677108"/>
          </a:xfrm>
          <a:prstGeom prst="rect">
            <a:avLst/>
          </a:prstGeom>
          <a:solidFill>
            <a:schemeClr val="bg1"/>
          </a:solidFill>
          <a:ln>
            <a:solidFill>
              <a:schemeClr val="tx2">
                <a:lumMod val="60000"/>
                <a:lumOff val="40000"/>
              </a:schemeClr>
            </a:solidFill>
          </a:ln>
        </p:spPr>
        <p:txBody>
          <a:bodyPr wrap="square">
            <a:spAutoFit/>
          </a:bodyPr>
          <a:lstStyle/>
          <a:p>
            <a:pPr algn="just"/>
            <a:r>
              <a:rPr lang="ru-RU" sz="2000" b="1" dirty="0" smtClean="0">
                <a:latin typeface="Arial Narrow" pitchFamily="34" charset="0"/>
              </a:rPr>
              <a:t>      </a:t>
            </a:r>
            <a:r>
              <a:rPr lang="ru-RU" sz="2000" b="1" dirty="0" err="1" smtClean="0">
                <a:solidFill>
                  <a:schemeClr val="tx2">
                    <a:lumMod val="50000"/>
                  </a:schemeClr>
                </a:solidFill>
                <a:latin typeface="Arial Narrow" pitchFamily="34" charset="0"/>
              </a:rPr>
              <a:t>Ридли</a:t>
            </a:r>
            <a:r>
              <a:rPr lang="ru-RU" sz="2000" b="1" dirty="0">
                <a:solidFill>
                  <a:schemeClr val="tx2">
                    <a:lumMod val="50000"/>
                  </a:schemeClr>
                </a:solidFill>
                <a:latin typeface="Arial Narrow" pitchFamily="34" charset="0"/>
              </a:rPr>
              <a:t>, М.  </a:t>
            </a:r>
            <a:r>
              <a:rPr lang="ru-RU" sz="2000" b="1" dirty="0" smtClean="0">
                <a:solidFill>
                  <a:schemeClr val="tx2">
                    <a:lumMod val="50000"/>
                  </a:schemeClr>
                </a:solidFill>
                <a:latin typeface="Arial Narrow" pitchFamily="34" charset="0"/>
              </a:rPr>
              <a:t>Геном</a:t>
            </a:r>
            <a:r>
              <a:rPr lang="ru-RU" sz="2000" b="1" dirty="0">
                <a:solidFill>
                  <a:schemeClr val="tx2">
                    <a:lumMod val="50000"/>
                  </a:schemeClr>
                </a:solidFill>
                <a:latin typeface="Arial Narrow" pitchFamily="34" charset="0"/>
              </a:rPr>
              <a:t>: автобиография вида в 23 </a:t>
            </a:r>
            <a:r>
              <a:rPr lang="ru-RU" sz="2000" b="1" dirty="0" smtClean="0">
                <a:solidFill>
                  <a:schemeClr val="tx2">
                    <a:lumMod val="50000"/>
                  </a:schemeClr>
                </a:solidFill>
                <a:latin typeface="Arial Narrow" pitchFamily="34" charset="0"/>
              </a:rPr>
              <a:t>главах</a:t>
            </a:r>
            <a:r>
              <a:rPr lang="ru-RU" dirty="0" smtClean="0">
                <a:latin typeface="Arial Narrow" pitchFamily="34" charset="0"/>
              </a:rPr>
              <a:t>: </a:t>
            </a:r>
            <a:r>
              <a:rPr lang="ru-RU" dirty="0">
                <a:latin typeface="Arial Narrow" pitchFamily="34" charset="0"/>
              </a:rPr>
              <a:t>научное издание / М. </a:t>
            </a:r>
            <a:r>
              <a:rPr lang="ru-RU" dirty="0" err="1">
                <a:latin typeface="Arial Narrow" pitchFamily="34" charset="0"/>
              </a:rPr>
              <a:t>Ридли</a:t>
            </a:r>
            <a:r>
              <a:rPr lang="ru-RU" dirty="0">
                <a:latin typeface="Arial Narrow" pitchFamily="34" charset="0"/>
              </a:rPr>
              <a:t> ;. - М. : </a:t>
            </a:r>
            <a:r>
              <a:rPr lang="ru-RU" dirty="0" err="1">
                <a:latin typeface="Arial Narrow" pitchFamily="34" charset="0"/>
              </a:rPr>
              <a:t>Эксмо</a:t>
            </a:r>
            <a:r>
              <a:rPr lang="ru-RU" dirty="0">
                <a:latin typeface="Arial Narrow" pitchFamily="34" charset="0"/>
              </a:rPr>
              <a:t>, 2008. - 432 с. : ил.</a:t>
            </a:r>
          </a:p>
        </p:txBody>
      </p:sp>
      <p:sp>
        <p:nvSpPr>
          <p:cNvPr id="4" name="Прямоугольник 3"/>
          <p:cNvSpPr/>
          <p:nvPr/>
        </p:nvSpPr>
        <p:spPr>
          <a:xfrm>
            <a:off x="918777" y="1098832"/>
            <a:ext cx="4824536" cy="3970318"/>
          </a:xfrm>
          <a:prstGeom prst="rect">
            <a:avLst/>
          </a:prstGeom>
          <a:solidFill>
            <a:schemeClr val="accent5">
              <a:lumMod val="40000"/>
              <a:lumOff val="60000"/>
              <a:alpha val="60000"/>
            </a:schemeClr>
          </a:solidFill>
          <a:effectLst>
            <a:softEdge rad="317500"/>
          </a:effectLst>
        </p:spPr>
        <p:txBody>
          <a:bodyPr wrap="square">
            <a:spAutoFit/>
          </a:bodyPr>
          <a:lstStyle/>
          <a:p>
            <a:pPr algn="just"/>
            <a:r>
              <a:rPr lang="ru-RU" sz="1400" dirty="0" smtClean="0">
                <a:latin typeface="Arial Narrow" pitchFamily="34" charset="0"/>
              </a:rPr>
              <a:t>      Генетика </a:t>
            </a:r>
            <a:r>
              <a:rPr lang="ru-RU" sz="1400" dirty="0">
                <a:latin typeface="Arial Narrow" pitchFamily="34" charset="0"/>
              </a:rPr>
              <a:t>развивается стремительно. Ее развитие часто сравнивают с революцией. Уследить за тем, как изменяются наши представления о жизни и наследственности, не успевает не только широкая публика, но и специалисты. Это порождает массу слухов и домыслов о страшных мутантах, которых коварные ученые штампуют в своих лабораториях, тогда как поразительные открытия новых методов диагностики и лечения генетических заболеваний, включая рак, остаются незамеченными или непонятыми.</a:t>
            </a:r>
          </a:p>
          <a:p>
            <a:pPr algn="just"/>
            <a:r>
              <a:rPr lang="ru-RU" sz="1400" dirty="0" smtClean="0">
                <a:latin typeface="Arial Narrow" pitchFamily="34" charset="0"/>
              </a:rPr>
              <a:t>      Книга </a:t>
            </a:r>
            <a:r>
              <a:rPr lang="ru-RU" sz="1400" dirty="0">
                <a:latin typeface="Arial Narrow" pitchFamily="34" charset="0"/>
              </a:rPr>
              <a:t>Мэтта </a:t>
            </a:r>
            <a:r>
              <a:rPr lang="ru-RU" sz="1400" dirty="0" err="1">
                <a:latin typeface="Arial Narrow" pitchFamily="34" charset="0"/>
              </a:rPr>
              <a:t>Ридли</a:t>
            </a:r>
            <a:r>
              <a:rPr lang="ru-RU" sz="1400" dirty="0">
                <a:latin typeface="Arial Narrow" pitchFamily="34" charset="0"/>
              </a:rPr>
              <a:t> очень актуальна</a:t>
            </a:r>
            <a:r>
              <a:rPr lang="ru-RU" sz="1400" dirty="0" smtClean="0">
                <a:latin typeface="Arial Narrow" pitchFamily="34" charset="0"/>
              </a:rPr>
              <a:t>. Она представляет </a:t>
            </a:r>
            <a:r>
              <a:rPr lang="ru-RU" sz="1400" dirty="0">
                <a:latin typeface="Arial Narrow" pitchFamily="34" charset="0"/>
              </a:rPr>
              <a:t>собой полное неожиданных открытий и неизвестных фактов повествование о том, как генетика превратилась из догадок ученых-биологов и химиков в одну из самых важных наук современности. Автор просто и увлекательно рассказывает о таких ключевых фактах в истории генетики, как открытие ДНК, развенчивает мифы и приоткрывает завесу того, над чем в действительности работают ученые-генетики, например, над лечением рака и других генетических заболеваний</a:t>
            </a:r>
            <a:r>
              <a:rPr lang="ru-RU" sz="1400" dirty="0" smtClean="0">
                <a:latin typeface="Arial Narrow" pitchFamily="34" charset="0"/>
              </a:rPr>
              <a:t>.</a:t>
            </a:r>
            <a:endParaRPr lang="ru-RU" sz="1400" dirty="0">
              <a:latin typeface="Arial Narrow" pitchFamily="34" charset="0"/>
            </a:endParaRPr>
          </a:p>
        </p:txBody>
      </p:sp>
      <p:pic>
        <p:nvPicPr>
          <p:cNvPr id="5124" name="Picture 4"/>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5845" t="6057" r="36049" b="6904"/>
          <a:stretch/>
        </p:blipFill>
        <p:spPr bwMode="auto">
          <a:xfrm>
            <a:off x="6300192" y="1451867"/>
            <a:ext cx="2327650" cy="3604104"/>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691192" y="11998"/>
            <a:ext cx="7824565" cy="954107"/>
          </a:xfrm>
          <a:prstGeom prst="rect">
            <a:avLst/>
          </a:prstGeom>
          <a:solidFill>
            <a:schemeClr val="bg1"/>
          </a:solidFill>
          <a:effectLst>
            <a:softEdge rad="317500"/>
          </a:effectLst>
        </p:spPr>
        <p:txBody>
          <a:bodyPr wrap="square">
            <a:spAutoFit/>
          </a:bodyPr>
          <a:lstStyle/>
          <a:p>
            <a:pPr algn="ctr"/>
            <a:endParaRPr lang="ru-RU" sz="1400" dirty="0" smtClean="0">
              <a:solidFill>
                <a:schemeClr val="tx2">
                  <a:lumMod val="50000"/>
                </a:schemeClr>
              </a:solidFill>
              <a:latin typeface="Segoe Print" pitchFamily="2" charset="0"/>
            </a:endParaRPr>
          </a:p>
          <a:p>
            <a:pPr algn="ctr"/>
            <a:r>
              <a:rPr lang="ru-RU" sz="1400" dirty="0" smtClean="0">
                <a:solidFill>
                  <a:schemeClr val="tx2">
                    <a:lumMod val="50000"/>
                  </a:schemeClr>
                </a:solidFill>
                <a:latin typeface="Segoe Print" pitchFamily="2" charset="0"/>
              </a:rPr>
              <a:t>«Жизнь </a:t>
            </a:r>
            <a:r>
              <a:rPr lang="ru-RU" sz="1400" dirty="0">
                <a:solidFill>
                  <a:schemeClr val="tx2">
                    <a:lumMod val="50000"/>
                  </a:schemeClr>
                </a:solidFill>
                <a:latin typeface="Segoe Print" pitchFamily="2" charset="0"/>
              </a:rPr>
              <a:t>человека во многом зависит от генов, доставших­ся ему по наследству, но еще больше она зависит от того, чему человек научился за свою </a:t>
            </a:r>
            <a:r>
              <a:rPr lang="ru-RU" sz="1400" dirty="0" smtClean="0">
                <a:solidFill>
                  <a:schemeClr val="tx2">
                    <a:lumMod val="50000"/>
                  </a:schemeClr>
                </a:solidFill>
                <a:latin typeface="Segoe Print" pitchFamily="2" charset="0"/>
              </a:rPr>
              <a:t>жизнь».</a:t>
            </a:r>
          </a:p>
          <a:p>
            <a:pPr algn="r"/>
            <a:r>
              <a:rPr lang="ru-RU" sz="1400" dirty="0">
                <a:solidFill>
                  <a:schemeClr val="tx2">
                    <a:lumMod val="50000"/>
                  </a:schemeClr>
                </a:solidFill>
                <a:latin typeface="Segoe Print" pitchFamily="2" charset="0"/>
              </a:rPr>
              <a:t> </a:t>
            </a:r>
            <a:r>
              <a:rPr lang="ru-RU" sz="1400" dirty="0" smtClean="0">
                <a:solidFill>
                  <a:schemeClr val="tx2">
                    <a:lumMod val="50000"/>
                  </a:schemeClr>
                </a:solidFill>
                <a:latin typeface="Arial Narrow" pitchFamily="34" charset="0"/>
              </a:rPr>
              <a:t>Мэтт </a:t>
            </a:r>
            <a:r>
              <a:rPr lang="ru-RU" sz="1400" dirty="0" err="1" smtClean="0">
                <a:solidFill>
                  <a:schemeClr val="tx2">
                    <a:lumMod val="50000"/>
                  </a:schemeClr>
                </a:solidFill>
                <a:latin typeface="Arial Narrow" pitchFamily="34" charset="0"/>
              </a:rPr>
              <a:t>Ридли</a:t>
            </a:r>
            <a:endParaRPr lang="ru-RU" sz="1400" dirty="0">
              <a:solidFill>
                <a:schemeClr val="tx2">
                  <a:lumMod val="50000"/>
                </a:schemeClr>
              </a:solidFill>
              <a:latin typeface="Arial Narrow" pitchFamily="34" charset="0"/>
            </a:endParaRPr>
          </a:p>
        </p:txBody>
      </p:sp>
    </p:spTree>
    <p:extLst>
      <p:ext uri="{BB962C8B-B14F-4D97-AF65-F5344CB8AC3E}">
        <p14:creationId xmlns:p14="http://schemas.microsoft.com/office/powerpoint/2010/main" val="20994783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V="1">
            <a:off x="0" y="2071687"/>
            <a:ext cx="9144000" cy="478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1095973" y="5800855"/>
            <a:ext cx="7251600" cy="677108"/>
          </a:xfrm>
          <a:prstGeom prst="rect">
            <a:avLst/>
          </a:prstGeom>
          <a:solidFill>
            <a:schemeClr val="bg1"/>
          </a:solidFill>
          <a:ln>
            <a:solidFill>
              <a:schemeClr val="tx2">
                <a:lumMod val="60000"/>
                <a:lumOff val="40000"/>
              </a:schemeClr>
            </a:solidFill>
          </a:ln>
        </p:spPr>
        <p:txBody>
          <a:bodyPr wrap="square">
            <a:spAutoFit/>
          </a:bodyPr>
          <a:lstStyle/>
          <a:p>
            <a:pPr algn="just"/>
            <a:r>
              <a:rPr lang="ru-RU" sz="2000" b="1" dirty="0" smtClean="0">
                <a:latin typeface="Arial Narrow" pitchFamily="34" charset="0"/>
              </a:rPr>
              <a:t>      </a:t>
            </a:r>
            <a:r>
              <a:rPr lang="ru-RU" sz="2000" b="1" dirty="0" smtClean="0">
                <a:solidFill>
                  <a:schemeClr val="tx2">
                    <a:lumMod val="50000"/>
                  </a:schemeClr>
                </a:solidFill>
                <a:latin typeface="Arial Narrow" pitchFamily="34" charset="0"/>
              </a:rPr>
              <a:t>Уотсон</a:t>
            </a:r>
            <a:r>
              <a:rPr lang="ru-RU" sz="2000" b="1" dirty="0">
                <a:solidFill>
                  <a:schemeClr val="tx2">
                    <a:lumMod val="50000"/>
                  </a:schemeClr>
                </a:solidFill>
                <a:latin typeface="Arial Narrow" pitchFamily="34" charset="0"/>
              </a:rPr>
              <a:t>, Дж.  </a:t>
            </a:r>
            <a:r>
              <a:rPr lang="ru-RU" sz="2000" b="1" dirty="0" smtClean="0">
                <a:solidFill>
                  <a:schemeClr val="tx2">
                    <a:lumMod val="50000"/>
                  </a:schemeClr>
                </a:solidFill>
                <a:latin typeface="Arial Narrow" pitchFamily="34" charset="0"/>
              </a:rPr>
              <a:t>ДНК</a:t>
            </a:r>
            <a:r>
              <a:rPr lang="ru-RU" sz="2000" b="1" dirty="0">
                <a:solidFill>
                  <a:schemeClr val="tx2">
                    <a:lumMod val="50000"/>
                  </a:schemeClr>
                </a:solidFill>
                <a:latin typeface="Arial Narrow" pitchFamily="34" charset="0"/>
              </a:rPr>
              <a:t>. История генетической </a:t>
            </a:r>
            <a:r>
              <a:rPr lang="ru-RU" sz="2000" b="1" dirty="0" smtClean="0">
                <a:solidFill>
                  <a:schemeClr val="tx2">
                    <a:lumMod val="50000"/>
                  </a:schemeClr>
                </a:solidFill>
                <a:latin typeface="Arial Narrow" pitchFamily="34" charset="0"/>
              </a:rPr>
              <a:t>революции </a:t>
            </a:r>
            <a:r>
              <a:rPr lang="ru-RU" dirty="0">
                <a:latin typeface="Arial Narrow" pitchFamily="34" charset="0"/>
              </a:rPr>
              <a:t>/ Дж. Уотсон, Э. Берри, К. Дэвис. - М. ; СПб. ; Нижний Новгород : Питер, 2019. - 512 с.</a:t>
            </a:r>
          </a:p>
        </p:txBody>
      </p:sp>
      <p:sp>
        <p:nvSpPr>
          <p:cNvPr id="3" name="Прямоугольник 2"/>
          <p:cNvSpPr/>
          <p:nvPr/>
        </p:nvSpPr>
        <p:spPr>
          <a:xfrm>
            <a:off x="649040" y="1520876"/>
            <a:ext cx="5184576" cy="3970318"/>
          </a:xfrm>
          <a:prstGeom prst="rect">
            <a:avLst/>
          </a:prstGeom>
          <a:solidFill>
            <a:schemeClr val="accent5">
              <a:lumMod val="40000"/>
              <a:lumOff val="60000"/>
            </a:schemeClr>
          </a:solidFill>
          <a:effectLst>
            <a:softEdge rad="317500"/>
          </a:effectLst>
        </p:spPr>
        <p:txBody>
          <a:bodyPr wrap="square">
            <a:spAutoFit/>
          </a:bodyPr>
          <a:lstStyle/>
          <a:p>
            <a:pPr algn="just"/>
            <a:r>
              <a:rPr lang="ru-RU" sz="1400" dirty="0" smtClean="0">
                <a:latin typeface="Arial Narrow" pitchFamily="34" charset="0"/>
              </a:rPr>
              <a:t>      Книга </a:t>
            </a:r>
            <a:r>
              <a:rPr lang="ru-RU" sz="1400" dirty="0">
                <a:latin typeface="Arial Narrow" pitchFamily="34" charset="0"/>
              </a:rPr>
              <a:t>Джеймса Уотсона и соавторов — полновесный и увлекательный экскурс в историю генетики, начиная от Менделя и евгеники и заканчивая самыми последними достижениями генной терапии. Уотсон всегда славился своими оригинальными взглядами на многие вещи в науке. Гениальный </a:t>
            </a:r>
            <a:r>
              <a:rPr lang="ru-RU" sz="1400" dirty="0" smtClean="0">
                <a:latin typeface="Arial Narrow" pitchFamily="34" charset="0"/>
              </a:rPr>
              <a:t>ученый, лауреат Нобелевской премии </a:t>
            </a:r>
            <a:r>
              <a:rPr lang="ru-RU" sz="1400" dirty="0">
                <a:latin typeface="Arial Narrow" pitchFamily="34" charset="0"/>
              </a:rPr>
              <a:t>отправляет нас в величайшее научное путешествие, охватывающее все вехи генетической революции - от открытия двойной спирали до открытий последнего десятилетия. Открытие человечеством двойной спирали ДНК по значимости можно сравнить только со свершениями эпохи Просвещения. Естественный отбор все еще действует, но генная терапия уже стала реальностью. </a:t>
            </a:r>
            <a:endParaRPr lang="ru-RU" sz="1400" dirty="0" smtClean="0">
              <a:latin typeface="Arial Narrow" pitchFamily="34" charset="0"/>
            </a:endParaRPr>
          </a:p>
          <a:p>
            <a:pPr algn="just"/>
            <a:r>
              <a:rPr lang="ru-RU" sz="1400" dirty="0" smtClean="0">
                <a:latin typeface="Arial Narrow" pitchFamily="34" charset="0"/>
              </a:rPr>
              <a:t>      Что </a:t>
            </a:r>
            <a:r>
              <a:rPr lang="ru-RU" sz="1400" dirty="0">
                <a:latin typeface="Arial Narrow" pitchFamily="34" charset="0"/>
              </a:rPr>
              <a:t>ждет нас дальше? Практически не осталось областей науки и деятельности, которые в той или иной степени не были бы связаны с генетикой: редактирование генов, </a:t>
            </a:r>
            <a:r>
              <a:rPr lang="ru-RU" sz="1400" dirty="0" err="1">
                <a:latin typeface="Arial Narrow" pitchFamily="34" charset="0"/>
              </a:rPr>
              <a:t>эпигенетика</a:t>
            </a:r>
            <a:r>
              <a:rPr lang="ru-RU" sz="1400" dirty="0">
                <a:latin typeface="Arial Narrow" pitchFamily="34" charset="0"/>
              </a:rPr>
              <a:t>, агрохимия, </a:t>
            </a:r>
            <a:r>
              <a:rPr lang="ru-RU" sz="1400" dirty="0" err="1">
                <a:latin typeface="Arial Narrow" pitchFamily="34" charset="0"/>
              </a:rPr>
              <a:t>геномика</a:t>
            </a:r>
            <a:r>
              <a:rPr lang="ru-RU" sz="1400" dirty="0">
                <a:latin typeface="Arial Narrow" pitchFamily="34" charset="0"/>
              </a:rPr>
              <a:t> и исследования рака - только вершина айсберга.</a:t>
            </a:r>
          </a:p>
          <a:p>
            <a:pPr algn="just"/>
            <a:r>
              <a:rPr lang="ru-RU" sz="1400" dirty="0" smtClean="0">
                <a:latin typeface="Arial Narrow" pitchFamily="34" charset="0"/>
              </a:rPr>
              <a:t>      В книге можно найти не только </a:t>
            </a:r>
            <a:r>
              <a:rPr lang="ru-RU" sz="1400" dirty="0">
                <a:latin typeface="Arial Narrow" pitchFamily="34" charset="0"/>
              </a:rPr>
              <a:t>высокое экспертное мнение по актуальным вопросам генетики, </a:t>
            </a:r>
            <a:r>
              <a:rPr lang="ru-RU" sz="1400" dirty="0" smtClean="0">
                <a:latin typeface="Arial Narrow" pitchFamily="34" charset="0"/>
              </a:rPr>
              <a:t>но </a:t>
            </a:r>
            <a:r>
              <a:rPr lang="ru-RU" sz="1400" dirty="0">
                <a:latin typeface="Arial Narrow" pitchFamily="34" charset="0"/>
              </a:rPr>
              <a:t>и немало житейских историй, касающихся жизни учёных и истории знаменательных открытий. </a:t>
            </a:r>
            <a:endParaRPr lang="ru-RU" sz="1400" dirty="0" smtClean="0">
              <a:latin typeface="Arial Narrow" pitchFamily="34" charset="0"/>
            </a:endParaRPr>
          </a:p>
        </p:txBody>
      </p:sp>
      <p:sp>
        <p:nvSpPr>
          <p:cNvPr id="4" name="AutoShape 2" descr="https://cv5.litres.ru/pub/c/cover_max1500/38981452.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28184" y="1735940"/>
            <a:ext cx="2388859" cy="3361435"/>
          </a:xfrm>
          <a:prstGeom prst="rect">
            <a:avLst/>
          </a:prstGeom>
          <a:noFill/>
          <a:ln w="12700">
            <a:solidFill>
              <a:schemeClr val="tx2">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471851" y="260648"/>
            <a:ext cx="8261277" cy="954107"/>
          </a:xfrm>
          <a:prstGeom prst="rect">
            <a:avLst/>
          </a:prstGeom>
          <a:solidFill>
            <a:schemeClr val="bg1"/>
          </a:solidFill>
          <a:effectLst>
            <a:softEdge rad="317500"/>
          </a:effectLst>
        </p:spPr>
        <p:txBody>
          <a:bodyPr wrap="square">
            <a:spAutoFit/>
          </a:bodyPr>
          <a:lstStyle/>
          <a:p>
            <a:pPr algn="ctr"/>
            <a:r>
              <a:rPr lang="ru-RU" sz="1400" dirty="0" smtClean="0">
                <a:solidFill>
                  <a:schemeClr val="tx2">
                    <a:lumMod val="50000"/>
                  </a:schemeClr>
                </a:solidFill>
                <a:latin typeface="Segoe Print" pitchFamily="2" charset="0"/>
              </a:rPr>
              <a:t>«Когда </a:t>
            </a:r>
            <a:r>
              <a:rPr lang="ru-RU" sz="1400" dirty="0">
                <a:solidFill>
                  <a:schemeClr val="tx2">
                    <a:lumMod val="50000"/>
                  </a:schemeClr>
                </a:solidFill>
                <a:latin typeface="Segoe Print" pitchFamily="2" charset="0"/>
              </a:rPr>
              <a:t>я попытался проанализировать причины своего успеха, то понял, что это - знания. Для прорывов нужны идеи, но их базис, фундамент - именно знания. А для того, чтобы получить знания, нужно читать как можно </a:t>
            </a:r>
            <a:r>
              <a:rPr lang="ru-RU" sz="1400" dirty="0" smtClean="0">
                <a:solidFill>
                  <a:schemeClr val="tx2">
                    <a:lumMod val="50000"/>
                  </a:schemeClr>
                </a:solidFill>
                <a:latin typeface="Segoe Print" pitchFamily="2" charset="0"/>
              </a:rPr>
              <a:t>больше».</a:t>
            </a:r>
            <a:endParaRPr lang="ru-RU" sz="1400" dirty="0">
              <a:solidFill>
                <a:schemeClr val="tx2">
                  <a:lumMod val="50000"/>
                </a:schemeClr>
              </a:solidFill>
              <a:latin typeface="Segoe Print" pitchFamily="2" charset="0"/>
            </a:endParaRPr>
          </a:p>
          <a:p>
            <a:pPr algn="r"/>
            <a:r>
              <a:rPr lang="ru-RU" sz="1400" dirty="0" smtClean="0">
                <a:solidFill>
                  <a:schemeClr val="tx2">
                    <a:lumMod val="50000"/>
                  </a:schemeClr>
                </a:solidFill>
                <a:latin typeface="Segoe Print" pitchFamily="2" charset="0"/>
              </a:rPr>
              <a:t>                                                                            </a:t>
            </a:r>
            <a:r>
              <a:rPr lang="ru-RU" sz="1400" dirty="0" smtClean="0">
                <a:solidFill>
                  <a:schemeClr val="tx2">
                    <a:lumMod val="50000"/>
                  </a:schemeClr>
                </a:solidFill>
                <a:latin typeface="Arial Narrow" pitchFamily="34" charset="0"/>
              </a:rPr>
              <a:t>Джеймс </a:t>
            </a:r>
            <a:r>
              <a:rPr lang="ru-RU" sz="1400" dirty="0">
                <a:solidFill>
                  <a:schemeClr val="tx2">
                    <a:lumMod val="50000"/>
                  </a:schemeClr>
                </a:solidFill>
                <a:latin typeface="Arial Narrow" pitchFamily="34" charset="0"/>
              </a:rPr>
              <a:t>Д. </a:t>
            </a:r>
            <a:r>
              <a:rPr lang="ru-RU" sz="1400" dirty="0" smtClean="0">
                <a:solidFill>
                  <a:schemeClr val="tx2">
                    <a:lumMod val="50000"/>
                  </a:schemeClr>
                </a:solidFill>
                <a:latin typeface="Arial Narrow" pitchFamily="34" charset="0"/>
              </a:rPr>
              <a:t>Уотсон</a:t>
            </a:r>
            <a:endParaRPr lang="ru-RU" sz="1400" dirty="0">
              <a:solidFill>
                <a:schemeClr val="tx2">
                  <a:lumMod val="50000"/>
                </a:schemeClr>
              </a:solidFill>
              <a:latin typeface="Arial Narrow" pitchFamily="34" charset="0"/>
            </a:endParaRPr>
          </a:p>
        </p:txBody>
      </p:sp>
    </p:spTree>
    <p:extLst>
      <p:ext uri="{BB962C8B-B14F-4D97-AF65-F5344CB8AC3E}">
        <p14:creationId xmlns:p14="http://schemas.microsoft.com/office/powerpoint/2010/main" val="8776078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pic>
        <p:nvPicPr>
          <p:cNvPr id="4099" name="Picture 3" descr="C:\Users\ryb_aa\Desktop\5914c4f7ca19242cbfbf.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88" y="902"/>
            <a:ext cx="9144000" cy="4786208"/>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931352" y="5445223"/>
            <a:ext cx="7316471" cy="954107"/>
          </a:xfrm>
          <a:prstGeom prst="rect">
            <a:avLst/>
          </a:prstGeom>
          <a:solidFill>
            <a:schemeClr val="bg1"/>
          </a:solidFill>
          <a:ln>
            <a:solidFill>
              <a:schemeClr val="tx2">
                <a:lumMod val="60000"/>
                <a:lumOff val="40000"/>
              </a:schemeClr>
            </a:solidFill>
          </a:ln>
        </p:spPr>
        <p:txBody>
          <a:bodyPr wrap="square">
            <a:spAutoFit/>
          </a:bodyPr>
          <a:lstStyle/>
          <a:p>
            <a:pPr algn="just"/>
            <a:r>
              <a:rPr lang="ru-RU" sz="2000" b="1" dirty="0" smtClean="0">
                <a:latin typeface="Arial Narrow" pitchFamily="34" charset="0"/>
              </a:rPr>
              <a:t>      </a:t>
            </a:r>
            <a:r>
              <a:rPr lang="ru-RU" sz="2000" b="1" dirty="0" smtClean="0">
                <a:solidFill>
                  <a:schemeClr val="tx2">
                    <a:lumMod val="50000"/>
                  </a:schemeClr>
                </a:solidFill>
                <a:latin typeface="Arial Narrow" pitchFamily="34" charset="0"/>
              </a:rPr>
              <a:t>Франк-</a:t>
            </a:r>
            <a:r>
              <a:rPr lang="ru-RU" sz="2000" b="1" dirty="0" err="1" smtClean="0">
                <a:solidFill>
                  <a:schemeClr val="tx2">
                    <a:lumMod val="50000"/>
                  </a:schemeClr>
                </a:solidFill>
                <a:latin typeface="Arial Narrow" pitchFamily="34" charset="0"/>
              </a:rPr>
              <a:t>Каменецкий</a:t>
            </a:r>
            <a:r>
              <a:rPr lang="ru-RU" sz="2000" b="1" dirty="0">
                <a:solidFill>
                  <a:schemeClr val="tx2">
                    <a:lumMod val="50000"/>
                  </a:schemeClr>
                </a:solidFill>
                <a:latin typeface="Arial Narrow" pitchFamily="34" charset="0"/>
              </a:rPr>
              <a:t>, М.  </a:t>
            </a:r>
            <a:r>
              <a:rPr lang="ru-RU" sz="2000" b="1" dirty="0" smtClean="0">
                <a:solidFill>
                  <a:schemeClr val="tx2">
                    <a:lumMod val="50000"/>
                  </a:schemeClr>
                </a:solidFill>
                <a:latin typeface="Arial Narrow" pitchFamily="34" charset="0"/>
              </a:rPr>
              <a:t>Самая </a:t>
            </a:r>
            <a:r>
              <a:rPr lang="ru-RU" sz="2000" b="1" dirty="0">
                <a:solidFill>
                  <a:schemeClr val="tx2">
                    <a:lumMod val="50000"/>
                  </a:schemeClr>
                </a:solidFill>
                <a:latin typeface="Arial Narrow" pitchFamily="34" charset="0"/>
              </a:rPr>
              <a:t>главная </a:t>
            </a:r>
            <a:r>
              <a:rPr lang="ru-RU" sz="2000" b="1" dirty="0" smtClean="0">
                <a:solidFill>
                  <a:schemeClr val="tx2">
                    <a:lumMod val="50000"/>
                  </a:schemeClr>
                </a:solidFill>
                <a:latin typeface="Arial Narrow" pitchFamily="34" charset="0"/>
              </a:rPr>
              <a:t>молекула</a:t>
            </a:r>
            <a:r>
              <a:rPr lang="ru-RU" sz="2000" b="1" dirty="0" smtClean="0">
                <a:latin typeface="Arial Narrow" pitchFamily="34" charset="0"/>
              </a:rPr>
              <a:t>. </a:t>
            </a:r>
            <a:r>
              <a:rPr lang="ru-RU" dirty="0" smtClean="0">
                <a:latin typeface="Arial Narrow" pitchFamily="34" charset="0"/>
              </a:rPr>
              <a:t>От </a:t>
            </a:r>
            <a:r>
              <a:rPr lang="ru-RU" dirty="0">
                <a:latin typeface="Arial Narrow" pitchFamily="34" charset="0"/>
              </a:rPr>
              <a:t>структуры ДНК к биомедицине ХХI века </a:t>
            </a:r>
            <a:r>
              <a:rPr lang="ru-RU" dirty="0" smtClean="0">
                <a:latin typeface="Arial Narrow" pitchFamily="34" charset="0"/>
              </a:rPr>
              <a:t>/ </a:t>
            </a:r>
            <a:r>
              <a:rPr lang="ru-RU" dirty="0">
                <a:latin typeface="Arial Narrow" pitchFamily="34" charset="0"/>
              </a:rPr>
              <a:t>М. Франк-</a:t>
            </a:r>
            <a:r>
              <a:rPr lang="ru-RU" dirty="0" err="1">
                <a:latin typeface="Arial Narrow" pitchFamily="34" charset="0"/>
              </a:rPr>
              <a:t>Каменецкий</a:t>
            </a:r>
            <a:r>
              <a:rPr lang="ru-RU" dirty="0">
                <a:latin typeface="Arial Narrow" pitchFamily="34" charset="0"/>
              </a:rPr>
              <a:t>. - 2-е изд. - М. : Альпина-нон-фикшн, 2018. - 336 с. </a:t>
            </a:r>
          </a:p>
        </p:txBody>
      </p:sp>
      <p:sp>
        <p:nvSpPr>
          <p:cNvPr id="3" name="Прямоугольник 2"/>
          <p:cNvSpPr/>
          <p:nvPr/>
        </p:nvSpPr>
        <p:spPr>
          <a:xfrm>
            <a:off x="611560" y="980728"/>
            <a:ext cx="5256584" cy="3970318"/>
          </a:xfrm>
          <a:prstGeom prst="rect">
            <a:avLst/>
          </a:prstGeom>
          <a:solidFill>
            <a:schemeClr val="accent5">
              <a:lumMod val="40000"/>
              <a:lumOff val="60000"/>
            </a:schemeClr>
          </a:solidFill>
          <a:effectLst>
            <a:softEdge rad="317500"/>
          </a:effectLst>
        </p:spPr>
        <p:txBody>
          <a:bodyPr wrap="square">
            <a:spAutoFit/>
          </a:bodyPr>
          <a:lstStyle/>
          <a:p>
            <a:pPr algn="just"/>
            <a:r>
              <a:rPr lang="ru-RU" sz="1400" dirty="0" smtClean="0">
                <a:latin typeface="Arial Narrow" pitchFamily="34" charset="0"/>
              </a:rPr>
              <a:t>      Из </a:t>
            </a:r>
            <a:r>
              <a:rPr lang="ru-RU" sz="1400" dirty="0">
                <a:latin typeface="Arial Narrow" pitchFamily="34" charset="0"/>
              </a:rPr>
              <a:t>всего, что нас окружает, самой необъяснимой кажется жизнь. Мы привыкли, что она всегда вокруг нас и в нас самих, и потеряли способность удивляться. Но пойдите в лес, взгляните так, будто вы их увидели впервые, на деревья, траву, цветы, на птиц и муравьев, и вас охватит чувство беспомощности перед лицом великой тайны жизни. Неужели во всем этом есть нечто общее, нечто такое, что объединяет все живые существа, будь то человек или невидимый глазом микроб? Что определяет преемственность жизни, ее возрождение вновь и вновь из поколения в поколение? Эти вопросы стары как мир, но только во второй половине XX века удалось впервые получить на них ответы, которые, в сущности, оказались не слишком сложными и, главное, ослепительно красивыми. О том, как их удалось получить и в чем они состоят, рассказывается в этой книге. Центральное место в науке молекулярной биологии, которая призвана дать ответ на вечный вопрос: «Что такое жизнь?», занимает молекула ДНК. О ней главным образом и пойдет речь. Большое внимание автор уделил тем вопросам, при решении которых особенно важную роль играют физика и математика. Это отличает данную книгу от множества других, посвященных ДНК.</a:t>
            </a:r>
          </a:p>
        </p:txBody>
      </p:sp>
      <p:pic>
        <p:nvPicPr>
          <p:cNvPr id="4098"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6908" r="16192"/>
          <a:stretch/>
        </p:blipFill>
        <p:spPr bwMode="auto">
          <a:xfrm>
            <a:off x="6300192" y="1375391"/>
            <a:ext cx="2335065" cy="3490382"/>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863426" y="87102"/>
            <a:ext cx="7452321" cy="738664"/>
          </a:xfrm>
          <a:prstGeom prst="rect">
            <a:avLst/>
          </a:prstGeom>
          <a:solidFill>
            <a:schemeClr val="bg1"/>
          </a:solidFill>
          <a:effectLst>
            <a:softEdge rad="317500"/>
          </a:effectLst>
        </p:spPr>
        <p:txBody>
          <a:bodyPr wrap="square">
            <a:spAutoFit/>
          </a:bodyPr>
          <a:lstStyle/>
          <a:p>
            <a:endParaRPr lang="ru-RU" sz="1400" dirty="0" smtClean="0">
              <a:solidFill>
                <a:schemeClr val="tx2">
                  <a:lumMod val="50000"/>
                </a:schemeClr>
              </a:solidFill>
              <a:latin typeface="Segoe Print" pitchFamily="2" charset="0"/>
            </a:endParaRPr>
          </a:p>
          <a:p>
            <a:r>
              <a:rPr lang="ru-RU" sz="1400" dirty="0" smtClean="0">
                <a:solidFill>
                  <a:schemeClr val="tx2">
                    <a:lumMod val="50000"/>
                  </a:schemeClr>
                </a:solidFill>
                <a:latin typeface="Segoe Print" pitchFamily="2" charset="0"/>
              </a:rPr>
              <a:t>«…каждая </a:t>
            </a:r>
            <a:r>
              <a:rPr lang="ru-RU" sz="1400" dirty="0">
                <a:solidFill>
                  <a:schemeClr val="tx2">
                    <a:lumMod val="50000"/>
                  </a:schemeClr>
                </a:solidFill>
                <a:latin typeface="Segoe Print" pitchFamily="2" charset="0"/>
              </a:rPr>
              <a:t>клетка несет в себе информацию о строении всего </a:t>
            </a:r>
            <a:r>
              <a:rPr lang="ru-RU" sz="1400" dirty="0" smtClean="0">
                <a:solidFill>
                  <a:schemeClr val="tx2">
                    <a:lumMod val="50000"/>
                  </a:schemeClr>
                </a:solidFill>
                <a:latin typeface="Segoe Print" pitchFamily="2" charset="0"/>
              </a:rPr>
              <a:t>организма…»</a:t>
            </a:r>
          </a:p>
          <a:p>
            <a:pPr algn="r"/>
            <a:r>
              <a:rPr lang="ru-RU" sz="1400" dirty="0">
                <a:solidFill>
                  <a:schemeClr val="tx2">
                    <a:lumMod val="50000"/>
                  </a:schemeClr>
                </a:solidFill>
                <a:latin typeface="Segoe Print" pitchFamily="2" charset="0"/>
              </a:rPr>
              <a:t> </a:t>
            </a:r>
            <a:r>
              <a:rPr lang="ru-RU" sz="1400" dirty="0" smtClean="0">
                <a:solidFill>
                  <a:schemeClr val="tx2">
                    <a:lumMod val="50000"/>
                  </a:schemeClr>
                </a:solidFill>
                <a:latin typeface="Arial Narrow" pitchFamily="34" charset="0"/>
              </a:rPr>
              <a:t>Максим Франк-</a:t>
            </a:r>
            <a:r>
              <a:rPr lang="ru-RU" sz="1400" dirty="0" err="1" smtClean="0">
                <a:solidFill>
                  <a:schemeClr val="tx2">
                    <a:lumMod val="50000"/>
                  </a:schemeClr>
                </a:solidFill>
                <a:latin typeface="Arial Narrow" pitchFamily="34" charset="0"/>
              </a:rPr>
              <a:t>Каменецкий</a:t>
            </a:r>
            <a:endParaRPr lang="ru-RU" sz="1400" dirty="0">
              <a:solidFill>
                <a:schemeClr val="tx2">
                  <a:lumMod val="50000"/>
                </a:schemeClr>
              </a:solidFill>
              <a:latin typeface="Arial Narrow" pitchFamily="34" charset="0"/>
            </a:endParaRPr>
          </a:p>
        </p:txBody>
      </p:sp>
    </p:spTree>
    <p:extLst>
      <p:ext uri="{BB962C8B-B14F-4D97-AF65-F5344CB8AC3E}">
        <p14:creationId xmlns:p14="http://schemas.microsoft.com/office/powerpoint/2010/main" val="28925809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1877"/>
            <a:ext cx="9150350" cy="291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971600" y="2138111"/>
            <a:ext cx="7416824" cy="1754326"/>
          </a:xfrm>
          <a:prstGeom prst="rect">
            <a:avLst/>
          </a:prstGeom>
          <a:solidFill>
            <a:schemeClr val="bg1"/>
          </a:solidFill>
          <a:effectLst>
            <a:softEdge rad="317500"/>
          </a:effectLst>
        </p:spPr>
        <p:txBody>
          <a:bodyPr wrap="square">
            <a:spAutoFit/>
          </a:bodyPr>
          <a:lstStyle/>
          <a:p>
            <a:pPr algn="ctr"/>
            <a:r>
              <a:rPr lang="ru-RU" sz="3600" dirty="0">
                <a:solidFill>
                  <a:srgbClr val="000066"/>
                </a:solidFill>
                <a:latin typeface="Arial Narrow" pitchFamily="34" charset="0"/>
              </a:rPr>
              <a:t>С </a:t>
            </a:r>
            <a:r>
              <a:rPr lang="ru-RU" sz="3600" dirty="0" smtClean="0">
                <a:solidFill>
                  <a:srgbClr val="000066"/>
                </a:solidFill>
                <a:latin typeface="Arial Narrow" pitchFamily="34" charset="0"/>
              </a:rPr>
              <a:t>представленными книгами</a:t>
            </a:r>
            <a:endParaRPr lang="ru-RU" sz="3600" dirty="0">
              <a:solidFill>
                <a:srgbClr val="000066"/>
              </a:solidFill>
              <a:latin typeface="Arial Narrow" pitchFamily="34" charset="0"/>
            </a:endParaRPr>
          </a:p>
          <a:p>
            <a:pPr algn="ctr"/>
            <a:r>
              <a:rPr lang="ru-RU" sz="3600" dirty="0">
                <a:solidFill>
                  <a:srgbClr val="000066"/>
                </a:solidFill>
                <a:latin typeface="Arial Narrow" pitchFamily="34" charset="0"/>
              </a:rPr>
              <a:t>вы можете ознакомиться в читальном зале учебного корпуса № 3</a:t>
            </a:r>
          </a:p>
        </p:txBody>
      </p:sp>
      <p:sp>
        <p:nvSpPr>
          <p:cNvPr id="3" name="Прямоугольник 2"/>
          <p:cNvSpPr/>
          <p:nvPr/>
        </p:nvSpPr>
        <p:spPr>
          <a:xfrm>
            <a:off x="4067944" y="5733256"/>
            <a:ext cx="4896544" cy="769441"/>
          </a:xfrm>
          <a:prstGeom prst="rect">
            <a:avLst/>
          </a:prstGeom>
        </p:spPr>
        <p:txBody>
          <a:bodyPr wrap="square">
            <a:spAutoFit/>
          </a:bodyPr>
          <a:lstStyle/>
          <a:p>
            <a:pPr lvl="0"/>
            <a:r>
              <a:rPr lang="ru-RU" sz="1600" b="1" dirty="0">
                <a:solidFill>
                  <a:srgbClr val="000066"/>
                </a:solidFill>
                <a:latin typeface="Arial" pitchFamily="34" charset="0"/>
                <a:cs typeface="Arial" pitchFamily="34" charset="0"/>
              </a:rPr>
              <a:t>Составитель:</a:t>
            </a:r>
          </a:p>
          <a:p>
            <a:pPr lvl="0"/>
            <a:r>
              <a:rPr lang="ru-RU" sz="1400" dirty="0">
                <a:solidFill>
                  <a:srgbClr val="000066"/>
                </a:solidFill>
                <a:latin typeface="Arial" pitchFamily="34" charset="0"/>
                <a:cs typeface="Arial" pitchFamily="34" charset="0"/>
              </a:rPr>
              <a:t>Библиотекарь 1 категории </a:t>
            </a:r>
            <a:r>
              <a:rPr lang="ru-RU" sz="1400" dirty="0" err="1">
                <a:solidFill>
                  <a:srgbClr val="000066"/>
                </a:solidFill>
                <a:latin typeface="Arial" pitchFamily="34" charset="0"/>
                <a:cs typeface="Arial" pitchFamily="34" charset="0"/>
              </a:rPr>
              <a:t>Рыбчинская</a:t>
            </a:r>
            <a:r>
              <a:rPr lang="ru-RU" sz="1400" dirty="0">
                <a:solidFill>
                  <a:srgbClr val="000066"/>
                </a:solidFill>
                <a:latin typeface="Arial" pitchFamily="34" charset="0"/>
                <a:cs typeface="Arial" pitchFamily="34" charset="0"/>
              </a:rPr>
              <a:t> А.А.,</a:t>
            </a:r>
          </a:p>
          <a:p>
            <a:pPr lvl="0"/>
            <a:r>
              <a:rPr lang="ru-RU" sz="1400" dirty="0">
                <a:solidFill>
                  <a:srgbClr val="000066"/>
                </a:solidFill>
                <a:latin typeface="Arial" pitchFamily="34" charset="0"/>
                <a:cs typeface="Arial" pitchFamily="34" charset="0"/>
              </a:rPr>
              <a:t>Библиотека Полесского государственного университета</a:t>
            </a:r>
          </a:p>
        </p:txBody>
      </p:sp>
    </p:spTree>
    <p:extLst>
      <p:ext uri="{BB962C8B-B14F-4D97-AF65-F5344CB8AC3E}">
        <p14:creationId xmlns:p14="http://schemas.microsoft.com/office/powerpoint/2010/main" val="1701463299"/>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2435</TotalTime>
  <Words>1568</Words>
  <Application>Microsoft Office PowerPoint</Application>
  <PresentationFormat>On-screen Show (4:3)</PresentationFormat>
  <Paragraphs>54</Paragraphs>
  <Slides>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Arial Narrow</vt:lpstr>
      <vt:lpstr>Batang</vt:lpstr>
      <vt:lpstr>Calibri</vt:lpstr>
      <vt:lpstr>Comic Sans MS</vt:lpstr>
      <vt:lpstr>Segoe Print</vt:lpstr>
      <vt:lpstr>Тема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Алла Андреевна Рыбчинская</dc:creator>
  <cp:lastModifiedBy>word</cp:lastModifiedBy>
  <cp:revision>421</cp:revision>
  <dcterms:created xsi:type="dcterms:W3CDTF">2022-11-09T08:10:03Z</dcterms:created>
  <dcterms:modified xsi:type="dcterms:W3CDTF">2024-04-22T07:24:58Z</dcterms:modified>
</cp:coreProperties>
</file>