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82" r:id="rId4"/>
    <p:sldId id="283" r:id="rId5"/>
    <p:sldId id="285" r:id="rId6"/>
    <p:sldId id="286" r:id="rId7"/>
    <p:sldId id="281" r:id="rId8"/>
    <p:sldId id="28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663300"/>
    <a:srgbClr val="0033CC"/>
    <a:srgbClr val="FFFFFF"/>
    <a:srgbClr val="D9D9D9"/>
    <a:srgbClr val="F2F2F2"/>
    <a:srgbClr val="FFCCFF"/>
    <a:srgbClr val="3333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51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7334C4-F903-4BCA-A4C6-729AF94A715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660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slide" Target="slide5.xml"/><Relationship Id="rId4" Type="http://schemas.openxmlformats.org/officeDocument/2006/relationships/slide" Target="slide3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microsoft.com/office/2007/relationships/hdphoto" Target="../media/hdphoto7.wdp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1722" y="476672"/>
            <a:ext cx="7920880" cy="28931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5 книг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о позитивном мышлении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  <a:p>
            <a:pPr algn="ctr"/>
            <a:r>
              <a:rPr lang="ru-RU" dirty="0" smtClean="0">
                <a:latin typeface="Arial Narrow" pitchFamily="34" charset="0"/>
              </a:rPr>
              <a:t>От </a:t>
            </a:r>
            <a:r>
              <a:rPr lang="ru-RU" dirty="0">
                <a:latin typeface="Arial Narrow" pitchFamily="34" charset="0"/>
              </a:rPr>
              <a:t>того, как вы мыслите – позитивно или негативно, формируется модель вашей будущей </a:t>
            </a:r>
            <a:r>
              <a:rPr lang="ru-RU" dirty="0" smtClean="0">
                <a:latin typeface="Arial Narrow" pitchFamily="34" charset="0"/>
              </a:rPr>
              <a:t>жизни. Позитивное </a:t>
            </a:r>
            <a:r>
              <a:rPr lang="ru-RU" dirty="0">
                <a:latin typeface="Arial Narrow" pitchFamily="34" charset="0"/>
              </a:rPr>
              <a:t>мышление – это навык, который вырабатывается со временем. Это труд, ведь мыслить негативно куда проще, чем позитивно смотреть на жизнь, раз за разом лавируя между неурядицами, которые случаются у всех. Однако этот труд через время окупается, и опыт становится ценнее из-за приложенных усилий. </a:t>
            </a:r>
            <a:r>
              <a:rPr lang="ru-RU" dirty="0" smtClean="0">
                <a:latin typeface="Arial Narrow" pitchFamily="34" charset="0"/>
              </a:rPr>
              <a:t>Откройте </a:t>
            </a:r>
            <a:r>
              <a:rPr lang="ru-RU" dirty="0">
                <a:latin typeface="Arial Narrow" pitchFamily="34" charset="0"/>
              </a:rPr>
              <a:t>для себя 5 популярных книг о позитивном мышлении, которые помогут вам стать лучше и получать максимум того, что вам предлагает жизнь. В них не будет секретных ответов, чтобы мгновенно выйти из депрессии или победить неуверенность в себе за день, зато в них будет то, чем вы можете вдохновиться. </a:t>
            </a:r>
          </a:p>
        </p:txBody>
      </p:sp>
      <p:pic>
        <p:nvPicPr>
          <p:cNvPr id="307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218" y="3857264"/>
            <a:ext cx="1657107" cy="2520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60" y="3861048"/>
            <a:ext cx="1642228" cy="2502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756" y="3865431"/>
            <a:ext cx="1600655" cy="2504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841" y="3861048"/>
            <a:ext cx="1603273" cy="2502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861048"/>
            <a:ext cx="1656183" cy="2502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5128" y="404664"/>
            <a:ext cx="6480720" cy="67710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 Narrow" pitchFamily="34" charset="0"/>
              </a:rPr>
              <a:t> </a:t>
            </a:r>
            <a:r>
              <a:rPr lang="ru-RU" sz="2000" b="1" dirty="0" smtClean="0">
                <a:latin typeface="Arial Narrow" pitchFamily="34" charset="0"/>
              </a:rPr>
              <a:t>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Пил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Н. В.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Сила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позитивного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мышления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научно-популярная литература / Н. В. Пил. - Минск : Попурри, 2012. - 336 с.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347864" y="1340768"/>
            <a:ext cx="4968552" cy="31085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Arial Narrow" pitchFamily="34" charset="0"/>
              </a:rPr>
              <a:t>Эта </a:t>
            </a:r>
            <a:r>
              <a:rPr lang="ru-RU" sz="1400" dirty="0">
                <a:latin typeface="Arial Narrow" pitchFamily="34" charset="0"/>
              </a:rPr>
              <a:t>книга расскажет, почему нельзя поддаваться неудачам и как сохранять хладнокровие в сложных жизненных </a:t>
            </a:r>
            <a:r>
              <a:rPr lang="ru-RU" sz="1400" dirty="0" smtClean="0">
                <a:latin typeface="Arial Narrow" pitchFamily="34" charset="0"/>
              </a:rPr>
              <a:t>ситуациях. Она написана </a:t>
            </a:r>
            <a:r>
              <a:rPr lang="ru-RU" sz="1400" dirty="0">
                <a:latin typeface="Arial Narrow" pitchFamily="34" charset="0"/>
              </a:rPr>
              <a:t>с единственной целью - помочь каждому читателю сделать свою жизнь достойной, яркой и счастливой. На ее страницах </a:t>
            </a:r>
            <a:r>
              <a:rPr lang="ru-RU" sz="1400" dirty="0" err="1">
                <a:latin typeface="Arial Narrow" pitchFamily="34" charset="0"/>
              </a:rPr>
              <a:t>Норман</a:t>
            </a:r>
            <a:r>
              <a:rPr lang="ru-RU" sz="1400" dirty="0">
                <a:latin typeface="Arial Narrow" pitchFamily="34" charset="0"/>
              </a:rPr>
              <a:t> Винсент Пил, один из самых популярных авторов всех времен, </a:t>
            </a:r>
            <a:r>
              <a:rPr lang="ru-RU" sz="1400" dirty="0" smtClean="0">
                <a:latin typeface="Arial Narrow" pitchFamily="34" charset="0"/>
              </a:rPr>
              <a:t>делится своей </a:t>
            </a:r>
            <a:r>
              <a:rPr lang="ru-RU" sz="1400" dirty="0">
                <a:latin typeface="Arial Narrow" pitchFamily="34" charset="0"/>
              </a:rPr>
              <a:t>знаменитой формулой веры и </a:t>
            </a:r>
            <a:r>
              <a:rPr lang="ru-RU" sz="1400" dirty="0" smtClean="0">
                <a:latin typeface="Arial Narrow" pitchFamily="34" charset="0"/>
              </a:rPr>
              <a:t>оптимизма.</a:t>
            </a:r>
          </a:p>
          <a:p>
            <a:pPr algn="ctr"/>
            <a:r>
              <a:rPr lang="ru-RU" sz="1400" dirty="0" smtClean="0">
                <a:latin typeface="Arial Narrow" pitchFamily="34" charset="0"/>
              </a:rPr>
              <a:t>Каждый </a:t>
            </a:r>
            <a:r>
              <a:rPr lang="ru-RU" sz="1400" dirty="0">
                <a:latin typeface="Arial Narrow" pitchFamily="34" charset="0"/>
              </a:rPr>
              <a:t>из нас время от времени сталкивается с проблемами и поражениями. Главное – не зацикливаться на них, двигаться дальше, становиться сильнее и мыслить позитивно в любой ситуации. Да, поначалу это может показаться сложным, но чем дальше вы будете знакомиться с трудом </a:t>
            </a:r>
            <a:r>
              <a:rPr lang="ru-RU" sz="1400" dirty="0" err="1">
                <a:latin typeface="Arial Narrow" pitchFamily="34" charset="0"/>
              </a:rPr>
              <a:t>Нормана</a:t>
            </a:r>
            <a:r>
              <a:rPr lang="ru-RU" sz="1400" dirty="0">
                <a:latin typeface="Arial Narrow" pitchFamily="34" charset="0"/>
              </a:rPr>
              <a:t> Винсента Пила, тем проще будет переносить трудности.</a:t>
            </a:r>
          </a:p>
          <a:p>
            <a:pPr algn="ctr"/>
            <a:r>
              <a:rPr lang="ru-RU" sz="1400" dirty="0" smtClean="0">
                <a:latin typeface="Arial Narrow" pitchFamily="34" charset="0"/>
              </a:rPr>
              <a:t>Книга </a:t>
            </a:r>
            <a:r>
              <a:rPr lang="ru-RU" sz="1400" dirty="0">
                <a:latin typeface="Arial Narrow" pitchFamily="34" charset="0"/>
              </a:rPr>
              <a:t>разошлась тиражом около 25 миллионов экземпляров по всему миру и была переведена более чем на 40 языков.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051" r="17492"/>
          <a:stretch/>
        </p:blipFill>
        <p:spPr bwMode="auto">
          <a:xfrm>
            <a:off x="683884" y="1518896"/>
            <a:ext cx="2240105" cy="3422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450"/>
          <a:stretch/>
        </p:blipFill>
        <p:spPr bwMode="auto">
          <a:xfrm>
            <a:off x="6564382" y="4258161"/>
            <a:ext cx="2678011" cy="2599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7678" y="5301208"/>
            <a:ext cx="633670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«Когда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я встаю утром, передо мной встает выбор: либо быть счастливым, либо быть несчастливым. И как вы думаете, что я выбираю? Просто выбираю быть счастливым – вот и весь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секрет».</a:t>
            </a:r>
          </a:p>
          <a:p>
            <a:pPr algn="r"/>
            <a:r>
              <a:rPr lang="ru-RU" sz="1400" dirty="0" err="1">
                <a:latin typeface="Consolas" pitchFamily="49" charset="0"/>
                <a:cs typeface="Consolas" pitchFamily="49" charset="0"/>
              </a:rPr>
              <a:t>Норман</a:t>
            </a:r>
            <a:r>
              <a:rPr lang="ru-RU" sz="1400" dirty="0">
                <a:latin typeface="Consolas" pitchFamily="49" charset="0"/>
                <a:cs typeface="Consolas" pitchFamily="49" charset="0"/>
              </a:rPr>
              <a:t> Винсент </a:t>
            </a:r>
            <a:r>
              <a:rPr lang="ru-RU" sz="1400" dirty="0" smtClean="0">
                <a:latin typeface="Consolas" pitchFamily="49" charset="0"/>
                <a:cs typeface="Consolas" pitchFamily="49" charset="0"/>
              </a:rPr>
              <a:t>Пил</a:t>
            </a:r>
          </a:p>
        </p:txBody>
      </p:sp>
    </p:spTree>
    <p:extLst>
      <p:ext uri="{BB962C8B-B14F-4D97-AF65-F5344CB8AC3E}">
        <p14:creationId xmlns:p14="http://schemas.microsoft.com/office/powerpoint/2010/main" val="29541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332656"/>
            <a:ext cx="7416824" cy="67710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Карнеги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Д.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Как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перестать беспокоиться и начать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жить </a:t>
            </a:r>
            <a:r>
              <a:rPr lang="ru-RU" dirty="0">
                <a:latin typeface="Arial Narrow" pitchFamily="34" charset="0"/>
              </a:rPr>
              <a:t>/ Д. Карнеги. - 8-е изд. - Минск : Попурри, 2014. - 416 с.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340768"/>
            <a:ext cx="504056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Arial Narrow" pitchFamily="34" charset="0"/>
              </a:rPr>
              <a:t>Это </a:t>
            </a:r>
            <a:r>
              <a:rPr lang="ru-RU" sz="1400" dirty="0">
                <a:latin typeface="Arial Narrow" pitchFamily="34" charset="0"/>
              </a:rPr>
              <a:t>одна из самых влиятельных книг в мире, она входит во все списки бестселлеров и переведена почти на все </a:t>
            </a:r>
            <a:r>
              <a:rPr lang="ru-RU" sz="1400" dirty="0" smtClean="0">
                <a:latin typeface="Arial Narrow" pitchFamily="34" charset="0"/>
              </a:rPr>
              <a:t>языки. Как</a:t>
            </a:r>
            <a:r>
              <a:rPr lang="ru-RU" sz="1400" dirty="0">
                <a:latin typeface="Arial Narrow" pitchFamily="34" charset="0"/>
              </a:rPr>
              <a:t>, почему и зачем нужно научиться любить свою жизнь и получать от нее максимум удовольствия, не жертвуя при этом своими амбициями и желаниями? Сегодня ответ Карнеги как никогда актуален и помогает избавиться от всего, что мешает жить счастливо, принять то, что делает вас сильнее, и отличить первое от второго.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</a:t>
            </a:r>
          </a:p>
          <a:p>
            <a:pPr algn="r"/>
            <a:r>
              <a:rPr lang="ru-RU" sz="1400" dirty="0" smtClean="0">
                <a:latin typeface="Arial Narrow" pitchFamily="34" charset="0"/>
              </a:rPr>
              <a:t>Книга </a:t>
            </a:r>
            <a:r>
              <a:rPr lang="ru-RU" sz="1400" b="1" dirty="0">
                <a:latin typeface="Arial Narrow" pitchFamily="34" charset="0"/>
              </a:rPr>
              <a:t>"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Как перестать беспокоиться и начать жить" </a:t>
            </a:r>
            <a:r>
              <a:rPr lang="ru-RU" sz="1400" dirty="0">
                <a:latin typeface="Arial Narrow" pitchFamily="34" charset="0"/>
              </a:rPr>
              <a:t>научит вас, как: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• вытеснить беспокойство из души и жизни;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• легко решать проблемы;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• находить выход из любой ситуации;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• создавать нужное умонастроение;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• спокойно реагировать на критику;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• избавиться от меланхолии;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• преодолеть усталость и быть в тонусе;</a:t>
            </a:r>
          </a:p>
          <a:p>
            <a:pPr algn="r"/>
            <a:r>
              <a:rPr lang="ru-RU" sz="1400" dirty="0">
                <a:latin typeface="Arial Narrow" pitchFamily="34" charset="0"/>
              </a:rPr>
              <a:t>• перестать переживать и наслаждаться жизнью.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121" y="1371956"/>
            <a:ext cx="2373392" cy="3723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758" r="18825"/>
          <a:stretch/>
        </p:blipFill>
        <p:spPr bwMode="auto">
          <a:xfrm>
            <a:off x="-14592" y="4221088"/>
            <a:ext cx="2550187" cy="263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39752" y="5666497"/>
            <a:ext cx="650653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«Если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иметь немного терпения, можно заметить, что самые серьезные сложности лопаются, словно мыльные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пузыри».</a:t>
            </a:r>
          </a:p>
          <a:p>
            <a:pPr algn="r"/>
            <a:r>
              <a:rPr lang="ru-RU" sz="1400" dirty="0" smtClean="0">
                <a:latin typeface="Consolas" pitchFamily="49" charset="0"/>
                <a:cs typeface="Consolas" pitchFamily="49" charset="0"/>
              </a:rPr>
              <a:t>Дейл </a:t>
            </a:r>
            <a:r>
              <a:rPr lang="ru-RU" sz="1400" dirty="0" err="1" smtClean="0">
                <a:latin typeface="Consolas" pitchFamily="49" charset="0"/>
                <a:cs typeface="Consolas" pitchFamily="49" charset="0"/>
              </a:rPr>
              <a:t>карнеги</a:t>
            </a:r>
            <a:endParaRPr lang="ru-RU" sz="1400" dirty="0">
              <a:latin typeface="Consolas" pitchFamily="49" charset="0"/>
              <a:cs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52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51318" y="260648"/>
            <a:ext cx="6984776" cy="67710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Берн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Р. Тайна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научно-популярная литература / Д. </a:t>
            </a:r>
            <a:r>
              <a:rPr lang="ru-RU" dirty="0" err="1">
                <a:latin typeface="Arial Narrow" pitchFamily="34" charset="0"/>
              </a:rPr>
              <a:t>Киз</a:t>
            </a:r>
            <a:r>
              <a:rPr lang="ru-RU" dirty="0">
                <a:latin typeface="Arial Narrow" pitchFamily="34" charset="0"/>
              </a:rPr>
              <a:t>. - М. : ЭКСМО ; СПб. : Домино, 2014. - 214 с. : ил. - (Сенсация).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139550" y="1094019"/>
            <a:ext cx="48965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Arial Narrow" pitchFamily="34" charset="0"/>
              </a:rPr>
              <a:t>Правильные </a:t>
            </a:r>
            <a:r>
              <a:rPr lang="ru-RU" sz="1400" dirty="0">
                <a:latin typeface="Arial Narrow" pitchFamily="34" charset="0"/>
              </a:rPr>
              <a:t>мысли побуждают к правильным действиям, а правильные действия дают нужный результат. Можно и нужно верить в чудеса, если при этом оставаться разумными, адекватно мыслящими людьми. Эта книга о том, как наши мысли, идеи и окружение влияют на достижение успеха. Она для тех, кто ищет вдохновение и хочет меняться.</a:t>
            </a:r>
          </a:p>
          <a:p>
            <a:pPr algn="ctr"/>
            <a:r>
              <a:rPr lang="ru-RU" sz="1400" dirty="0" smtClean="0">
                <a:latin typeface="Arial Narrow" pitchFamily="34" charset="0"/>
              </a:rPr>
              <a:t>Фрагменты </a:t>
            </a:r>
            <a:r>
              <a:rPr lang="ru-RU" sz="1400" dirty="0">
                <a:latin typeface="Arial Narrow" pitchFamily="34" charset="0"/>
              </a:rPr>
              <a:t>великой тайны можно найти в устном народном творчестве, в литературе, религиозных и философских течениях всего мира на много столетий вглубь веков. Впервые все части Тайны сведены вместе в потрясающем откровении, которое изменит жизнь каждого прочитавшего книгу. Из этой книги Вы узнаете, как использовать Тайну во всех аспектах своей жизни - деньги, здоровье, отношения и, вообще, для любого взаимодействия с внешним миром. Вы начнете понимать скрытую и нетронутую силу внутри вас, и это открытие сможет принести Вам радость, счастье и благополучие во всем. Издание написано просто, интересно, с примерами.</a:t>
            </a:r>
          </a:p>
          <a:p>
            <a:pPr algn="ctr"/>
            <a:r>
              <a:rPr lang="ru-RU" sz="1400" dirty="0" smtClean="0">
                <a:latin typeface="Arial Narrow" pitchFamily="34" charset="0"/>
              </a:rPr>
              <a:t>Книга </a:t>
            </a:r>
            <a:r>
              <a:rPr lang="ru-RU" sz="1400" dirty="0" err="1">
                <a:latin typeface="Arial Narrow" pitchFamily="34" charset="0"/>
              </a:rPr>
              <a:t>Ронды</a:t>
            </a:r>
            <a:r>
              <a:rPr lang="ru-RU" sz="1400" dirty="0">
                <a:latin typeface="Arial Narrow" pitchFamily="34" charset="0"/>
              </a:rPr>
              <a:t> Берн - ваш шанс изменить судьбу. Не упустите же его.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2268848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881"/>
          <a:stretch/>
        </p:blipFill>
        <p:spPr bwMode="auto">
          <a:xfrm flipH="1">
            <a:off x="7236295" y="4499747"/>
            <a:ext cx="2057736" cy="2358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5252" y="5517232"/>
            <a:ext cx="640871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«Если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вы сможете думать о том, чего хотите, и сделаете это ведущей мыслью, то обязательно притянете желаемое в свою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жизнь».</a:t>
            </a:r>
          </a:p>
          <a:p>
            <a:pPr algn="r"/>
            <a:r>
              <a:rPr lang="ru-RU" sz="1400" dirty="0" err="1" smtClean="0">
                <a:latin typeface="Consolas" pitchFamily="49" charset="0"/>
                <a:cs typeface="Consolas" pitchFamily="49" charset="0"/>
              </a:rPr>
              <a:t>Ронда</a:t>
            </a:r>
            <a:r>
              <a:rPr lang="ru-RU" sz="1400" dirty="0" smtClean="0">
                <a:latin typeface="Consolas" pitchFamily="49" charset="0"/>
                <a:cs typeface="Consolas" pitchFamily="49" charset="0"/>
              </a:rPr>
              <a:t> </a:t>
            </a:r>
            <a:r>
              <a:rPr lang="ru-RU" sz="1400" dirty="0">
                <a:latin typeface="Consolas" pitchFamily="49" charset="0"/>
                <a:cs typeface="Consolas" pitchFamily="49" charset="0"/>
              </a:rPr>
              <a:t>Берн </a:t>
            </a:r>
          </a:p>
        </p:txBody>
      </p:sp>
    </p:spTree>
    <p:extLst>
      <p:ext uri="{BB962C8B-B14F-4D97-AF65-F5344CB8AC3E}">
        <p14:creationId xmlns:p14="http://schemas.microsoft.com/office/powerpoint/2010/main" val="227820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59632" y="324325"/>
            <a:ext cx="6768752" cy="67710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Мэрфи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Дж.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Сила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вашего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подсознания </a:t>
            </a:r>
            <a:r>
              <a:rPr lang="ru-RU" dirty="0">
                <a:latin typeface="Arial Narrow" pitchFamily="34" charset="0"/>
              </a:rPr>
              <a:t>: научно-популярная литература / Дж. </a:t>
            </a:r>
            <a:r>
              <a:rPr lang="ru-RU" dirty="0" err="1">
                <a:latin typeface="Arial Narrow" pitchFamily="34" charset="0"/>
              </a:rPr>
              <a:t>Мэрфи</a:t>
            </a:r>
            <a:r>
              <a:rPr lang="ru-RU" dirty="0">
                <a:latin typeface="Arial Narrow" pitchFamily="34" charset="0"/>
              </a:rPr>
              <a:t> ; . - 3-е изд. - Минск : Попурри, 2016. - 288 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40904"/>
            <a:ext cx="525658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Arial Narrow" pitchFamily="34" charset="0"/>
              </a:rPr>
              <a:t>Всем </a:t>
            </a:r>
            <a:r>
              <a:rPr lang="ru-RU" sz="1400" dirty="0">
                <a:latin typeface="Arial Narrow" pitchFamily="34" charset="0"/>
              </a:rPr>
              <a:t>известна прописная истина: мысли материальны. Но мало кто задумывается, как наш образ мышления на самом деле отражается на жизни. Идеи, эмоции и даже случайные невысказанные желания продолжают воплощаться, даже когда мы этого не хотим. Недаром многие задаются вопросом: что же я делаю не так?</a:t>
            </a:r>
          </a:p>
          <a:p>
            <a:pPr algn="ctr"/>
            <a:r>
              <a:rPr lang="ru-RU" sz="1400" dirty="0" smtClean="0">
                <a:latin typeface="Arial Narrow" pitchFamily="34" charset="0"/>
              </a:rPr>
              <a:t>Оказывается</a:t>
            </a:r>
            <a:r>
              <a:rPr lang="ru-RU" sz="1400" dirty="0">
                <a:latin typeface="Arial Narrow" pitchFamily="34" charset="0"/>
              </a:rPr>
              <a:t>, чтобы получить все, о чем мечтаете, нужно уметь регулировать </a:t>
            </a:r>
            <a:r>
              <a:rPr lang="ru-RU" sz="1400" dirty="0" smtClean="0">
                <a:latin typeface="Arial Narrow" pitchFamily="34" charset="0"/>
              </a:rPr>
              <a:t>свои эмоции, ведь именно подсознание управляет </a:t>
            </a:r>
            <a:r>
              <a:rPr lang="ru-RU" sz="1400" dirty="0">
                <a:latin typeface="Arial Narrow" pitchFamily="34" charset="0"/>
              </a:rPr>
              <a:t>нашей жизнью помимо нашей воли. При этом нужно </a:t>
            </a:r>
            <a:r>
              <a:rPr lang="ru-RU" sz="1400" dirty="0" smtClean="0">
                <a:latin typeface="Arial Narrow" pitchFamily="34" charset="0"/>
              </a:rPr>
              <a:t>правильно расставить </a:t>
            </a:r>
            <a:r>
              <a:rPr lang="ru-RU" sz="1400" dirty="0">
                <a:latin typeface="Arial Narrow" pitchFamily="34" charset="0"/>
              </a:rPr>
              <a:t>акценты, уделяя внимание даже самым мелким деталям. Контроль подсознания позволит изменить все до неузнаваемости. Вы задумали какое-то дело</a:t>
            </a:r>
            <a:r>
              <a:rPr lang="ru-RU" sz="1400" dirty="0" smtClean="0">
                <a:latin typeface="Arial Narrow" pitchFamily="34" charset="0"/>
              </a:rPr>
              <a:t>, надеетесь улучшить </a:t>
            </a:r>
            <a:r>
              <a:rPr lang="ru-RU" sz="1400" dirty="0">
                <a:latin typeface="Arial Narrow" pitchFamily="34" charset="0"/>
              </a:rPr>
              <a:t>свое материальное </a:t>
            </a:r>
            <a:r>
              <a:rPr lang="ru-RU" sz="1400" dirty="0" smtClean="0">
                <a:latin typeface="Arial Narrow" pitchFamily="34" charset="0"/>
              </a:rPr>
              <a:t>положение, </a:t>
            </a:r>
            <a:r>
              <a:rPr lang="ru-RU" sz="1400" dirty="0">
                <a:latin typeface="Arial Narrow" pitchFamily="34" charset="0"/>
              </a:rPr>
              <a:t>хотите найти надежного партнера или любовь всей своей жизни</a:t>
            </a:r>
            <a:r>
              <a:rPr lang="ru-RU" sz="1400" dirty="0" smtClean="0">
                <a:latin typeface="Arial Narrow" pitchFamily="34" charset="0"/>
              </a:rPr>
              <a:t>, но не </a:t>
            </a:r>
            <a:r>
              <a:rPr lang="ru-RU" sz="1400" dirty="0">
                <a:latin typeface="Arial Narrow" pitchFamily="34" charset="0"/>
              </a:rPr>
              <a:t>решаетесь сделать первый шаг? Практики, изложенные в книге </a:t>
            </a:r>
            <a:r>
              <a:rPr lang="ru-RU" sz="1400" dirty="0" smtClean="0">
                <a:latin typeface="Arial Narrow" pitchFamily="34" charset="0"/>
              </a:rPr>
              <a:t>Джозефа </a:t>
            </a:r>
            <a:r>
              <a:rPr lang="ru-RU" sz="1400" dirty="0" err="1" smtClean="0">
                <a:latin typeface="Arial Narrow" pitchFamily="34" charset="0"/>
              </a:rPr>
              <a:t>Мэрфи</a:t>
            </a:r>
            <a:r>
              <a:rPr lang="ru-RU" sz="1400" dirty="0">
                <a:latin typeface="Arial Narrow" pitchFamily="34" charset="0"/>
              </a:rPr>
              <a:t>, помогут вам избавиться от навязанных рамок и подчинить подсознание себе. Благополучие, процветание, счастье и отличное здоровье — все это окажется в ваших руках, если вы воспользуетесь советами автора. </a:t>
            </a:r>
            <a:r>
              <a:rPr lang="ru-RU" sz="1400" dirty="0" smtClean="0">
                <a:latin typeface="Arial Narrow" pitchFamily="34" charset="0"/>
              </a:rPr>
              <a:t>  Осталось </a:t>
            </a:r>
            <a:r>
              <a:rPr lang="ru-RU" sz="1400" dirty="0">
                <a:latin typeface="Arial Narrow" pitchFamily="34" charset="0"/>
              </a:rPr>
              <a:t>лишь решиться на маленький поступок – прочесть книгу и начать действовать прямо сейчас!      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926" y="1411550"/>
            <a:ext cx="2271308" cy="35759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4987453"/>
            <a:ext cx="2808312" cy="1870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70143" y="5367412"/>
            <a:ext cx="63367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«Ваше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подсознание содержит ответы на любые вопросы и решения любых задач. Если перед сном вы прикажете подсознанию: «Мне надо проснуться в шесть утра», оно разбудит вас в шесть утра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ровно».</a:t>
            </a:r>
          </a:p>
          <a:p>
            <a:pPr algn="r"/>
            <a:r>
              <a:rPr lang="ru-RU" sz="1400" dirty="0" smtClean="0">
                <a:latin typeface="Consolas" pitchFamily="49" charset="0"/>
                <a:cs typeface="Consolas" pitchFamily="49" charset="0"/>
              </a:rPr>
              <a:t>Джозеф </a:t>
            </a:r>
            <a:r>
              <a:rPr lang="ru-RU" sz="1400" dirty="0" err="1">
                <a:latin typeface="Consolas" pitchFamily="49" charset="0"/>
                <a:cs typeface="Consolas" pitchFamily="49" charset="0"/>
              </a:rPr>
              <a:t>Мэрфи</a:t>
            </a:r>
            <a:endParaRPr lang="ru-RU" sz="1400" dirty="0">
              <a:latin typeface="Consolas" pitchFamily="49" charset="0"/>
              <a:cs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93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404664"/>
            <a:ext cx="6840759" cy="70788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Arial Narrow" pitchFamily="34" charset="0"/>
              </a:rPr>
              <a:t> </a:t>
            </a:r>
            <a:r>
              <a:rPr lang="ru-RU" sz="2000" b="1" dirty="0" smtClean="0">
                <a:latin typeface="Arial Narrow" pitchFamily="34" charset="0"/>
              </a:rPr>
              <a:t>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Хилл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Н.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Добейся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успеха с помощью позитивного мировосприятия</a:t>
            </a:r>
            <a:r>
              <a:rPr lang="ru-RU" sz="2000" b="1" dirty="0">
                <a:latin typeface="Arial Narrow" pitchFamily="34" charset="0"/>
              </a:rPr>
              <a:t> </a:t>
            </a:r>
            <a:r>
              <a:rPr lang="ru-RU" dirty="0" smtClean="0">
                <a:latin typeface="Arial Narrow" pitchFamily="34" charset="0"/>
              </a:rPr>
              <a:t>/ </a:t>
            </a:r>
            <a:r>
              <a:rPr lang="ru-RU" dirty="0">
                <a:latin typeface="Arial Narrow" pitchFamily="34" charset="0"/>
              </a:rPr>
              <a:t>Н. Хилл, У. К. Стоун. - Минск : Попурри, 2014. - 400 с.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07904" y="1556792"/>
            <a:ext cx="4572000" cy="24622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1400" dirty="0" smtClean="0">
                <a:latin typeface="Arial Narrow" pitchFamily="34" charset="0"/>
              </a:rPr>
              <a:t>Что </a:t>
            </a:r>
            <a:r>
              <a:rPr lang="ru-RU" sz="1400" dirty="0">
                <a:latin typeface="Arial Narrow" pitchFamily="34" charset="0"/>
              </a:rPr>
              <a:t>вам нужно для полного счастья? Любовь? Здоровье? Деньги? Дом? Новый автомобиль? Слава? Душевный покой? Назовите — и всё это может стать вашим, если вы изучите и начнете соблюдать законы, открытые авторами этого классического бестселлера. На страницах этой книги чётко расписана формула успеха - далеко не секретная, не недоступная или трудная для понимания. Познакомившись с ней, вы сумеете достичь физического, умственного и морального здоровья, счастья, богатства и любой другой прекрасной </a:t>
            </a:r>
            <a:r>
              <a:rPr lang="ru-RU" sz="1400" dirty="0" smtClean="0">
                <a:latin typeface="Arial Narrow" pitchFamily="34" charset="0"/>
              </a:rPr>
              <a:t>цели. Прочтите</a:t>
            </a:r>
            <a:r>
              <a:rPr lang="ru-RU" sz="1400" dirty="0">
                <a:latin typeface="Arial Narrow" pitchFamily="34" charset="0"/>
              </a:rPr>
              <a:t>, что и как делали великие люди. И поверьте — вы тоже способны на </a:t>
            </a:r>
            <a:r>
              <a:rPr lang="ru-RU" sz="1400" dirty="0" smtClean="0">
                <a:latin typeface="Arial Narrow" pitchFamily="34" charset="0"/>
              </a:rPr>
              <a:t>это!  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63" y="1412776"/>
            <a:ext cx="2308576" cy="3528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624" y="4437112"/>
            <a:ext cx="3634558" cy="242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5301208"/>
            <a:ext cx="61926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«Ты рожден, чтобы быть победителем, и неважно, что на твоем пути есть препятствия и трудности, они и на одну десятую не столь велики, как те, которые уже преодолены к моменту возникновения твоего замысла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onsolas" pitchFamily="49" charset="0"/>
                <a:cs typeface="Consolas" pitchFamily="49" charset="0"/>
              </a:rPr>
              <a:t>».</a:t>
            </a:r>
          </a:p>
          <a:p>
            <a:pPr algn="r"/>
            <a:r>
              <a:rPr lang="ru-RU" sz="1400" dirty="0" smtClean="0">
                <a:latin typeface="Consolas" pitchFamily="49" charset="0"/>
                <a:cs typeface="Consolas" pitchFamily="49" charset="0"/>
              </a:rPr>
              <a:t>Наполеон Хилл</a:t>
            </a:r>
            <a:endParaRPr lang="ru-RU" sz="1400" dirty="0">
              <a:latin typeface="Consolas" pitchFamily="49" charset="0"/>
              <a:cs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1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2271779"/>
            <a:ext cx="7419999" cy="175432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на абонементе </a:t>
            </a:r>
            <a:endParaRPr lang="ru-RU" sz="3600" dirty="0">
              <a:solidFill>
                <a:srgbClr val="000066"/>
              </a:solidFill>
              <a:latin typeface="Arial Narrow" pitchFamily="34" charset="0"/>
            </a:endParaRP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научной и художественной литературы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5805264"/>
            <a:ext cx="50040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320839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2267</TotalTime>
  <Words>1381</Words>
  <Application>Microsoft Office PowerPoint</Application>
  <PresentationFormat>Экран (4:3)</PresentationFormat>
  <Paragraphs>63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471</cp:revision>
  <dcterms:created xsi:type="dcterms:W3CDTF">2022-11-09T08:10:03Z</dcterms:created>
  <dcterms:modified xsi:type="dcterms:W3CDTF">2024-10-22T07:20:29Z</dcterms:modified>
</cp:coreProperties>
</file>