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95" r:id="rId4"/>
    <p:sldId id="281" r:id="rId5"/>
    <p:sldId id="279" r:id="rId6"/>
    <p:sldId id="290" r:id="rId7"/>
    <p:sldId id="293" r:id="rId8"/>
    <p:sldId id="29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E4BD"/>
    <a:srgbClr val="003300"/>
    <a:srgbClr val="000099"/>
    <a:srgbClr val="008000"/>
    <a:srgbClr val="336600"/>
    <a:srgbClr val="FFFFFF"/>
    <a:srgbClr val="FDEADA"/>
    <a:srgbClr val="0033CC"/>
    <a:srgbClr val="80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5.xml"/><Relationship Id="rId4" Type="http://schemas.openxmlformats.org/officeDocument/2006/relationships/slide" Target="slide6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49561" y="1124744"/>
            <a:ext cx="8136904" cy="233910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5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книг о безопасности жизнедеятельности</a:t>
            </a:r>
          </a:p>
          <a:p>
            <a:pPr algn="ctr"/>
            <a:r>
              <a:rPr lang="ru-RU" dirty="0">
                <a:latin typeface="Arial Narrow" pitchFamily="34" charset="0"/>
              </a:rPr>
              <a:t>На протяжении своего развития человечество постоянно сталкивалось с </a:t>
            </a:r>
            <a:r>
              <a:rPr lang="ru-RU" dirty="0" smtClean="0">
                <a:latin typeface="Arial Narrow" pitchFamily="34" charset="0"/>
              </a:rPr>
              <a:t>проблемой </a:t>
            </a:r>
          </a:p>
          <a:p>
            <a:pPr algn="ctr"/>
            <a:r>
              <a:rPr lang="ru-RU" dirty="0" smtClean="0">
                <a:latin typeface="Arial Narrow" pitchFamily="34" charset="0"/>
              </a:rPr>
              <a:t>обеспечения безопасности</a:t>
            </a:r>
            <a:r>
              <a:rPr lang="ru-RU" dirty="0">
                <a:latin typeface="Arial Narrow" pitchFamily="34" charset="0"/>
              </a:rPr>
              <a:t>. </a:t>
            </a:r>
            <a:r>
              <a:rPr lang="ru-RU" dirty="0" smtClean="0">
                <a:latin typeface="Arial Narrow" pitchFamily="34" charset="0"/>
              </a:rPr>
              <a:t>Ведь опасности </a:t>
            </a:r>
            <a:r>
              <a:rPr lang="ru-RU" dirty="0">
                <a:latin typeface="Arial Narrow" pitchFamily="34" charset="0"/>
              </a:rPr>
              <a:t>подстерегают человека на каждом шагу: </a:t>
            </a:r>
            <a:endParaRPr lang="ru-RU" dirty="0" smtClean="0">
              <a:latin typeface="Arial Narrow" pitchFamily="34" charset="0"/>
            </a:endParaRPr>
          </a:p>
          <a:p>
            <a:pPr algn="ctr"/>
            <a:r>
              <a:rPr lang="ru-RU" dirty="0" smtClean="0">
                <a:latin typeface="Arial Narrow" pitchFamily="34" charset="0"/>
              </a:rPr>
              <a:t>при </a:t>
            </a:r>
            <a:r>
              <a:rPr lang="ru-RU" dirty="0">
                <a:latin typeface="Arial Narrow" pitchFamily="34" charset="0"/>
              </a:rPr>
              <a:t>взаимодействии </a:t>
            </a:r>
            <a:r>
              <a:rPr lang="ru-RU" dirty="0" smtClean="0">
                <a:latin typeface="Arial Narrow" pitchFamily="34" charset="0"/>
              </a:rPr>
              <a:t>с </a:t>
            </a:r>
            <a:r>
              <a:rPr lang="ru-RU" dirty="0">
                <a:latin typeface="Arial Narrow" pitchFamily="34" charset="0"/>
              </a:rPr>
              <a:t>природной </a:t>
            </a:r>
            <a:r>
              <a:rPr lang="ru-RU" dirty="0" smtClean="0">
                <a:latin typeface="Arial Narrow" pitchFamily="34" charset="0"/>
              </a:rPr>
              <a:t>средой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smtClean="0">
                <a:latin typeface="Arial Narrow" pitchFamily="34" charset="0"/>
              </a:rPr>
              <a:t>на </a:t>
            </a:r>
            <a:r>
              <a:rPr lang="ru-RU" dirty="0">
                <a:latin typeface="Arial Narrow" pitchFamily="34" charset="0"/>
              </a:rPr>
              <a:t>производстве, в быту, в социальной сфере</a:t>
            </a:r>
            <a:r>
              <a:rPr lang="ru-RU" dirty="0" smtClean="0">
                <a:latin typeface="Arial Narrow" pitchFamily="34" charset="0"/>
              </a:rPr>
              <a:t>.</a:t>
            </a:r>
          </a:p>
          <a:p>
            <a:pPr algn="ctr"/>
            <a:r>
              <a:rPr lang="ru-RU" dirty="0" smtClean="0">
                <a:latin typeface="Arial Narrow" pitchFamily="34" charset="0"/>
              </a:rPr>
              <a:t>Предлагаемые нами книги помогут приобрести нужные </a:t>
            </a:r>
            <a:r>
              <a:rPr lang="ru-RU" dirty="0">
                <a:latin typeface="Arial Narrow" pitchFamily="34" charset="0"/>
              </a:rPr>
              <a:t>знания </a:t>
            </a:r>
            <a:r>
              <a:rPr lang="ru-RU" dirty="0" smtClean="0">
                <a:latin typeface="Arial Narrow" pitchFamily="34" charset="0"/>
              </a:rPr>
              <a:t>и </a:t>
            </a:r>
            <a:r>
              <a:rPr lang="ru-RU" dirty="0">
                <a:latin typeface="Arial Narrow" pitchFamily="34" charset="0"/>
              </a:rPr>
              <a:t>навыки для </a:t>
            </a:r>
            <a:r>
              <a:rPr lang="ru-RU" dirty="0" smtClean="0">
                <a:latin typeface="Arial Narrow" pitchFamily="34" charset="0"/>
              </a:rPr>
              <a:t>предотвращения </a:t>
            </a:r>
            <a:r>
              <a:rPr lang="ru-RU" dirty="0">
                <a:latin typeface="Arial Narrow" pitchFamily="34" charset="0"/>
              </a:rPr>
              <a:t>опасностей и умения </a:t>
            </a:r>
            <a:r>
              <a:rPr lang="ru-RU" dirty="0" smtClean="0">
                <a:latin typeface="Arial Narrow" pitchFamily="34" charset="0"/>
              </a:rPr>
              <a:t>правильно </a:t>
            </a:r>
            <a:r>
              <a:rPr lang="ru-RU" dirty="0">
                <a:latin typeface="Arial Narrow" pitchFamily="34" charset="0"/>
              </a:rPr>
              <a:t>реагировать в экстремальных </a:t>
            </a:r>
            <a:r>
              <a:rPr lang="ru-RU" dirty="0" smtClean="0">
                <a:latin typeface="Arial Narrow" pitchFamily="34" charset="0"/>
              </a:rPr>
              <a:t>ситуациях, научат оценивать </a:t>
            </a:r>
            <a:r>
              <a:rPr lang="ru-RU" dirty="0">
                <a:latin typeface="Arial Narrow" pitchFamily="34" charset="0"/>
              </a:rPr>
              <a:t>риски, принимать меры по предотвращению несчастных случаев и при </a:t>
            </a:r>
            <a:r>
              <a:rPr lang="ru-RU" dirty="0" smtClean="0">
                <a:latin typeface="Arial Narrow" pitchFamily="34" charset="0"/>
              </a:rPr>
              <a:t>необходимости оказывать </a:t>
            </a:r>
            <a:r>
              <a:rPr lang="ru-RU" dirty="0">
                <a:latin typeface="Arial Narrow" pitchFamily="34" charset="0"/>
              </a:rPr>
              <a:t>первую </a:t>
            </a:r>
            <a:r>
              <a:rPr lang="ru-RU" dirty="0" smtClean="0">
                <a:latin typeface="Arial Narrow" pitchFamily="34" charset="0"/>
              </a:rPr>
              <a:t>помощь.</a:t>
            </a:r>
            <a:endParaRPr lang="ru-RU" b="1" dirty="0" smtClean="0">
              <a:latin typeface="Arial Narrow" pitchFamily="34" charset="0"/>
            </a:endParaRPr>
          </a:p>
        </p:txBody>
      </p:sp>
      <p:pic>
        <p:nvPicPr>
          <p:cNvPr id="2051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550" y="3988785"/>
            <a:ext cx="1695575" cy="258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3" y="3985722"/>
            <a:ext cx="1656184" cy="2589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985722"/>
            <a:ext cx="1628837" cy="2575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209564"/>
            <a:ext cx="752347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«В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наибольшей безопасности тот, кто начеку, даже когда нет опасности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.» </a:t>
            </a:r>
          </a:p>
          <a:p>
            <a:pPr algn="r"/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Паблилиус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Сайрус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3074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88785"/>
            <a:ext cx="1718791" cy="2588463"/>
          </a:xfrm>
          <a:prstGeom prst="rect">
            <a:avLst/>
          </a:prstGeom>
          <a:noFill/>
          <a:ln w="6350">
            <a:solidFill>
              <a:srgbClr val="00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88785"/>
            <a:ext cx="1701479" cy="258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5016745"/>
            <a:ext cx="6552728" cy="1261884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Босак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В. Н.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Безопасность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жизнедеятельности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человека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учебник для студентов учреждений высшего образования : утверждено Министерством образования / В. Н. Босак, З. С. Ковалевич. - Минск : РИВШ, 2023. - 404 с.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678175"/>
            <a:ext cx="47525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</a:t>
            </a:r>
            <a:r>
              <a:rPr lang="ru-RU" sz="1400" dirty="0">
                <a:latin typeface="Arial Narrow" pitchFamily="34" charset="0"/>
              </a:rPr>
              <a:t> В издании рассматриваются чрезвычайные ситуации, характерные для Республики Беларусь, теоретические основы безопасности жизнедеятельности человека, предупреждение чрезвычайных ситуаций и реагирование на них. Значительное внимание уделяется последствиям радиационных и химических аварий, социальных, техногенных, природных, экологических чрезвычайных </a:t>
            </a:r>
            <a:r>
              <a:rPr lang="ru-RU" sz="1400" dirty="0" smtClean="0">
                <a:latin typeface="Arial Narrow" pitchFamily="34" charset="0"/>
              </a:rPr>
              <a:t>ситуаций, </a:t>
            </a:r>
            <a:r>
              <a:rPr lang="ru-RU" sz="1400" dirty="0">
                <a:latin typeface="Arial Narrow" pitchFamily="34" charset="0"/>
              </a:rPr>
              <a:t>способам оказания первой медицинской помощи после дорожно-транспортных происшествий и </a:t>
            </a:r>
            <a:r>
              <a:rPr lang="ru-RU" sz="1400" dirty="0" smtClean="0">
                <a:latin typeface="Arial Narrow" pitchFamily="34" charset="0"/>
              </a:rPr>
              <a:t>др. Также </a:t>
            </a:r>
            <a:r>
              <a:rPr lang="ru-RU" sz="1400" dirty="0">
                <a:latin typeface="Arial Narrow" pitchFamily="34" charset="0"/>
              </a:rPr>
              <a:t>излагаются    основы экологии, </a:t>
            </a:r>
            <a:r>
              <a:rPr lang="ru-RU" sz="1400" dirty="0" smtClean="0">
                <a:latin typeface="Arial Narrow" pitchFamily="34" charset="0"/>
              </a:rPr>
              <a:t>основы энергосбережения и вопросы </a:t>
            </a:r>
            <a:r>
              <a:rPr lang="ru-RU" sz="1400" dirty="0">
                <a:latin typeface="Arial Narrow" pitchFamily="34" charset="0"/>
              </a:rPr>
              <a:t>охраны труда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4" name="Picture 2" descr="C:\Users\ryb_aa\Desktop\IMG_20240112_13301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0" t="3960" r="7945" b="7213"/>
          <a:stretch/>
        </p:blipFill>
        <p:spPr bwMode="auto">
          <a:xfrm>
            <a:off x="6233897" y="836712"/>
            <a:ext cx="2212183" cy="3276704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72" y="3212976"/>
            <a:ext cx="5804825" cy="1528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874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3716" y="4581128"/>
            <a:ext cx="7519594" cy="1785104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Челноков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А. А.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Безопасность жизнедеятельности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для студентов учреждений высшего образования по профилям образования "Педагогика", "Искусство и гуманитарные науки", "Социальные науки, журналистика и информация", "Бизнес, управление и право" : </a:t>
            </a:r>
            <a:r>
              <a:rPr lang="ru-RU" dirty="0" smtClean="0">
                <a:latin typeface="Arial Narrow" pitchFamily="34" charset="0"/>
              </a:rPr>
              <a:t>доп. </a:t>
            </a:r>
            <a:r>
              <a:rPr lang="ru-RU" dirty="0">
                <a:latin typeface="Arial Narrow" pitchFamily="34" charset="0"/>
              </a:rPr>
              <a:t>Министерством образования Республики Беларусь / А. А. Челноков, В. Н. Босак, Л. Ф. Ющенко ; ред. А. А. Челноков. - Минск : </a:t>
            </a:r>
            <a:r>
              <a:rPr lang="ru-RU" dirty="0" err="1">
                <a:latin typeface="Arial Narrow" pitchFamily="34" charset="0"/>
              </a:rPr>
              <a:t>Вышэйшая</a:t>
            </a:r>
            <a:r>
              <a:rPr lang="ru-RU" dirty="0">
                <a:latin typeface="Arial Narrow" pitchFamily="34" charset="0"/>
              </a:rPr>
              <a:t> школа, 2023. - 407 с. : ил.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23937" y="979290"/>
            <a:ext cx="4572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Рассмотрен </a:t>
            </a:r>
            <a:r>
              <a:rPr lang="ru-RU" sz="1400" dirty="0">
                <a:latin typeface="Arial Narrow" pitchFamily="34" charset="0"/>
              </a:rPr>
              <a:t>широкий круг вопросов безопасности жизнедеятельности, включающий теоретические основы, экологическую, демографическую, продовольственную, промышленную, пожарную, радиационную, ядерную, энергетическую, информационную безопасность, а также безопасность производства (охрану труда) и защиту населения и объектов в чрезвычайных ситуациях.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399" y="692696"/>
            <a:ext cx="2332911" cy="34919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579728"/>
            <a:ext cx="1652339" cy="191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189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4437112"/>
            <a:ext cx="7200800" cy="2092881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Защита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населения и объектов в чрезвычайных ситуациях. Радиационная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безопасность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для курсантов и студентов учреждений высшего образования по специальностям "Правоведение", "Экономическое право", "Судебные криминалистические экспертизы" : </a:t>
            </a:r>
            <a:r>
              <a:rPr lang="ru-RU" dirty="0" smtClean="0">
                <a:latin typeface="Arial Narrow" pitchFamily="34" charset="0"/>
              </a:rPr>
              <a:t>доп. </a:t>
            </a:r>
            <a:r>
              <a:rPr lang="ru-RU" dirty="0">
                <a:latin typeface="Arial Narrow" pitchFamily="34" charset="0"/>
              </a:rPr>
              <a:t>Министерством образования Республики Беларусь / Л. Ф. </a:t>
            </a:r>
            <a:r>
              <a:rPr lang="ru-RU" dirty="0" err="1">
                <a:latin typeface="Arial Narrow" pitchFamily="34" charset="0"/>
              </a:rPr>
              <a:t>Кабашникова</a:t>
            </a:r>
            <a:r>
              <a:rPr lang="ru-RU" dirty="0">
                <a:latin typeface="Arial Narrow" pitchFamily="34" charset="0"/>
              </a:rPr>
              <a:t> [и др.] ; Учреждение образования "Академия Министерства внутренних дел Республики Беларусь". - Минск : Академия МВД, 2020. - 381 с.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739302"/>
            <a:ext cx="2383999" cy="3312368"/>
          </a:xfrm>
          <a:prstGeom prst="rect">
            <a:avLst/>
          </a:prstGeom>
          <a:noFill/>
          <a:ln w="19050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16985" y="692696"/>
            <a:ext cx="469111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издании анализируются </a:t>
            </a:r>
            <a:r>
              <a:rPr lang="ru-RU" sz="1400" dirty="0">
                <a:latin typeface="Arial Narrow" pitchFamily="34" charset="0"/>
              </a:rPr>
              <a:t>основные аспекты защиты населения, объектов экономики и природной </a:t>
            </a:r>
            <a:r>
              <a:rPr lang="ru-RU" sz="1400" dirty="0" smtClean="0">
                <a:latin typeface="Arial Narrow" pitchFamily="34" charset="0"/>
              </a:rPr>
              <a:t>среды от </a:t>
            </a:r>
            <a:r>
              <a:rPr lang="ru-RU" sz="1400" dirty="0">
                <a:latin typeface="Arial Narrow" pitchFamily="34" charset="0"/>
              </a:rPr>
              <a:t>различных чрезвычайных ситуаций. Изложены методы их прогнозирования, оценки </a:t>
            </a:r>
            <a:r>
              <a:rPr lang="ru-RU" sz="1400" dirty="0" smtClean="0">
                <a:latin typeface="Arial Narrow" pitchFamily="34" charset="0"/>
              </a:rPr>
              <a:t>и предупреждения</a:t>
            </a:r>
            <a:r>
              <a:rPr lang="ru-RU" sz="1400" dirty="0">
                <a:latin typeface="Arial Narrow" pitchFamily="34" charset="0"/>
              </a:rPr>
              <a:t>. Представлены структура и функции Государственной системы </a:t>
            </a:r>
            <a:r>
              <a:rPr lang="ru-RU" sz="1400" dirty="0" smtClean="0">
                <a:latin typeface="Arial Narrow" pitchFamily="34" charset="0"/>
              </a:rPr>
              <a:t>предупреждения и </a:t>
            </a:r>
            <a:r>
              <a:rPr lang="ru-RU" sz="1400" dirty="0">
                <a:latin typeface="Arial Narrow" pitchFamily="34" charset="0"/>
              </a:rPr>
              <a:t>ликвидации чрезвычайных ситуаций и гражданской обороны, а также основы </a:t>
            </a:r>
            <a:r>
              <a:rPr lang="ru-RU" sz="1400" dirty="0" smtClean="0">
                <a:latin typeface="Arial Narrow" pitchFamily="34" charset="0"/>
              </a:rPr>
              <a:t>радиационной безопасности </a:t>
            </a:r>
            <a:r>
              <a:rPr lang="ru-RU" sz="1400" dirty="0">
                <a:latin typeface="Arial Narrow" pitchFamily="34" charset="0"/>
              </a:rPr>
              <a:t>живых организмов и мероприятия по защите населения от </a:t>
            </a:r>
            <a:r>
              <a:rPr lang="ru-RU" sz="1400" dirty="0" smtClean="0">
                <a:latin typeface="Arial Narrow" pitchFamily="34" charset="0"/>
              </a:rPr>
              <a:t>ионизирующего излучения.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804550"/>
            <a:ext cx="1823238" cy="164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384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4662959"/>
            <a:ext cx="7416824" cy="150810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Arial Narrow" pitchFamily="34" charset="0"/>
              </a:rPr>
              <a:t> </a:t>
            </a:r>
            <a:r>
              <a:rPr lang="ru-RU" b="1" dirty="0" smtClean="0">
                <a:latin typeface="Arial Narrow" pitchFamily="34" charset="0"/>
              </a:rPr>
              <a:t>    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О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сновы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биологической безопасности</a:t>
            </a:r>
            <a:r>
              <a:rPr lang="ru-RU" dirty="0">
                <a:latin typeface="Arial Narrow" pitchFamily="34" charset="0"/>
              </a:rPr>
              <a:t>: учебно-практическое пособие для студентов высших учебных заведений, обучающихся по укрупненным группам специальностей и направлений 06.00.00 "Биологические науки", 19.00.00 "Промышленная экология и биотехнологии" / М. Ш. </a:t>
            </a:r>
            <a:r>
              <a:rPr lang="ru-RU" dirty="0" err="1">
                <a:latin typeface="Arial Narrow" pitchFamily="34" charset="0"/>
              </a:rPr>
              <a:t>Азаев</a:t>
            </a:r>
            <a:r>
              <a:rPr lang="ru-RU" dirty="0">
                <a:latin typeface="Arial Narrow" pitchFamily="34" charset="0"/>
              </a:rPr>
              <a:t> [и др.]. - 2-е изд., </a:t>
            </a:r>
            <a:r>
              <a:rPr lang="ru-RU" dirty="0" err="1">
                <a:latin typeface="Arial Narrow" pitchFamily="34" charset="0"/>
              </a:rPr>
              <a:t>испр</a:t>
            </a:r>
            <a:r>
              <a:rPr lang="ru-RU" dirty="0">
                <a:latin typeface="Arial Narrow" pitchFamily="34" charset="0"/>
              </a:rPr>
              <a:t>. и доп. - М. : ИНФРА-М, 2021. - 225 с. - (Высшее образование: </a:t>
            </a:r>
            <a:r>
              <a:rPr lang="ru-RU" dirty="0" err="1">
                <a:latin typeface="Arial Narrow" pitchFamily="34" charset="0"/>
              </a:rPr>
              <a:t>Бакалавриат</a:t>
            </a:r>
            <a:r>
              <a:rPr lang="ru-RU" dirty="0">
                <a:latin typeface="Arial Narrow" pitchFamily="34" charset="0"/>
              </a:rPr>
              <a:t>).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6"/>
          <a:stretch/>
        </p:blipFill>
        <p:spPr bwMode="auto">
          <a:xfrm>
            <a:off x="-125108" y="-99392"/>
            <a:ext cx="4733112" cy="2840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2364921"/>
            <a:ext cx="4680520" cy="1600438"/>
          </a:xfrm>
          <a:prstGeom prst="rect">
            <a:avLst/>
          </a:prstGeom>
          <a:solidFill>
            <a:srgbClr val="D7E4BD">
              <a:alpha val="69804"/>
            </a:srgb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Книга </a:t>
            </a:r>
            <a:r>
              <a:rPr lang="ru-RU" sz="1400" dirty="0">
                <a:latin typeface="Arial Narrow" pitchFamily="34" charset="0"/>
              </a:rPr>
              <a:t>содержит определения терминов в области биобезопасности, ее основные принципы и практику применения. Суммирует многолетний практический опыт работы авторов с возбудителями опасных вирусных инфекций человека. Рассматриваются такие биолого-социальные опасности, как: эпидемии, эпизоотии и эпифитотии; биологическое оружие; биотерроризм; опасности современных биотехнологий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750492"/>
            <a:ext cx="2396067" cy="343031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342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" y="-328849"/>
            <a:ext cx="5816559" cy="5816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5229199"/>
            <a:ext cx="6840760" cy="98488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Давыдов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В. Ю. Безопасность на воде и оказание помощи пострадавшим</a:t>
            </a:r>
            <a:r>
              <a:rPr lang="ru-RU" dirty="0">
                <a:latin typeface="Arial Narrow" pitchFamily="34" charset="0"/>
              </a:rPr>
              <a:t>: руководство / В. Ю. Давыдов. - 2-е изд., </a:t>
            </a:r>
            <a:r>
              <a:rPr lang="ru-RU" dirty="0" err="1">
                <a:latin typeface="Arial Narrow" pitchFamily="34" charset="0"/>
              </a:rPr>
              <a:t>стериотип</a:t>
            </a:r>
            <a:r>
              <a:rPr lang="ru-RU" dirty="0">
                <a:latin typeface="Arial Narrow" pitchFamily="34" charset="0"/>
              </a:rPr>
              <a:t>. - М. : Спорт, 2017. - 100 с. : ил.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851238"/>
            <a:ext cx="2293993" cy="3456384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01727" y="2060848"/>
            <a:ext cx="4464496" cy="1600438"/>
          </a:xfrm>
          <a:prstGeom prst="rect">
            <a:avLst/>
          </a:prstGeom>
          <a:solidFill>
            <a:srgbClr val="D7E4BD">
              <a:alpha val="89804"/>
            </a:srgb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</a:t>
            </a:r>
            <a:r>
              <a:rPr lang="ru-RU" sz="1400" dirty="0">
                <a:latin typeface="Arial Narrow" pitchFamily="34" charset="0"/>
              </a:rPr>
              <a:t>пособие изложены основные действия по оказанию помощи пострадавшим на воде. </a:t>
            </a:r>
            <a:r>
              <a:rPr lang="ru-RU" sz="1400" dirty="0" smtClean="0">
                <a:latin typeface="Arial Narrow" pitchFamily="34" charset="0"/>
              </a:rPr>
              <a:t>Представлена </a:t>
            </a:r>
            <a:r>
              <a:rPr lang="ru-RU" sz="1400" dirty="0">
                <a:latin typeface="Arial Narrow" pitchFamily="34" charset="0"/>
              </a:rPr>
              <a:t>последовательность действий и необходимых мероприятий, проводимых при оказании помощи при несчастных </a:t>
            </a:r>
            <a:r>
              <a:rPr lang="ru-RU" sz="1400" dirty="0" smtClean="0">
                <a:latin typeface="Arial Narrow" pitchFamily="34" charset="0"/>
              </a:rPr>
              <a:t>случаях. Дана </a:t>
            </a:r>
            <a:r>
              <a:rPr lang="ru-RU" sz="1400" dirty="0">
                <a:latin typeface="Arial Narrow" pitchFamily="34" charset="0"/>
              </a:rPr>
              <a:t>характеристика видов утопления, способов выполнения искусственного дыхания, непрямого массажа сердца и мер по предупреждению </a:t>
            </a:r>
            <a:r>
              <a:rPr lang="ru-RU" sz="1400" dirty="0" smtClean="0">
                <a:latin typeface="Arial Narrow" pitchFamily="34" charset="0"/>
              </a:rPr>
              <a:t>опасных ситуаций.</a:t>
            </a:r>
            <a:endParaRPr lang="ru-RU" sz="1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12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1877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2138111"/>
            <a:ext cx="7416824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представленными книгами</a:t>
            </a:r>
            <a:endParaRPr lang="ru-RU" sz="3600" dirty="0">
              <a:solidFill>
                <a:srgbClr val="000066"/>
              </a:solidFill>
              <a:latin typeface="Arial Narrow" pitchFamily="34" charset="0"/>
            </a:endParaRPr>
          </a:p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в читальном зале учебного корпуса № 3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67944" y="5733256"/>
            <a:ext cx="48965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17014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1877</TotalTime>
  <Words>859</Words>
  <Application>Microsoft Office PowerPoint</Application>
  <PresentationFormat>Экран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304</cp:revision>
  <dcterms:created xsi:type="dcterms:W3CDTF">2022-11-09T08:10:03Z</dcterms:created>
  <dcterms:modified xsi:type="dcterms:W3CDTF">2024-01-17T11:49:18Z</dcterms:modified>
</cp:coreProperties>
</file>