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65" r:id="rId4"/>
    <p:sldId id="268" r:id="rId5"/>
    <p:sldId id="269" r:id="rId6"/>
    <p:sldId id="267" r:id="rId7"/>
    <p:sldId id="266" r:id="rId8"/>
    <p:sldId id="27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33300"/>
    <a:srgbClr val="663300"/>
    <a:srgbClr val="FFCC99"/>
    <a:srgbClr val="339966"/>
    <a:srgbClr val="008080"/>
    <a:srgbClr val="990033"/>
    <a:srgbClr val="336600"/>
    <a:srgbClr val="FFFFFF"/>
    <a:srgbClr val="FDEA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90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" Target="slide4.xml"/><Relationship Id="rId7" Type="http://schemas.openxmlformats.org/officeDocument/2006/relationships/slide" Target="slide6.xml"/><Relationship Id="rId12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slide" Target="slide3.xml"/><Relationship Id="rId5" Type="http://schemas.openxmlformats.org/officeDocument/2006/relationships/slide" Target="slide5.xm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1588"/>
            <a:ext cx="9169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970754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err="1" smtClean="0">
                <a:solidFill>
                  <a:schemeClr val="accent5">
                    <a:lumMod val="50000"/>
                  </a:schemeClr>
                </a:solidFill>
              </a:rPr>
              <a:t>Чытайце</a:t>
            </a:r>
            <a:r>
              <a:rPr lang="ru-RU" sz="7200" dirty="0" smtClean="0"/>
              <a:t> </a:t>
            </a:r>
            <a:r>
              <a:rPr lang="ru-RU" sz="7200" b="1" dirty="0" err="1" smtClean="0">
                <a:solidFill>
                  <a:srgbClr val="C00000"/>
                </a:solidFill>
              </a:rPr>
              <a:t>лепшае</a:t>
            </a:r>
            <a:r>
              <a:rPr lang="ru-RU" sz="7200" dirty="0" smtClean="0"/>
              <a:t> 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</a:rPr>
              <a:t>з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accent5">
                    <a:lumMod val="50000"/>
                  </a:schemeClr>
                </a:solidFill>
              </a:rPr>
              <a:t>намі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3563796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err="1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Кнігі</a:t>
            </a:r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 ад </a:t>
            </a:r>
            <a:r>
              <a:rPr lang="ru-RU" b="1" dirty="0" err="1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класікі</a:t>
            </a:r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 да </a:t>
            </a:r>
            <a:r>
              <a:rPr lang="ru-RU" b="1" dirty="0" err="1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сучаснасці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830669" y="1917881"/>
            <a:ext cx="3209533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Бібліятэка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Палескага</a:t>
            </a:r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b="1" u="sng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дзяржаўнага</a:t>
            </a:r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b="1" u="sng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універсітэта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051720" y="160337"/>
            <a:ext cx="6840760" cy="1323439"/>
          </a:xfrm>
          <a:prstGeom prst="rect">
            <a:avLst/>
          </a:prstGeom>
          <a:solidFill>
            <a:schemeClr val="bg1">
              <a:alpha val="74902"/>
            </a:schemeClr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Кнігі-гэта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дзверы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што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выводзяць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цябе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з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чатырох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сцен. </a:t>
            </a:r>
          </a:p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Яны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вучаць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цябе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выхоўваюць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з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імі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ты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падарожнічаеш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</a:t>
            </a:r>
          </a:p>
          <a:p>
            <a:pPr algn="r"/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марыш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уяўляеш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пражываеш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іншыя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жыцці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</a:t>
            </a:r>
          </a:p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сваю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памнажаеш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у тысячу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разоў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                                                                          А. 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Перас-Рэвертэ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395481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 err="1" smtClean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Літаратурны</a:t>
            </a:r>
            <a:r>
              <a:rPr lang="ru-RU" sz="3200" b="1" u="sng" dirty="0" smtClean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 г</a:t>
            </a:r>
            <a:r>
              <a:rPr lang="be-BY" sz="3200" b="1" u="sng" dirty="0" smtClean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і</a:t>
            </a:r>
            <a:r>
              <a:rPr lang="ru-RU" sz="3200" b="1" u="sng" dirty="0" smtClean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д</a:t>
            </a:r>
            <a:endParaRPr lang="ru-RU" sz="3200" b="1" u="sng" dirty="0">
              <a:solidFill>
                <a:srgbClr val="4BACC6">
                  <a:lumMod val="50000"/>
                </a:srgbClr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23710" y="4061190"/>
            <a:ext cx="6496779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Паважаныя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карыстальнікі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бібліятэкі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! </a:t>
            </a:r>
          </a:p>
          <a:p>
            <a:pPr algn="ctr"/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Многія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з нас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любяць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правесці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вольны час з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цікавай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кнігай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Але як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выбраць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з мора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выдадзенай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літаратуры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той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твор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што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прыйдзецца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вам па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душы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? Для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тых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хто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любіць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пачытаць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добрыя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кнігі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або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нарэшце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хоча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далучыцца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д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а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гэтага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займальнага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занятку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мы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рэалізуем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праект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Чытайце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лепшае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намі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1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кнігі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ад </a:t>
            </a:r>
            <a:r>
              <a:rPr lang="ru-RU" sz="1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класікі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да </a:t>
            </a:r>
            <a:r>
              <a:rPr lang="ru-RU" sz="1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сучаснасці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>
                <a:latin typeface="Arial" pitchFamily="34" charset="0"/>
                <a:cs typeface="Arial" pitchFamily="34" charset="0"/>
              </a:rPr>
              <a:t>у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рамках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якога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штомесяц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будзем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знаёміць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вас з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лепшымі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кнігамі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рознай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тэматыкі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з фонда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нашай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бібліятэкі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4" descr="https://i6.imageban.ru/out/2017/08/13/d8a17b8891add32e9fe6d12bb146fea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6810">
            <a:off x="7030" y="4468116"/>
            <a:ext cx="2732726" cy="1851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169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60776" y="188640"/>
            <a:ext cx="8038469" cy="1440000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21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лютага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– </a:t>
            </a:r>
            <a:r>
              <a:rPr lang="ru-RU" sz="2000" dirty="0" err="1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Міжнародны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дзень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роднай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000" dirty="0" err="1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мовы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  <a:p>
            <a:pPr algn="ctr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i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Гэты</a:t>
            </a:r>
            <a:r>
              <a:rPr lang="ru-RU" i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</a:t>
            </a:r>
            <a:r>
              <a:rPr lang="ru-RU" i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дзень</a:t>
            </a:r>
            <a:r>
              <a:rPr lang="ru-RU" i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</a:t>
            </a:r>
            <a:r>
              <a:rPr lang="ru-RU" i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асаблівы</a:t>
            </a:r>
            <a:r>
              <a:rPr lang="ru-RU" i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для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кожнай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нацыі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,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кожнага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народа,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бо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няма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народа без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мовы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,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няма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мовы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без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яго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носьбіта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. І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беларусы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не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выключэнне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. Нам у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спадчыну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засталася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ўнікальная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мова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–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жывая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і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мілагучная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, песенная і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паэтычная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,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старажытная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 і </a:t>
            </a:r>
            <a:r>
              <a:rPr lang="ru-RU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сучасная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Rod" pitchFamily="49" charset="-79"/>
              </a:rPr>
              <a:t>. </a:t>
            </a:r>
          </a:p>
        </p:txBody>
      </p:sp>
      <p:pic>
        <p:nvPicPr>
          <p:cNvPr id="512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569" y="4217500"/>
            <a:ext cx="1652435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325" y="4221088"/>
            <a:ext cx="1653478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218" y="4217500"/>
            <a:ext cx="1656184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792" y="4217500"/>
            <a:ext cx="1656183" cy="2379852"/>
          </a:xfrm>
          <a:prstGeom prst="rect">
            <a:avLst/>
          </a:prstGeom>
          <a:noFill/>
          <a:ln w="9525">
            <a:solidFill>
              <a:srgbClr val="00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4221088"/>
            <a:ext cx="1705155" cy="2372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04096" y="1556791"/>
            <a:ext cx="7128000" cy="240065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be-BY" sz="2000" b="1" dirty="0" smtClean="0"/>
              <a:t>5 кніг па роднай мове</a:t>
            </a:r>
          </a:p>
          <a:p>
            <a:pPr algn="ctr"/>
            <a:r>
              <a:rPr lang="ru-RU" dirty="0" err="1">
                <a:latin typeface="Arial Narrow" pitchFamily="34" charset="0"/>
              </a:rPr>
              <a:t>Беларуская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мова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адносіцца</a:t>
            </a:r>
            <a:r>
              <a:rPr lang="ru-RU" dirty="0">
                <a:latin typeface="Arial Narrow" pitchFamily="34" charset="0"/>
              </a:rPr>
              <a:t> да </a:t>
            </a:r>
            <a:r>
              <a:rPr lang="ru-RU" dirty="0" err="1">
                <a:latin typeface="Arial Narrow" pitchFamily="34" charset="0"/>
              </a:rPr>
              <a:t>ўсходнеславянскай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падгрупы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індаеўрапейскай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моўнай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сям’і</a:t>
            </a:r>
            <a:r>
              <a:rPr lang="ru-RU" dirty="0">
                <a:latin typeface="Arial Narrow" pitchFamily="34" charset="0"/>
              </a:rPr>
              <a:t>. </a:t>
            </a:r>
            <a:r>
              <a:rPr lang="ru-RU" dirty="0" smtClean="0">
                <a:latin typeface="Arial Narrow" pitchFamily="34" charset="0"/>
              </a:rPr>
              <a:t>Яна </a:t>
            </a:r>
            <a:r>
              <a:rPr lang="ru-RU" dirty="0" err="1" smtClean="0">
                <a:latin typeface="Arial Narrow" pitchFamily="34" charset="0"/>
              </a:rPr>
              <a:t>лічыцца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самай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мілагучнай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пасля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італьянскай</a:t>
            </a:r>
            <a:r>
              <a:rPr lang="ru-RU" dirty="0">
                <a:latin typeface="Arial Narrow" pitchFamily="34" charset="0"/>
              </a:rPr>
              <a:t>. </a:t>
            </a:r>
            <a:r>
              <a:rPr lang="ru-RU" dirty="0" err="1">
                <a:latin typeface="Arial Narrow" pitchFamily="34" charset="0"/>
              </a:rPr>
              <a:t>Гісторыкі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сцвярджаюць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err="1">
                <a:latin typeface="Arial Narrow" pitchFamily="34" charset="0"/>
              </a:rPr>
              <a:t>што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беларуская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мова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яшчэ</a:t>
            </a:r>
            <a:r>
              <a:rPr lang="ru-RU" dirty="0">
                <a:latin typeface="Arial Narrow" pitchFamily="34" charset="0"/>
              </a:rPr>
              <a:t> і самая </a:t>
            </a:r>
            <a:r>
              <a:rPr lang="ru-RU" dirty="0" err="1">
                <a:latin typeface="Arial Narrow" pitchFamily="34" charset="0"/>
              </a:rPr>
              <a:t>старажытная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сярод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славянскіх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моў</a:t>
            </a:r>
            <a:r>
              <a:rPr lang="ru-RU" dirty="0">
                <a:latin typeface="Arial Narrow" pitchFamily="34" charset="0"/>
              </a:rPr>
              <a:t>. </a:t>
            </a:r>
            <a:r>
              <a:rPr lang="ru-RU" dirty="0" smtClean="0">
                <a:latin typeface="Arial Narrow" pitchFamily="34" charset="0"/>
              </a:rPr>
              <a:t>Яна </a:t>
            </a:r>
            <a:r>
              <a:rPr lang="ru-RU" dirty="0" err="1" smtClean="0">
                <a:latin typeface="Arial Narrow" pitchFamily="34" charset="0"/>
              </a:rPr>
              <a:t>утрымлівае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велізарную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колькасць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слоў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err="1">
                <a:latin typeface="Arial Narrow" pitchFamily="34" charset="0"/>
              </a:rPr>
              <a:t>якія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нельга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перавесці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даслоўна</a:t>
            </a:r>
            <a:r>
              <a:rPr lang="ru-RU" dirty="0">
                <a:latin typeface="Arial Narrow" pitchFamily="34" charset="0"/>
              </a:rPr>
              <a:t>. У </a:t>
            </a:r>
            <a:r>
              <a:rPr lang="ru-RU" dirty="0" err="1">
                <a:latin typeface="Arial Narrow" pitchFamily="34" charset="0"/>
              </a:rPr>
              <a:t>гэтым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ёсць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яе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ўнікальнасць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smtClean="0">
                <a:latin typeface="Arial Narrow" pitchFamily="34" charset="0"/>
              </a:rPr>
              <a:t>і </a:t>
            </a:r>
            <a:r>
              <a:rPr lang="ru-RU" dirty="0" err="1" smtClean="0">
                <a:latin typeface="Arial Narrow" pitchFamily="34" charset="0"/>
              </a:rPr>
              <a:t>непаўторнасць</a:t>
            </a:r>
            <a:r>
              <a:rPr lang="ru-RU" dirty="0" smtClean="0">
                <a:latin typeface="Arial Narrow" pitchFamily="34" charset="0"/>
              </a:rPr>
              <a:t>.</a:t>
            </a:r>
          </a:p>
          <a:p>
            <a:pPr algn="ctr"/>
            <a:r>
              <a:rPr lang="ru-RU" sz="20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Мова</a:t>
            </a:r>
            <a:r>
              <a:rPr lang="ru-RU" sz="20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робіць</a:t>
            </a:r>
            <a:r>
              <a:rPr lang="ru-RU" sz="20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нас </a:t>
            </a:r>
            <a:r>
              <a:rPr lang="ru-RU" sz="20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сапраўднымі</a:t>
            </a:r>
            <a:r>
              <a:rPr lang="ru-RU" sz="20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i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беларусамі</a:t>
            </a:r>
            <a:r>
              <a:rPr lang="ru-RU" sz="20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2000" i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таму</a:t>
            </a:r>
            <a:r>
              <a:rPr lang="ru-RU" sz="2000" i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i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любіце</a:t>
            </a:r>
            <a:r>
              <a:rPr lang="ru-RU" sz="20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20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шануйце</a:t>
            </a:r>
            <a:r>
              <a:rPr lang="ru-RU" sz="20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і </a:t>
            </a:r>
            <a:r>
              <a:rPr lang="ru-RU" sz="20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ведайце</a:t>
            </a:r>
            <a:r>
              <a:rPr lang="ru-RU" sz="20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нашу родную </a:t>
            </a:r>
            <a:r>
              <a:rPr lang="ru-RU" sz="20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беларускую</a:t>
            </a:r>
            <a:r>
              <a:rPr lang="ru-RU" sz="20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мову</a:t>
            </a:r>
            <a:r>
              <a:rPr lang="ru-RU" sz="20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20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размаўляйце</a:t>
            </a:r>
            <a:r>
              <a:rPr lang="ru-RU" sz="20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на </a:t>
            </a:r>
            <a:r>
              <a:rPr lang="ru-RU" sz="20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ёй</a:t>
            </a:r>
            <a:r>
              <a:rPr lang="ru-RU" sz="20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часцей</a:t>
            </a:r>
            <a:r>
              <a:rPr lang="ru-RU" sz="20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5838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70"/>
          <a:stretch/>
        </p:blipFill>
        <p:spPr bwMode="auto">
          <a:xfrm>
            <a:off x="-5424" y="0"/>
            <a:ext cx="916924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561252"/>
            <a:ext cx="7078484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Беларуская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мова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і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мовазнаўства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: </a:t>
            </a:r>
            <a:r>
              <a:rPr lang="en-US" dirty="0">
                <a:latin typeface="Arial Narrow" pitchFamily="34" charset="0"/>
              </a:rPr>
              <a:t>XIX </a:t>
            </a:r>
            <a:r>
              <a:rPr lang="ru-RU" dirty="0" err="1" smtClean="0">
                <a:latin typeface="Arial Narrow" pitchFamily="34" charset="0"/>
              </a:rPr>
              <a:t>стагоддзе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 err="1">
                <a:latin typeface="Arial Narrow" pitchFamily="34" charset="0"/>
              </a:rPr>
              <a:t>манаграфія</a:t>
            </a:r>
            <a:r>
              <a:rPr lang="ru-RU" dirty="0">
                <a:latin typeface="Arial Narrow" pitchFamily="34" charset="0"/>
              </a:rPr>
              <a:t> / І. А. </a:t>
            </a:r>
            <a:r>
              <a:rPr lang="ru-RU" dirty="0" err="1">
                <a:latin typeface="Arial Narrow" pitchFamily="34" charset="0"/>
              </a:rPr>
              <a:t>Гапоненка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smtClean="0">
                <a:latin typeface="Arial Narrow" pitchFamily="34" charset="0"/>
              </a:rPr>
              <a:t>[і </a:t>
            </a:r>
            <a:r>
              <a:rPr lang="ru-RU" dirty="0" err="1" smtClean="0">
                <a:latin typeface="Arial Narrow" pitchFamily="34" charset="0"/>
              </a:rPr>
              <a:t>інш</a:t>
            </a:r>
            <a:r>
              <a:rPr lang="ru-RU" dirty="0" smtClean="0">
                <a:latin typeface="Arial Narrow" pitchFamily="34" charset="0"/>
              </a:rPr>
              <a:t>.] </a:t>
            </a:r>
            <a:r>
              <a:rPr lang="ru-RU" dirty="0">
                <a:latin typeface="Arial Narrow" pitchFamily="34" charset="0"/>
              </a:rPr>
              <a:t>; </a:t>
            </a:r>
            <a:r>
              <a:rPr lang="ru-RU" dirty="0" err="1">
                <a:latin typeface="Arial Narrow" pitchFamily="34" charset="0"/>
              </a:rPr>
              <a:t>рэд</a:t>
            </a:r>
            <a:r>
              <a:rPr lang="ru-RU" dirty="0">
                <a:latin typeface="Arial Narrow" pitchFamily="34" charset="0"/>
              </a:rPr>
              <a:t>. М. Р. </a:t>
            </a:r>
            <a:r>
              <a:rPr lang="ru-RU" dirty="0" err="1">
                <a:latin typeface="Arial Narrow" pitchFamily="34" charset="0"/>
              </a:rPr>
              <a:t>Прыгодзіч</a:t>
            </a:r>
            <a:r>
              <a:rPr lang="ru-RU" dirty="0">
                <a:latin typeface="Arial Narrow" pitchFamily="34" charset="0"/>
              </a:rPr>
              <a:t> ; </a:t>
            </a:r>
            <a:r>
              <a:rPr lang="ru-RU" dirty="0" err="1">
                <a:latin typeface="Arial Narrow" pitchFamily="34" charset="0"/>
              </a:rPr>
              <a:t>Беларускі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дзяржаўны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ўніверсітэт</a:t>
            </a:r>
            <a:r>
              <a:rPr lang="ru-RU" dirty="0">
                <a:latin typeface="Arial Narrow" pitchFamily="34" charset="0"/>
              </a:rPr>
              <a:t>. - </a:t>
            </a:r>
            <a:r>
              <a:rPr lang="ru-RU" dirty="0" err="1">
                <a:latin typeface="Arial Narrow" pitchFamily="34" charset="0"/>
              </a:rPr>
              <a:t>Мінск</a:t>
            </a:r>
            <a:r>
              <a:rPr lang="ru-RU" dirty="0">
                <a:latin typeface="Arial Narrow" pitchFamily="34" charset="0"/>
              </a:rPr>
              <a:t> : БДУ, 2013. - 147 с.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2204864"/>
            <a:ext cx="4752528" cy="1569660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Segoe Print" pitchFamily="2" charset="0"/>
              </a:rPr>
              <a:t>У </a:t>
            </a:r>
            <a:r>
              <a:rPr lang="ru-RU" sz="1600" dirty="0" err="1">
                <a:latin typeface="Segoe Print" pitchFamily="2" charset="0"/>
              </a:rPr>
              <a:t>манаграфіі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аналізуюцца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асаблівасці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станаўлення</a:t>
            </a:r>
            <a:r>
              <a:rPr lang="ru-RU" sz="1600" dirty="0">
                <a:latin typeface="Segoe Print" pitchFamily="2" charset="0"/>
              </a:rPr>
              <a:t> і </a:t>
            </a:r>
            <a:r>
              <a:rPr lang="ru-RU" sz="1600" dirty="0" err="1">
                <a:latin typeface="Segoe Print" pitchFamily="2" charset="0"/>
              </a:rPr>
              <a:t>развіцця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беларускай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літаратурнай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мовы</a:t>
            </a:r>
            <a:r>
              <a:rPr lang="ru-RU" sz="1600" dirty="0">
                <a:latin typeface="Segoe Print" pitchFamily="2" charset="0"/>
              </a:rPr>
              <a:t> ў ХІХ ст. у </a:t>
            </a:r>
            <a:r>
              <a:rPr lang="ru-RU" sz="1600" dirty="0" err="1">
                <a:latin typeface="Segoe Print" pitchFamily="2" charset="0"/>
              </a:rPr>
              <a:t>галіне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лексікі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графікі</a:t>
            </a:r>
            <a:r>
              <a:rPr lang="ru-RU" sz="1600" dirty="0">
                <a:latin typeface="Segoe Print" pitchFamily="2" charset="0"/>
              </a:rPr>
              <a:t> і </a:t>
            </a:r>
            <a:r>
              <a:rPr lang="ru-RU" sz="1600" dirty="0" err="1">
                <a:latin typeface="Segoe Print" pitchFamily="2" charset="0"/>
              </a:rPr>
              <a:t>арфаграфіі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анамастыкі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даследуецца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лінгвістычная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спадчына</a:t>
            </a:r>
            <a:r>
              <a:rPr lang="ru-RU" sz="1600" dirty="0">
                <a:latin typeface="Segoe Print" pitchFamily="2" charset="0"/>
              </a:rPr>
              <a:t> </a:t>
            </a:r>
            <a:endParaRPr lang="ru-RU" sz="1600" dirty="0" smtClean="0">
              <a:latin typeface="Segoe Print" pitchFamily="2" charset="0"/>
            </a:endParaRPr>
          </a:p>
          <a:p>
            <a:pPr algn="ctr"/>
            <a:r>
              <a:rPr lang="ru-RU" sz="1600" dirty="0" smtClean="0">
                <a:latin typeface="Segoe Print" pitchFamily="2" charset="0"/>
              </a:rPr>
              <a:t>П</a:t>
            </a:r>
            <a:r>
              <a:rPr lang="ru-RU" sz="1600" dirty="0">
                <a:latin typeface="Segoe Print" pitchFamily="2" charset="0"/>
              </a:rPr>
              <a:t>. </a:t>
            </a:r>
            <a:r>
              <a:rPr lang="ru-RU" sz="1600" dirty="0" err="1">
                <a:latin typeface="Segoe Print" pitchFamily="2" charset="0"/>
              </a:rPr>
              <a:t>Шпілеўскага</a:t>
            </a:r>
            <a:r>
              <a:rPr lang="ru-RU" sz="1600" dirty="0">
                <a:latin typeface="Segoe Print" pitchFamily="2" charset="0"/>
              </a:rPr>
              <a:t> і </a:t>
            </a:r>
            <a:r>
              <a:rPr lang="ru-RU" sz="1600" dirty="0" err="1">
                <a:latin typeface="Segoe Print" pitchFamily="2" charset="0"/>
              </a:rPr>
              <a:t>І.Насовіча</a:t>
            </a:r>
            <a:r>
              <a:rPr lang="ru-RU" sz="1600" dirty="0">
                <a:latin typeface="Segoe Print" pitchFamily="2" charset="0"/>
              </a:rPr>
              <a:t>.</a:t>
            </a: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2" t="3295" r="38968" b="3363"/>
          <a:stretch/>
        </p:blipFill>
        <p:spPr bwMode="auto">
          <a:xfrm>
            <a:off x="6512667" y="1844824"/>
            <a:ext cx="2115303" cy="2952328"/>
          </a:xfrm>
          <a:prstGeom prst="rect">
            <a:avLst/>
          </a:prstGeom>
          <a:noFill/>
          <a:ln w="19050">
            <a:solidFill>
              <a:srgbClr val="33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24731"/>
            <a:ext cx="4360590" cy="4333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31333" y="5157192"/>
            <a:ext cx="58896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“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Толькі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праз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родную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мову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чалавек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можа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стаць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беларусам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бо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ў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ёй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хімія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і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фізіка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гісторыя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і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батаніка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эканоміка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і культура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таго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што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называецца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нацыяй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народам”. </a:t>
            </a:r>
            <a:endParaRPr lang="ru-RU" sz="1600" i="1" dirty="0" smtClean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  <a:p>
            <a:r>
              <a:rPr lang="ru-RU" sz="1600" dirty="0" smtClean="0"/>
              <a:t>                                                                                                  </a:t>
            </a:r>
            <a:r>
              <a:rPr lang="ru-RU" sz="1400" dirty="0" smtClean="0">
                <a:latin typeface="Arial Narrow" pitchFamily="34" charset="0"/>
              </a:rPr>
              <a:t>Янка </a:t>
            </a:r>
            <a:r>
              <a:rPr lang="ru-RU" sz="1400" dirty="0" err="1" smtClean="0">
                <a:latin typeface="Arial Narrow" pitchFamily="34" charset="0"/>
              </a:rPr>
              <a:t>Сіпакоў</a:t>
            </a:r>
            <a:endParaRPr lang="ru-RU" sz="14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14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588"/>
            <a:ext cx="9169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332656"/>
            <a:ext cx="7237396" cy="12618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Багамолава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А. М.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Стылістыка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і культура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беларускага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маўлення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: </a:t>
            </a:r>
            <a:r>
              <a:rPr lang="ru-RU" dirty="0" err="1">
                <a:latin typeface="Arial Narrow" pitchFamily="34" charset="0"/>
              </a:rPr>
              <a:t>дапушчана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Міністэрствам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адукацыі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Рэспублікі</a:t>
            </a:r>
            <a:r>
              <a:rPr lang="ru-RU" dirty="0">
                <a:latin typeface="Arial Narrow" pitchFamily="34" charset="0"/>
              </a:rPr>
              <a:t> Б</a:t>
            </a:r>
            <a:r>
              <a:rPr lang="ru-RU" dirty="0" smtClean="0">
                <a:latin typeface="Arial Narrow" pitchFamily="34" charset="0"/>
              </a:rPr>
              <a:t>еларусь </a:t>
            </a:r>
            <a:r>
              <a:rPr lang="ru-RU" dirty="0">
                <a:latin typeface="Arial Narrow" pitchFamily="34" charset="0"/>
              </a:rPr>
              <a:t>у </a:t>
            </a:r>
            <a:r>
              <a:rPr lang="ru-RU" dirty="0" err="1">
                <a:latin typeface="Arial Narrow" pitchFamily="34" charset="0"/>
              </a:rPr>
              <a:t>якасці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вучэбнага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дапаможніка</a:t>
            </a:r>
            <a:r>
              <a:rPr lang="ru-RU" dirty="0">
                <a:latin typeface="Arial Narrow" pitchFamily="34" charset="0"/>
              </a:rPr>
              <a:t> / А. М. </a:t>
            </a:r>
            <a:r>
              <a:rPr lang="ru-RU" dirty="0" err="1" smtClean="0">
                <a:latin typeface="Arial Narrow" pitchFamily="34" charset="0"/>
              </a:rPr>
              <a:t>Багамолава</a:t>
            </a:r>
            <a:r>
              <a:rPr lang="ru-RU" dirty="0">
                <a:latin typeface="Arial Narrow" pitchFamily="34" charset="0"/>
              </a:rPr>
              <a:t>, Г. К. </a:t>
            </a:r>
            <a:r>
              <a:rPr lang="ru-RU" dirty="0" err="1">
                <a:latin typeface="Arial Narrow" pitchFamily="34" charset="0"/>
              </a:rPr>
              <a:t>Семянькова</a:t>
            </a:r>
            <a:r>
              <a:rPr lang="ru-RU" dirty="0">
                <a:latin typeface="Arial Narrow" pitchFamily="34" charset="0"/>
              </a:rPr>
              <a:t>. - М</a:t>
            </a:r>
            <a:r>
              <a:rPr lang="en-US" dirty="0" err="1">
                <a:latin typeface="Arial Narrow" pitchFamily="34" charset="0"/>
              </a:rPr>
              <a:t>i</a:t>
            </a:r>
            <a:r>
              <a:rPr lang="ru-RU" dirty="0" err="1">
                <a:latin typeface="Arial Narrow" pitchFamily="34" charset="0"/>
              </a:rPr>
              <a:t>нск</a:t>
            </a:r>
            <a:r>
              <a:rPr lang="ru-RU" dirty="0">
                <a:latin typeface="Arial Narrow" pitchFamily="34" charset="0"/>
              </a:rPr>
              <a:t> : Издательство </a:t>
            </a:r>
            <a:r>
              <a:rPr lang="ru-RU" dirty="0" err="1">
                <a:latin typeface="Arial Narrow" pitchFamily="34" charset="0"/>
              </a:rPr>
              <a:t>Гревцова</a:t>
            </a:r>
            <a:r>
              <a:rPr lang="ru-RU" dirty="0">
                <a:latin typeface="Arial Narrow" pitchFamily="34" charset="0"/>
              </a:rPr>
              <a:t>, 2012. - 304 с.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376" y="2204864"/>
            <a:ext cx="2147557" cy="3004295"/>
          </a:xfrm>
          <a:prstGeom prst="rect">
            <a:avLst/>
          </a:prstGeom>
          <a:noFill/>
          <a:ln w="19050">
            <a:solidFill>
              <a:srgbClr val="9900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2526319"/>
            <a:ext cx="4360590" cy="4333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62228" y="1700808"/>
            <a:ext cx="5111576" cy="4031873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Segoe Print" pitchFamily="2" charset="0"/>
              </a:rPr>
              <a:t>У </a:t>
            </a:r>
            <a:r>
              <a:rPr lang="ru-RU" sz="1600" dirty="0" err="1">
                <a:latin typeface="Segoe Print" pitchFamily="2" charset="0"/>
              </a:rPr>
              <a:t>вучэбным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дапаможніку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даецца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падрабязная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характарыс­тыка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функцыянальных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стыляў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 smtClean="0">
                <a:latin typeface="Segoe Print" pitchFamily="2" charset="0"/>
              </a:rPr>
              <a:t>сучаснай</a:t>
            </a:r>
            <a:r>
              <a:rPr lang="ru-RU" sz="1600" dirty="0" smtClean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беларускай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мовы</a:t>
            </a:r>
            <a:r>
              <a:rPr lang="ru-RU" sz="1600" dirty="0">
                <a:latin typeface="Segoe Print" pitchFamily="2" charset="0"/>
              </a:rPr>
              <a:t>: </a:t>
            </a:r>
            <a:r>
              <a:rPr lang="ru-RU" sz="1600" dirty="0" err="1">
                <a:latin typeface="Segoe Print" pitchFamily="2" charset="0"/>
              </a:rPr>
              <a:t>апісваюцца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падстылі</a:t>
            </a:r>
            <a:r>
              <a:rPr lang="ru-RU" sz="1600" dirty="0">
                <a:latin typeface="Segoe Print" pitchFamily="2" charset="0"/>
              </a:rPr>
              <a:t>, жанры, </a:t>
            </a:r>
            <a:r>
              <a:rPr lang="ru-RU" sz="1600" dirty="0" err="1">
                <a:latin typeface="Segoe Print" pitchFamily="2" charset="0"/>
              </a:rPr>
              <a:t>лексічныя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марфалагічныя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сінтаксічныя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асаблівасці</a:t>
            </a:r>
            <a:r>
              <a:rPr lang="ru-RU" sz="1600" dirty="0">
                <a:latin typeface="Segoe Print" pitchFamily="2" charset="0"/>
              </a:rPr>
              <a:t>; </a:t>
            </a:r>
            <a:r>
              <a:rPr lang="ru-RU" sz="1600" dirty="0" err="1">
                <a:latin typeface="Segoe Print" pitchFamily="2" charset="0"/>
              </a:rPr>
              <a:t>разгля­даюцца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камунікатыўныя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якасці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маўлення</a:t>
            </a:r>
            <a:r>
              <a:rPr lang="ru-RU" sz="1600" dirty="0">
                <a:latin typeface="Segoe Print" pitchFamily="2" charset="0"/>
              </a:rPr>
              <a:t> (</a:t>
            </a:r>
            <a:r>
              <a:rPr lang="ru-RU" sz="1600" dirty="0" err="1">
                <a:latin typeface="Segoe Print" pitchFamily="2" charset="0"/>
              </a:rPr>
              <a:t>правільнасць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дакладнасць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лагічнасць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чысціня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дарэчнасць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багацце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выразнасць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вобразнасць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сцісласць</a:t>
            </a:r>
            <a:r>
              <a:rPr lang="ru-RU" sz="1600" dirty="0">
                <a:latin typeface="Segoe Print" pitchFamily="2" charset="0"/>
              </a:rPr>
              <a:t>) і </a:t>
            </a:r>
            <a:r>
              <a:rPr lang="ru-RU" sz="1600" dirty="0" err="1">
                <a:latin typeface="Segoe Print" pitchFamily="2" charset="0"/>
              </a:rPr>
              <a:t>сродкі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іх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рэалізацыі</a:t>
            </a:r>
            <a:r>
              <a:rPr lang="ru-RU" sz="1600" dirty="0">
                <a:latin typeface="Segoe Print" pitchFamily="2" charset="0"/>
              </a:rPr>
              <a:t>. У </a:t>
            </a:r>
            <a:r>
              <a:rPr lang="ru-RU" sz="1600" dirty="0" err="1">
                <a:latin typeface="Segoe Print" pitchFamily="2" charset="0"/>
              </a:rPr>
              <a:t>практычнай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частцы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прапануюцца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разнастайныя</a:t>
            </a:r>
            <a:r>
              <a:rPr lang="ru-RU" sz="1600" dirty="0">
                <a:latin typeface="Segoe Print" pitchFamily="2" charset="0"/>
              </a:rPr>
              <a:t> па </a:t>
            </a:r>
            <a:r>
              <a:rPr lang="ru-RU" sz="1600" dirty="0" err="1">
                <a:latin typeface="Segoe Print" pitchFamily="2" charset="0"/>
              </a:rPr>
              <a:t>змесце</a:t>
            </a:r>
            <a:r>
              <a:rPr lang="ru-RU" sz="1600" dirty="0">
                <a:latin typeface="Segoe Print" pitchFamily="2" charset="0"/>
              </a:rPr>
              <a:t> і </a:t>
            </a:r>
            <a:r>
              <a:rPr lang="ru-RU" sz="1600" dirty="0" err="1">
                <a:latin typeface="Segoe Print" pitchFamily="2" charset="0"/>
              </a:rPr>
              <a:t>мэце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практыкаванні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накіраваныя</a:t>
            </a:r>
            <a:r>
              <a:rPr lang="ru-RU" sz="1600" dirty="0">
                <a:latin typeface="Segoe Print" pitchFamily="2" charset="0"/>
              </a:rPr>
              <a:t> на </a:t>
            </a:r>
            <a:r>
              <a:rPr lang="ru-RU" sz="1600" dirty="0" err="1">
                <a:latin typeface="Segoe Print" pitchFamily="2" charset="0"/>
              </a:rPr>
              <a:t>авалоданне</a:t>
            </a:r>
            <a:r>
              <a:rPr lang="ru-RU" sz="1600" dirty="0">
                <a:latin typeface="Segoe Print" pitchFamily="2" charset="0"/>
              </a:rPr>
              <a:t> і </a:t>
            </a:r>
            <a:r>
              <a:rPr lang="ru-RU" sz="1600" dirty="0" err="1">
                <a:latin typeface="Segoe Print" pitchFamily="2" charset="0"/>
              </a:rPr>
              <a:t>замацаванне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тэарэтычнага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матэрыялу</a:t>
            </a:r>
            <a:r>
              <a:rPr lang="ru-RU" sz="1600" dirty="0">
                <a:latin typeface="Segoe Print" pitchFamily="2" charset="0"/>
              </a:rPr>
              <a:t> курса, на </a:t>
            </a:r>
            <a:r>
              <a:rPr lang="ru-RU" sz="1600" dirty="0" err="1">
                <a:latin typeface="Segoe Print" pitchFamily="2" charset="0"/>
              </a:rPr>
              <a:t>ўдасканаленне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ўменняў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выкарыстоўваць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атрыманыя</a:t>
            </a:r>
            <a:r>
              <a:rPr lang="ru-RU" sz="1600" dirty="0">
                <a:latin typeface="Segoe Print" pitchFamily="2" charset="0"/>
              </a:rPr>
              <a:t> веды </a:t>
            </a:r>
            <a:r>
              <a:rPr lang="ru-RU" sz="1600" dirty="0" err="1">
                <a:latin typeface="Segoe Print" pitchFamily="2" charset="0"/>
              </a:rPr>
              <a:t>пры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аналізе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моўных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з’яў</a:t>
            </a:r>
            <a:r>
              <a:rPr lang="ru-RU" sz="1600" dirty="0">
                <a:latin typeface="Segoe Print" pitchFamily="2" charset="0"/>
              </a:rPr>
              <a:t> і </a:t>
            </a:r>
            <a:r>
              <a:rPr lang="ru-RU" sz="1600" dirty="0" err="1">
                <a:latin typeface="Segoe Print" pitchFamily="2" charset="0"/>
              </a:rPr>
              <a:t>фактаў</a:t>
            </a:r>
            <a:r>
              <a:rPr lang="ru-RU" sz="1600" dirty="0">
                <a:latin typeface="Segoe Print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9620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588"/>
            <a:ext cx="9169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584" y="420910"/>
            <a:ext cx="7488832" cy="123110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/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Дынаміка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літаратурнай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нормы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сучаснай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беларускай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мовы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dirty="0" smtClean="0">
                <a:latin typeface="Arial Narrow" pitchFamily="34" charset="0"/>
              </a:rPr>
              <a:t>/ </a:t>
            </a:r>
            <a:r>
              <a:rPr lang="ru-RU" dirty="0">
                <a:latin typeface="Arial Narrow" pitchFamily="34" charset="0"/>
              </a:rPr>
              <a:t>Н. П. </a:t>
            </a:r>
            <a:r>
              <a:rPr lang="ru-RU" dirty="0" err="1">
                <a:latin typeface="Arial Narrow" pitchFamily="34" charset="0"/>
              </a:rPr>
              <a:t>Еўсіевіч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smtClean="0">
                <a:latin typeface="Arial Narrow" pitchFamily="34" charset="0"/>
              </a:rPr>
              <a:t>[і </a:t>
            </a:r>
            <a:r>
              <a:rPr lang="ru-RU" dirty="0" err="1" smtClean="0">
                <a:latin typeface="Arial Narrow" pitchFamily="34" charset="0"/>
              </a:rPr>
              <a:t>інш</a:t>
            </a:r>
            <a:r>
              <a:rPr lang="ru-RU" dirty="0" smtClean="0">
                <a:latin typeface="Arial Narrow" pitchFamily="34" charset="0"/>
              </a:rPr>
              <a:t>.] </a:t>
            </a:r>
            <a:r>
              <a:rPr lang="ru-RU" dirty="0">
                <a:latin typeface="Arial Narrow" pitchFamily="34" charset="0"/>
              </a:rPr>
              <a:t>; </a:t>
            </a:r>
            <a:r>
              <a:rPr lang="ru-RU" dirty="0" err="1">
                <a:latin typeface="Arial Narrow" pitchFamily="34" charset="0"/>
              </a:rPr>
              <a:t>Нацыянальная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Акадэмія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Навук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Беларусі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err="1">
                <a:latin typeface="Arial Narrow" pitchFamily="34" charset="0"/>
              </a:rPr>
              <a:t>Цэнтр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даследаванняў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беларускай</a:t>
            </a:r>
            <a:r>
              <a:rPr lang="ru-RU" dirty="0">
                <a:latin typeface="Arial Narrow" pitchFamily="34" charset="0"/>
              </a:rPr>
              <a:t> культуры, </a:t>
            </a:r>
            <a:r>
              <a:rPr lang="ru-RU" dirty="0" err="1">
                <a:latin typeface="Arial Narrow" pitchFamily="34" charset="0"/>
              </a:rPr>
              <a:t>мовы</a:t>
            </a:r>
            <a:r>
              <a:rPr lang="ru-RU" dirty="0">
                <a:latin typeface="Arial Narrow" pitchFamily="34" charset="0"/>
              </a:rPr>
              <a:t> і </a:t>
            </a:r>
            <a:r>
              <a:rPr lang="ru-RU" dirty="0" err="1">
                <a:latin typeface="Arial Narrow" pitchFamily="34" charset="0"/>
              </a:rPr>
              <a:t>літаратуры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err="1">
                <a:latin typeface="Arial Narrow" pitchFamily="34" charset="0"/>
              </a:rPr>
              <a:t>Філіял</a:t>
            </a:r>
            <a:r>
              <a:rPr lang="ru-RU" dirty="0">
                <a:latin typeface="Arial Narrow" pitchFamily="34" charset="0"/>
              </a:rPr>
              <a:t> "</a:t>
            </a:r>
            <a:r>
              <a:rPr lang="ru-RU" dirty="0" err="1">
                <a:latin typeface="Arial Narrow" pitchFamily="34" charset="0"/>
              </a:rPr>
              <a:t>Інстытут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мовы</a:t>
            </a:r>
            <a:r>
              <a:rPr lang="ru-RU" dirty="0">
                <a:latin typeface="Arial Narrow" pitchFamily="34" charset="0"/>
              </a:rPr>
              <a:t> і </a:t>
            </a:r>
            <a:r>
              <a:rPr lang="ru-RU" dirty="0" err="1">
                <a:latin typeface="Arial Narrow" pitchFamily="34" charset="0"/>
              </a:rPr>
              <a:t>літаратуры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імя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Якуба</a:t>
            </a:r>
            <a:r>
              <a:rPr lang="ru-RU" dirty="0">
                <a:latin typeface="Arial Narrow" pitchFamily="34" charset="0"/>
              </a:rPr>
              <a:t> Коласа і </a:t>
            </a:r>
            <a:r>
              <a:rPr lang="ru-RU" dirty="0" err="1">
                <a:latin typeface="Arial Narrow" pitchFamily="34" charset="0"/>
              </a:rPr>
              <a:t>янкі</a:t>
            </a:r>
            <a:r>
              <a:rPr lang="ru-RU" dirty="0">
                <a:latin typeface="Arial Narrow" pitchFamily="34" charset="0"/>
              </a:rPr>
              <a:t> Купалы". - </a:t>
            </a:r>
            <a:r>
              <a:rPr lang="ru-RU" dirty="0" err="1">
                <a:latin typeface="Arial Narrow" pitchFamily="34" charset="0"/>
              </a:rPr>
              <a:t>Мінск</a:t>
            </a:r>
            <a:r>
              <a:rPr lang="ru-RU" dirty="0">
                <a:latin typeface="Arial Narrow" pitchFamily="34" charset="0"/>
              </a:rPr>
              <a:t> : </a:t>
            </a:r>
            <a:r>
              <a:rPr lang="ru-RU" dirty="0" err="1">
                <a:latin typeface="Arial Narrow" pitchFamily="34" charset="0"/>
              </a:rPr>
              <a:t>Беларуская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навука</a:t>
            </a:r>
            <a:r>
              <a:rPr lang="ru-RU" dirty="0">
                <a:latin typeface="Arial Narrow" pitchFamily="34" charset="0"/>
              </a:rPr>
              <a:t>, 2015. - 440 с.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534" y="2119233"/>
            <a:ext cx="2230147" cy="3214626"/>
          </a:xfrm>
          <a:prstGeom prst="rect">
            <a:avLst/>
          </a:prstGeom>
          <a:noFill/>
          <a:ln w="19050">
            <a:solidFill>
              <a:srgbClr val="008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2" y="2501269"/>
            <a:ext cx="4359275" cy="433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03648" y="2101508"/>
            <a:ext cx="4572000" cy="2800767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>
            <a:spAutoFit/>
          </a:bodyPr>
          <a:lstStyle/>
          <a:p>
            <a:pPr algn="ctr"/>
            <a:r>
              <a:rPr lang="ru-RU" sz="1600" dirty="0" err="1">
                <a:latin typeface="Segoe Print" pitchFamily="2" charset="0"/>
              </a:rPr>
              <a:t>Манаграфія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прысвечана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аналізу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змен</a:t>
            </a:r>
            <a:r>
              <a:rPr lang="ru-RU" sz="1600" dirty="0">
                <a:latin typeface="Segoe Print" pitchFamily="2" charset="0"/>
              </a:rPr>
              <a:t> і </a:t>
            </a:r>
            <a:r>
              <a:rPr lang="ru-RU" sz="1600" dirty="0" err="1">
                <a:latin typeface="Segoe Print" pitchFamily="2" charset="0"/>
              </a:rPr>
              <a:t>заканамернасцей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пісьмовай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беларускай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мовы</a:t>
            </a:r>
            <a:r>
              <a:rPr lang="ru-RU" sz="1600" dirty="0">
                <a:latin typeface="Segoe Print" pitchFamily="2" charset="0"/>
              </a:rPr>
              <a:t> на </a:t>
            </a:r>
            <a:r>
              <a:rPr lang="ru-RU" sz="1600" dirty="0" err="1">
                <a:latin typeface="Segoe Print" pitchFamily="2" charset="0"/>
              </a:rPr>
              <a:t>рубяжы</a:t>
            </a:r>
            <a:r>
              <a:rPr lang="ru-RU" sz="1600" dirty="0">
                <a:latin typeface="Segoe Print" pitchFamily="2" charset="0"/>
              </a:rPr>
              <a:t> ХХ–ХХІ </a:t>
            </a:r>
            <a:r>
              <a:rPr lang="ru-RU" sz="1600" dirty="0" err="1" smtClean="0">
                <a:latin typeface="Segoe Print" pitchFamily="2" charset="0"/>
              </a:rPr>
              <a:t>стагоддзя</a:t>
            </a:r>
            <a:r>
              <a:rPr lang="be-BY" sz="1600" dirty="0" smtClean="0">
                <a:latin typeface="Segoe Print" pitchFamily="2" charset="0"/>
              </a:rPr>
              <a:t>ў</a:t>
            </a:r>
            <a:r>
              <a:rPr lang="ru-RU" sz="1600" dirty="0" smtClean="0">
                <a:latin typeface="Segoe Print" pitchFamily="2" charset="0"/>
              </a:rPr>
              <a:t>.</a:t>
            </a:r>
            <a:endParaRPr lang="ru-RU" sz="1600" dirty="0">
              <a:latin typeface="Segoe Print" pitchFamily="2" charset="0"/>
            </a:endParaRPr>
          </a:p>
          <a:p>
            <a:pPr algn="ctr"/>
            <a:r>
              <a:rPr lang="ru-RU" sz="1600" dirty="0">
                <a:latin typeface="Segoe Print" pitchFamily="2" charset="0"/>
              </a:rPr>
              <a:t>У </a:t>
            </a:r>
            <a:r>
              <a:rPr lang="ru-RU" sz="1600" dirty="0" err="1">
                <a:latin typeface="Segoe Print" pitchFamily="2" charset="0"/>
              </a:rPr>
              <a:t>даследаванні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абагульнены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асаблівасці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сучаснага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слоўнікавага</a:t>
            </a:r>
            <a:r>
              <a:rPr lang="ru-RU" sz="1600" dirty="0">
                <a:latin typeface="Segoe Print" pitchFamily="2" charset="0"/>
              </a:rPr>
              <a:t> складу, </a:t>
            </a:r>
            <a:r>
              <a:rPr lang="ru-RU" sz="1600" dirty="0" err="1">
                <a:latin typeface="Segoe Print" pitchFamily="2" charset="0"/>
              </a:rPr>
              <a:t>прадстаўлены</a:t>
            </a:r>
            <a:r>
              <a:rPr lang="ru-RU" sz="1600" dirty="0">
                <a:latin typeface="Segoe Print" pitchFamily="2" charset="0"/>
              </a:rPr>
              <a:t> новы </a:t>
            </a:r>
            <a:r>
              <a:rPr lang="ru-RU" sz="1600" dirty="0" err="1">
                <a:latin typeface="Segoe Print" pitchFamily="2" charset="0"/>
              </a:rPr>
              <a:t>лексічны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матэрыял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які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актыўна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выкарыстоўваецца</a:t>
            </a:r>
            <a:r>
              <a:rPr lang="ru-RU" sz="1600" dirty="0">
                <a:latin typeface="Segoe Print" pitchFamily="2" charset="0"/>
              </a:rPr>
              <a:t> ў СМІ. </a:t>
            </a:r>
            <a:r>
              <a:rPr lang="ru-RU" sz="1600" dirty="0" err="1">
                <a:latin typeface="Segoe Print" pitchFamily="2" charset="0"/>
              </a:rPr>
              <a:t>Прадстаўлена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сістэмнае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суаднясенне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кадыфікаваных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словазмяняльных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словаўтваральных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сінтаксічных</a:t>
            </a:r>
            <a:r>
              <a:rPr lang="ru-RU" sz="1600" dirty="0">
                <a:latin typeface="Segoe Print" pitchFamily="2" charset="0"/>
              </a:rPr>
              <a:t> норм і </a:t>
            </a:r>
            <a:r>
              <a:rPr lang="ru-RU" sz="1600" dirty="0" err="1">
                <a:latin typeface="Segoe Print" pitchFamily="2" charset="0"/>
              </a:rPr>
              <a:t>моўнай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практыкі</a:t>
            </a:r>
            <a:r>
              <a:rPr lang="ru-RU" sz="1600" dirty="0">
                <a:latin typeface="Segoe Print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8217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-7996"/>
            <a:ext cx="9169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476672"/>
            <a:ext cx="7056784" cy="677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i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ўков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i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ч, В. М.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Беларуская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мова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: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арфаграф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i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я,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пунктуацыя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: </a:t>
            </a:r>
            <a:r>
              <a:rPr lang="ru-RU" dirty="0" err="1">
                <a:latin typeface="Arial Narrow" pitchFamily="34" charset="0"/>
              </a:rPr>
              <a:t>каротк</a:t>
            </a:r>
            <a:r>
              <a:rPr lang="en-US" dirty="0" err="1">
                <a:latin typeface="Arial Narrow" pitchFamily="34" charset="0"/>
              </a:rPr>
              <a:t>i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даведн</a:t>
            </a:r>
            <a:r>
              <a:rPr lang="en-US" dirty="0" err="1">
                <a:latin typeface="Arial Narrow" pitchFamily="34" charset="0"/>
              </a:rPr>
              <a:t>i</a:t>
            </a:r>
            <a:r>
              <a:rPr lang="ru-RU" dirty="0">
                <a:latin typeface="Arial Narrow" pitchFamily="34" charset="0"/>
              </a:rPr>
              <a:t>к / В. М. С</a:t>
            </a:r>
            <a:r>
              <a:rPr lang="en-US" dirty="0" err="1">
                <a:latin typeface="Arial Narrow" pitchFamily="34" charset="0"/>
              </a:rPr>
              <a:t>i</a:t>
            </a:r>
            <a:r>
              <a:rPr lang="ru-RU" dirty="0" err="1">
                <a:latin typeface="Arial Narrow" pitchFamily="34" charset="0"/>
              </a:rPr>
              <a:t>ўков</a:t>
            </a:r>
            <a:r>
              <a:rPr lang="en-US" dirty="0" err="1">
                <a:latin typeface="Arial Narrow" pitchFamily="34" charset="0"/>
              </a:rPr>
              <a:t>i</a:t>
            </a:r>
            <a:r>
              <a:rPr lang="ru-RU" dirty="0">
                <a:latin typeface="Arial Narrow" pitchFamily="34" charset="0"/>
              </a:rPr>
              <a:t>ч. - </a:t>
            </a:r>
            <a:r>
              <a:rPr lang="ru-RU" dirty="0" err="1">
                <a:latin typeface="Arial Narrow" pitchFamily="34" charset="0"/>
              </a:rPr>
              <a:t>Мінск</a:t>
            </a:r>
            <a:r>
              <a:rPr lang="ru-RU" dirty="0">
                <a:latin typeface="Arial Narrow" pitchFamily="34" charset="0"/>
              </a:rPr>
              <a:t> : </a:t>
            </a:r>
            <a:r>
              <a:rPr lang="ru-RU" dirty="0" err="1">
                <a:latin typeface="Arial Narrow" pitchFamily="34" charset="0"/>
              </a:rPr>
              <a:t>Адукацыя</a:t>
            </a:r>
            <a:r>
              <a:rPr lang="ru-RU" dirty="0">
                <a:latin typeface="Arial Narrow" pitchFamily="34" charset="0"/>
              </a:rPr>
              <a:t> і </a:t>
            </a:r>
            <a:r>
              <a:rPr lang="ru-RU" dirty="0" err="1">
                <a:latin typeface="Arial Narrow" pitchFamily="34" charset="0"/>
              </a:rPr>
              <a:t>выхаванне</a:t>
            </a:r>
            <a:r>
              <a:rPr lang="ru-RU" dirty="0">
                <a:latin typeface="Arial Narrow" pitchFamily="34" charset="0"/>
              </a:rPr>
              <a:t>, 2021. - 176 с.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3" r="3505" b="4419"/>
          <a:stretch/>
        </p:blipFill>
        <p:spPr bwMode="auto">
          <a:xfrm>
            <a:off x="6444209" y="1484784"/>
            <a:ext cx="2195736" cy="3063764"/>
          </a:xfrm>
          <a:prstGeom prst="rect">
            <a:avLst/>
          </a:prstGeom>
          <a:noFill/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2483625"/>
            <a:ext cx="4360590" cy="4333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59632" y="1493188"/>
            <a:ext cx="4716016" cy="2062103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600" dirty="0" err="1">
                <a:latin typeface="Segoe Print" pitchFamily="2" charset="0"/>
              </a:rPr>
              <a:t>Даведнік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адметны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тым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што</a:t>
            </a:r>
            <a:r>
              <a:rPr lang="ru-RU" sz="1600" dirty="0">
                <a:latin typeface="Segoe Print" pitchFamily="2" charset="0"/>
              </a:rPr>
              <a:t> ў </a:t>
            </a:r>
            <a:r>
              <a:rPr lang="ru-RU" sz="1600" dirty="0" err="1">
                <a:latin typeface="Segoe Print" pitchFamily="2" charset="0"/>
              </a:rPr>
              <a:t>зручным</a:t>
            </a:r>
            <a:r>
              <a:rPr lang="ru-RU" sz="1600" dirty="0">
                <a:latin typeface="Segoe Print" pitchFamily="2" charset="0"/>
              </a:rPr>
              <a:t> для </a:t>
            </a:r>
            <a:r>
              <a:rPr lang="ru-RU" sz="1600" dirty="0" err="1">
                <a:latin typeface="Segoe Print" pitchFamily="2" charset="0"/>
              </a:rPr>
              <a:t>карыстання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фармаце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змяшчае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сістэматызаваны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выклад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арфаграфічных</a:t>
            </a:r>
            <a:r>
              <a:rPr lang="ru-RU" sz="1600" dirty="0">
                <a:latin typeface="Segoe Print" pitchFamily="2" charset="0"/>
              </a:rPr>
              <a:t> і </a:t>
            </a:r>
            <a:r>
              <a:rPr lang="ru-RU" sz="1600" dirty="0" err="1">
                <a:latin typeface="Segoe Print" pitchFamily="2" charset="0"/>
              </a:rPr>
              <a:t>пунктуацыйных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нормаў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сучаснай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беларускай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мовы</a:t>
            </a:r>
            <a:r>
              <a:rPr lang="ru-RU" sz="1600" dirty="0">
                <a:latin typeface="Segoe Print" pitchFamily="2" charset="0"/>
              </a:rPr>
              <a:t>. Структура </a:t>
            </a:r>
            <a:r>
              <a:rPr lang="ru-RU" sz="1600" dirty="0" err="1">
                <a:latin typeface="Segoe Print" pitchFamily="2" charset="0"/>
              </a:rPr>
              <a:t>даведніка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дазваляе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хутка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знайсці</a:t>
            </a:r>
            <a:r>
              <a:rPr lang="ru-RU" sz="1600" dirty="0">
                <a:latin typeface="Segoe Print" pitchFamily="2" charset="0"/>
              </a:rPr>
              <a:t> і </a:t>
            </a:r>
            <a:r>
              <a:rPr lang="ru-RU" sz="1600" dirty="0" err="1">
                <a:latin typeface="Segoe Print" pitchFamily="2" charset="0"/>
              </a:rPr>
              <a:t>надзейна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замацаваць</a:t>
            </a:r>
            <a:r>
              <a:rPr lang="ru-RU" sz="1600" dirty="0">
                <a:latin typeface="Segoe Print" pitchFamily="2" charset="0"/>
              </a:rPr>
              <a:t> у </a:t>
            </a:r>
            <a:r>
              <a:rPr lang="ru-RU" sz="1600" dirty="0" err="1">
                <a:latin typeface="Segoe Print" pitchFamily="2" charset="0"/>
              </a:rPr>
              <a:t>памяці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неабходную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інфармацыю</a:t>
            </a:r>
            <a:r>
              <a:rPr lang="ru-RU" sz="1600" dirty="0">
                <a:latin typeface="Segoe Print" pitchFamily="2" charset="0"/>
              </a:rPr>
              <a:t>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627784" y="4869160"/>
            <a:ext cx="618541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i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Нашу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беларускую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мову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не раз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спрабавалі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знішчыць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але ж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данеслі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яе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да нас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продкі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.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Няма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ніводнага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вобраза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з'явы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пачуцця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якіх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не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змагла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б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перадаць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нам наша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мова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. Яна самая звонкая,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пявучая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жывая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непаўторная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ласкавая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і самая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дарагая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для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кожнага</a:t>
            </a:r>
            <a:r>
              <a:rPr lang="ru-RU" sz="1600" i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600" i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беларуса</a:t>
            </a:r>
            <a:r>
              <a:rPr lang="ru-RU" sz="1600" i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...</a:t>
            </a:r>
          </a:p>
          <a:p>
            <a:r>
              <a:rPr lang="ru-RU" dirty="0" smtClean="0"/>
              <a:t>                                                                                             </a:t>
            </a:r>
            <a:r>
              <a:rPr lang="ru-RU" sz="1600" dirty="0" err="1" smtClean="0">
                <a:latin typeface="Arial Narrow" pitchFamily="34" charset="0"/>
              </a:rPr>
              <a:t>Максім</a:t>
            </a:r>
            <a:r>
              <a:rPr lang="ru-RU" sz="1600" dirty="0" smtClean="0">
                <a:latin typeface="Arial Narrow" pitchFamily="34" charset="0"/>
              </a:rPr>
              <a:t> Танк </a:t>
            </a:r>
            <a:endParaRPr lang="ru-RU" sz="16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85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316"/>
            <a:ext cx="9169400" cy="6866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70868" y="404662"/>
            <a:ext cx="7776864" cy="153888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Шклярык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В. А.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i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кратапан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i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i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я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Усходняга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Палесся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у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кантэксце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разв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i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цця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рэг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i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янальнай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лекс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i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чнай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с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i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стэмы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: </a:t>
            </a:r>
            <a:r>
              <a:rPr lang="ru-RU" dirty="0" err="1">
                <a:latin typeface="Arial Narrow" pitchFamily="34" charset="0"/>
              </a:rPr>
              <a:t>манаграф</a:t>
            </a:r>
            <a:r>
              <a:rPr lang="en-US" dirty="0" err="1">
                <a:latin typeface="Arial Narrow" pitchFamily="34" charset="0"/>
              </a:rPr>
              <a:t>i</a:t>
            </a:r>
            <a:r>
              <a:rPr lang="ru-RU" dirty="0">
                <a:latin typeface="Arial Narrow" pitchFamily="34" charset="0"/>
              </a:rPr>
              <a:t>я / В. А. </a:t>
            </a:r>
            <a:r>
              <a:rPr lang="ru-RU" dirty="0" err="1">
                <a:latin typeface="Arial Narrow" pitchFamily="34" charset="0"/>
              </a:rPr>
              <a:t>Шклярык</a:t>
            </a:r>
            <a:r>
              <a:rPr lang="ru-RU" dirty="0">
                <a:latin typeface="Arial Narrow" pitchFamily="34" charset="0"/>
              </a:rPr>
              <a:t> ; </a:t>
            </a:r>
            <a:r>
              <a:rPr lang="ru-RU" dirty="0" err="1">
                <a:latin typeface="Arial Narrow" pitchFamily="34" charset="0"/>
              </a:rPr>
              <a:t>Нацыянальная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акадэмія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навук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Беларусі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ru-RU" dirty="0" err="1">
                <a:latin typeface="Arial Narrow" pitchFamily="34" charset="0"/>
              </a:rPr>
              <a:t>Цэнтр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даследаванняў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беларускай</a:t>
            </a:r>
            <a:r>
              <a:rPr lang="ru-RU" dirty="0">
                <a:latin typeface="Arial Narrow" pitchFamily="34" charset="0"/>
              </a:rPr>
              <a:t> культуры, </a:t>
            </a:r>
            <a:r>
              <a:rPr lang="ru-RU" dirty="0" err="1">
                <a:latin typeface="Arial Narrow" pitchFamily="34" charset="0"/>
              </a:rPr>
              <a:t>мовы</a:t>
            </a:r>
            <a:r>
              <a:rPr lang="ru-RU" dirty="0">
                <a:latin typeface="Arial Narrow" pitchFamily="34" charset="0"/>
              </a:rPr>
              <a:t> і </a:t>
            </a:r>
            <a:r>
              <a:rPr lang="ru-RU" dirty="0" err="1">
                <a:latin typeface="Arial Narrow" pitchFamily="34" charset="0"/>
              </a:rPr>
              <a:t>літаратуры</a:t>
            </a:r>
            <a:r>
              <a:rPr lang="ru-RU" dirty="0">
                <a:latin typeface="Arial Narrow" pitchFamily="34" charset="0"/>
              </a:rPr>
              <a:t>, </a:t>
            </a:r>
            <a:r>
              <a:rPr lang="en-US" dirty="0">
                <a:latin typeface="Arial Narrow" pitchFamily="34" charset="0"/>
              </a:rPr>
              <a:t>I</a:t>
            </a:r>
            <a:r>
              <a:rPr lang="ru-RU" dirty="0" err="1" smtClean="0">
                <a:latin typeface="Arial Narrow" pitchFamily="34" charset="0"/>
              </a:rPr>
              <a:t>нстытут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 smtClean="0">
                <a:latin typeface="Arial Narrow" pitchFamily="34" charset="0"/>
              </a:rPr>
              <a:t>мовазнаўства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ім</a:t>
            </a:r>
            <a:r>
              <a:rPr lang="ru-RU" dirty="0">
                <a:latin typeface="Arial Narrow" pitchFamily="34" charset="0"/>
              </a:rPr>
              <a:t>. </a:t>
            </a:r>
            <a:r>
              <a:rPr lang="ru-RU" dirty="0" err="1">
                <a:latin typeface="Arial Narrow" pitchFamily="34" charset="0"/>
              </a:rPr>
              <a:t>Якуба</a:t>
            </a:r>
            <a:r>
              <a:rPr lang="ru-RU" dirty="0">
                <a:latin typeface="Arial Narrow" pitchFamily="34" charset="0"/>
              </a:rPr>
              <a:t> Коласа. - 2-е </a:t>
            </a:r>
            <a:r>
              <a:rPr lang="ru-RU" dirty="0" err="1">
                <a:latin typeface="Arial Narrow" pitchFamily="34" charset="0"/>
              </a:rPr>
              <a:t>выд</a:t>
            </a:r>
            <a:r>
              <a:rPr lang="ru-RU" dirty="0">
                <a:latin typeface="Arial Narrow" pitchFamily="34" charset="0"/>
              </a:rPr>
              <a:t>. - М</a:t>
            </a:r>
            <a:r>
              <a:rPr lang="en-US" dirty="0" err="1">
                <a:latin typeface="Arial Narrow" pitchFamily="34" charset="0"/>
              </a:rPr>
              <a:t>i</a:t>
            </a:r>
            <a:r>
              <a:rPr lang="ru-RU" dirty="0" err="1">
                <a:latin typeface="Arial Narrow" pitchFamily="34" charset="0"/>
              </a:rPr>
              <a:t>нск</a:t>
            </a:r>
            <a:r>
              <a:rPr lang="ru-RU" dirty="0">
                <a:latin typeface="Arial Narrow" pitchFamily="34" charset="0"/>
              </a:rPr>
              <a:t> : </a:t>
            </a:r>
            <a:r>
              <a:rPr lang="ru-RU" dirty="0" err="1">
                <a:latin typeface="Arial Narrow" pitchFamily="34" charset="0"/>
              </a:rPr>
              <a:t>Беларуская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err="1">
                <a:latin typeface="Arial Narrow" pitchFamily="34" charset="0"/>
              </a:rPr>
              <a:t>навука</a:t>
            </a:r>
            <a:r>
              <a:rPr lang="ru-RU" dirty="0">
                <a:latin typeface="Arial Narrow" pitchFamily="34" charset="0"/>
              </a:rPr>
              <a:t>, 2019. - 196 с.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0" y="2524731"/>
            <a:ext cx="4360590" cy="4333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301940"/>
            <a:ext cx="2250780" cy="3201262"/>
          </a:xfrm>
          <a:prstGeom prst="rect">
            <a:avLst/>
          </a:prstGeom>
          <a:noFill/>
          <a:ln w="19050">
            <a:solidFill>
              <a:srgbClr val="3399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20532" y="2063890"/>
            <a:ext cx="4515054" cy="3539430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Segoe Print" pitchFamily="2" charset="0"/>
              </a:rPr>
              <a:t>У </a:t>
            </a:r>
            <a:r>
              <a:rPr lang="ru-RU" sz="1600" dirty="0" err="1">
                <a:latin typeface="Segoe Print" pitchFamily="2" charset="0"/>
              </a:rPr>
              <a:t>манаграфіі</a:t>
            </a:r>
            <a:r>
              <a:rPr lang="ru-RU" sz="1600" dirty="0">
                <a:latin typeface="Segoe Print" pitchFamily="2" charset="0"/>
              </a:rPr>
              <a:t> на </a:t>
            </a:r>
            <a:r>
              <a:rPr lang="ru-RU" sz="1600" dirty="0" err="1">
                <a:latin typeface="Segoe Print" pitchFamily="2" charset="0"/>
              </a:rPr>
              <a:t>шырокім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фактычным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матэрыяле</a:t>
            </a:r>
            <a:r>
              <a:rPr lang="ru-RU" sz="1600" dirty="0">
                <a:latin typeface="Segoe Print" pitchFamily="2" charset="0"/>
              </a:rPr>
              <a:t> (</a:t>
            </a:r>
            <a:r>
              <a:rPr lang="ru-RU" sz="1600" dirty="0" err="1">
                <a:latin typeface="Segoe Print" pitchFamily="2" charset="0"/>
              </a:rPr>
              <a:t>больш</a:t>
            </a:r>
            <a:r>
              <a:rPr lang="ru-RU" sz="1600" dirty="0">
                <a:latin typeface="Segoe Print" pitchFamily="2" charset="0"/>
              </a:rPr>
              <a:t> за 30 тысяч </a:t>
            </a:r>
            <a:r>
              <a:rPr lang="ru-RU" sz="1600" dirty="0" err="1">
                <a:latin typeface="Segoe Print" pitchFamily="2" charset="0"/>
              </a:rPr>
              <a:t>найменняў</a:t>
            </a:r>
            <a:r>
              <a:rPr lang="ru-RU" sz="1600" dirty="0">
                <a:latin typeface="Segoe Print" pitchFamily="2" charset="0"/>
              </a:rPr>
              <a:t>), </a:t>
            </a:r>
            <a:r>
              <a:rPr lang="ru-RU" sz="1600" dirty="0" err="1">
                <a:latin typeface="Segoe Print" pitchFamily="2" charset="0"/>
              </a:rPr>
              <a:t>частка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якога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яшчэ</a:t>
            </a:r>
            <a:r>
              <a:rPr lang="ru-RU" sz="1600" dirty="0">
                <a:latin typeface="Segoe Print" pitchFamily="2" charset="0"/>
              </a:rPr>
              <a:t> не была ў </a:t>
            </a:r>
            <a:r>
              <a:rPr lang="ru-RU" sz="1600" dirty="0" err="1">
                <a:latin typeface="Segoe Print" pitchFamily="2" charset="0"/>
              </a:rPr>
              <a:t>навуковым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звароце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разглядаюцца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лексіка-семантычныя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асаблівасці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мікратапонімаў</a:t>
            </a:r>
            <a:r>
              <a:rPr lang="ru-RU" sz="1600" dirty="0">
                <a:latin typeface="Segoe Print" pitchFamily="2" charset="0"/>
              </a:rPr>
              <a:t> з </a:t>
            </a:r>
            <a:r>
              <a:rPr lang="ru-RU" sz="1600" dirty="0" err="1">
                <a:latin typeface="Segoe Print" pitchFamily="2" charset="0"/>
              </a:rPr>
              <a:t>усёй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прасторы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Усходняга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Палесся</a:t>
            </a:r>
            <a:r>
              <a:rPr lang="ru-RU" sz="1600" dirty="0">
                <a:latin typeface="Segoe Print" pitchFamily="2" charset="0"/>
              </a:rPr>
              <a:t>. </a:t>
            </a:r>
            <a:r>
              <a:rPr lang="ru-RU" sz="1600" dirty="0" err="1">
                <a:latin typeface="Segoe Print" pitchFamily="2" charset="0"/>
              </a:rPr>
              <a:t>Робіцца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спроба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вызначыць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месца</a:t>
            </a:r>
            <a:r>
              <a:rPr lang="ru-RU" sz="1600" dirty="0">
                <a:latin typeface="Segoe Print" pitchFamily="2" charset="0"/>
              </a:rPr>
              <a:t> і ролю </a:t>
            </a:r>
            <a:r>
              <a:rPr lang="ru-RU" sz="1600" dirty="0" err="1">
                <a:latin typeface="Segoe Print" pitchFamily="2" charset="0"/>
              </a:rPr>
              <a:t>назваў</a:t>
            </a:r>
            <a:r>
              <a:rPr lang="ru-RU" sz="1600" dirty="0">
                <a:latin typeface="Segoe Print" pitchFamily="2" charset="0"/>
              </a:rPr>
              <a:t> дробных </a:t>
            </a:r>
            <a:r>
              <a:rPr lang="ru-RU" sz="1600" dirty="0" err="1">
                <a:latin typeface="Segoe Print" pitchFamily="2" charset="0"/>
              </a:rPr>
              <a:t>геаграфічных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аб’ектаў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пры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вырашэнні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пытання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аб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дыялектным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чляненні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рэгіёна</a:t>
            </a:r>
            <a:r>
              <a:rPr lang="ru-RU" sz="1600" dirty="0">
                <a:latin typeface="Segoe Print" pitchFamily="2" charset="0"/>
              </a:rPr>
              <a:t>, </a:t>
            </a:r>
            <a:r>
              <a:rPr lang="ru-RU" sz="1600" dirty="0" err="1">
                <a:latin typeface="Segoe Print" pitchFamily="2" charset="0"/>
              </a:rPr>
              <a:t>выяўленні</a:t>
            </a:r>
            <a:r>
              <a:rPr lang="ru-RU" sz="1600" dirty="0">
                <a:latin typeface="Segoe Print" pitchFamily="2" charset="0"/>
              </a:rPr>
              <a:t> і </a:t>
            </a:r>
            <a:r>
              <a:rPr lang="ru-RU" sz="1600" dirty="0" err="1">
                <a:latin typeface="Segoe Print" pitchFamily="2" charset="0"/>
              </a:rPr>
              <a:t>ўдакладненні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семантыкі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мясцовых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апелятываў</a:t>
            </a:r>
            <a:r>
              <a:rPr lang="ru-RU" sz="1600" dirty="0">
                <a:latin typeface="Segoe Print" pitchFamily="2" charset="0"/>
              </a:rPr>
              <a:t> і </a:t>
            </a:r>
            <a:r>
              <a:rPr lang="ru-RU" sz="1600" dirty="0" err="1">
                <a:latin typeface="Segoe Print" pitchFamily="2" charset="0"/>
              </a:rPr>
              <a:t>тэрыторыі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іх</a:t>
            </a:r>
            <a:r>
              <a:rPr lang="ru-RU" sz="1600" dirty="0">
                <a:latin typeface="Segoe Print" pitchFamily="2" charset="0"/>
              </a:rPr>
              <a:t> </a:t>
            </a:r>
            <a:r>
              <a:rPr lang="ru-RU" sz="1600" dirty="0" err="1">
                <a:latin typeface="Segoe Print" pitchFamily="2" charset="0"/>
              </a:rPr>
              <a:t>распаўсюджання</a:t>
            </a:r>
            <a:r>
              <a:rPr lang="ru-RU" sz="1600" dirty="0">
                <a:latin typeface="Segoe Print" pitchFamily="2" charset="0"/>
              </a:rPr>
              <a:t> ў межах </a:t>
            </a:r>
            <a:r>
              <a:rPr lang="ru-RU" sz="1600" dirty="0" err="1">
                <a:latin typeface="Segoe Print" pitchFamily="2" charset="0"/>
              </a:rPr>
              <a:t>усходнепалескага</a:t>
            </a:r>
            <a:r>
              <a:rPr lang="ru-RU" sz="1600" dirty="0">
                <a:latin typeface="Segoe Print" pitchFamily="2" charset="0"/>
              </a:rPr>
              <a:t> краю</a:t>
            </a:r>
            <a:r>
              <a:rPr lang="ru-RU" sz="1600" dirty="0" smtClean="0">
                <a:latin typeface="Segoe Print" pitchFamily="2" charset="0"/>
              </a:rPr>
              <a:t>.</a:t>
            </a:r>
            <a:endParaRPr lang="ru-RU" sz="1600" dirty="0"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31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316"/>
            <a:ext cx="9169400" cy="6866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32372" y="2132856"/>
            <a:ext cx="5904656" cy="23083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З </a:t>
            </a:r>
            <a:r>
              <a:rPr lang="ru-RU" sz="3600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прадстаўленымі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3600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кнігамі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вы </a:t>
            </a:r>
            <a:r>
              <a:rPr lang="ru-RU" sz="3600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можаце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3600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азнаёміцца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endParaRPr lang="ru-RU" sz="3600" dirty="0" smtClean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  <a:p>
            <a:pPr algn="ctr"/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ў </a:t>
            </a:r>
            <a:r>
              <a:rPr lang="ru-RU" sz="3600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чытальнай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зале </a:t>
            </a:r>
            <a:r>
              <a:rPr lang="ru-RU" sz="3600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бібліятэкі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3600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вучэбнага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корпуса № 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1</a:t>
            </a:r>
            <a:endParaRPr lang="ru-RU" sz="36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68825" y="5733255"/>
            <a:ext cx="42484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Ск</a:t>
            </a:r>
            <a:r>
              <a:rPr lang="be-BY" sz="16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ладальнік: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Бібліятэкар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катэгорыі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Рыбчынская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А.А.,</a:t>
            </a:r>
          </a:p>
          <a:p>
            <a:pPr lvl="0"/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Бібліятэка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Палескага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дзяржаўнага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універсітэта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ryb_aa\Desktop\_-1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8" r="6240"/>
          <a:stretch/>
        </p:blipFill>
        <p:spPr bwMode="auto">
          <a:xfrm>
            <a:off x="-6350" y="0"/>
            <a:ext cx="2975793" cy="276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35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818</TotalTime>
  <Words>932</Words>
  <Application>Microsoft Office PowerPoint</Application>
  <PresentationFormat>Экран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199</cp:revision>
  <dcterms:created xsi:type="dcterms:W3CDTF">2022-11-09T08:10:03Z</dcterms:created>
  <dcterms:modified xsi:type="dcterms:W3CDTF">2023-02-13T12:35:22Z</dcterms:modified>
</cp:coreProperties>
</file>