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85" r:id="rId3"/>
    <p:sldId id="287" r:id="rId4"/>
    <p:sldId id="289" r:id="rId5"/>
    <p:sldId id="281" r:id="rId6"/>
    <p:sldId id="290" r:id="rId7"/>
    <p:sldId id="288" r:id="rId8"/>
    <p:sldId id="280"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FFCC"/>
    <a:srgbClr val="FFFF99"/>
    <a:srgbClr val="663300"/>
    <a:srgbClr val="FFFFFF"/>
    <a:srgbClr val="D9D9D9"/>
    <a:srgbClr val="F2F2F2"/>
    <a:srgbClr val="FFCCFF"/>
    <a:srgbClr val="333300"/>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F5695A-F234-42F4-8460-E65E21031ED5}" type="datetimeFigureOut">
              <a:rPr lang="ru-RU" smtClean="0"/>
              <a:t>26.12.2024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7334C4-F903-4BCA-A4C6-729AF94A7154}" type="slidenum">
              <a:rPr lang="ru-RU" smtClean="0"/>
              <a:t>‹#›</a:t>
            </a:fld>
            <a:endParaRPr lang="ru-RU"/>
          </a:p>
        </p:txBody>
      </p:sp>
    </p:spTree>
    <p:extLst>
      <p:ext uri="{BB962C8B-B14F-4D97-AF65-F5344CB8AC3E}">
        <p14:creationId xmlns:p14="http://schemas.microsoft.com/office/powerpoint/2010/main" val="2501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26.12.2024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909626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26.12.2024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103371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1C77320-7363-4CD3-9238-FC8CFDF18DDB}" type="datetimeFigureOut">
              <a:rPr lang="ru-RU" smtClean="0"/>
              <a:t>26.12.2024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272510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1C77320-7363-4CD3-9238-FC8CFDF18DDB}" type="datetimeFigureOut">
              <a:rPr lang="ru-RU" smtClean="0"/>
              <a:t>26.12.2024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55260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1C77320-7363-4CD3-9238-FC8CFDF18DDB}" type="datetimeFigureOut">
              <a:rPr lang="ru-RU" smtClean="0"/>
              <a:t>26.12.2024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346168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1C77320-7363-4CD3-9238-FC8CFDF18DDB}" type="datetimeFigureOut">
              <a:rPr lang="ru-RU" smtClean="0"/>
              <a:t>26.12.2024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57744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1C77320-7363-4CD3-9238-FC8CFDF18DDB}" type="datetimeFigureOut">
              <a:rPr lang="ru-RU" smtClean="0"/>
              <a:t>26.12.2024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91573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26.12.2024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2544221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26.12.2024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624294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26.12.2024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134360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26.12.2024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508667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C77320-7363-4CD3-9238-FC8CFDF18DDB}" type="datetimeFigureOut">
              <a:rPr lang="ru-RU" smtClean="0"/>
              <a:t>26.12.2024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ACB65-DCDB-4F23-BEDE-53EF326B021C}" type="slidenum">
              <a:rPr lang="ru-RU" smtClean="0"/>
              <a:t>‹#›</a:t>
            </a:fld>
            <a:endParaRPr lang="ru-RU"/>
          </a:p>
        </p:txBody>
      </p:sp>
    </p:spTree>
    <p:extLst>
      <p:ext uri="{BB962C8B-B14F-4D97-AF65-F5344CB8AC3E}">
        <p14:creationId xmlns:p14="http://schemas.microsoft.com/office/powerpoint/2010/main" val="3759418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1.wallpaperflare.com/preview/501/345/244/paper-minimalism-reading-bookma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8" y="7937"/>
            <a:ext cx="9148937" cy="60724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575182" y="2444013"/>
            <a:ext cx="6896375" cy="1200329"/>
          </a:xfrm>
          <a:prstGeom prst="rect">
            <a:avLst/>
          </a:prstGeom>
          <a:solidFill>
            <a:srgbClr val="FFFFFF">
              <a:alpha val="60000"/>
            </a:srgbClr>
          </a:solidFill>
          <a:effectLst>
            <a:softEdge rad="127000"/>
          </a:effectLst>
        </p:spPr>
        <p:txBody>
          <a:bodyPr wrap="none" rtlCol="0">
            <a:spAutoFit/>
          </a:bodyPr>
          <a:lstStyle/>
          <a:p>
            <a:r>
              <a:rPr lang="ru-RU" sz="4000" b="1" dirty="0" smtClean="0">
                <a:solidFill>
                  <a:schemeClr val="accent5">
                    <a:lumMod val="50000"/>
                  </a:schemeClr>
                </a:solidFill>
              </a:rPr>
              <a:t>Читайте</a:t>
            </a:r>
            <a:r>
              <a:rPr lang="ru-RU" sz="7200" dirty="0" smtClean="0"/>
              <a:t> </a:t>
            </a:r>
            <a:r>
              <a:rPr lang="ru-RU" sz="7200" b="1" dirty="0" smtClean="0">
                <a:solidFill>
                  <a:srgbClr val="C00000"/>
                </a:solidFill>
              </a:rPr>
              <a:t>лучшее</a:t>
            </a:r>
            <a:r>
              <a:rPr lang="ru-RU" sz="7200" dirty="0" smtClean="0"/>
              <a:t> </a:t>
            </a:r>
            <a:r>
              <a:rPr lang="ru-RU" sz="4000" b="1" dirty="0" smtClean="0">
                <a:solidFill>
                  <a:schemeClr val="accent5">
                    <a:lumMod val="50000"/>
                  </a:schemeClr>
                </a:solidFill>
              </a:rPr>
              <a:t>с нами</a:t>
            </a:r>
            <a:endParaRPr lang="ru-RU" sz="4000" b="1" dirty="0">
              <a:solidFill>
                <a:schemeClr val="accent5">
                  <a:lumMod val="50000"/>
                </a:schemeClr>
              </a:solidFill>
            </a:endParaRPr>
          </a:p>
        </p:txBody>
      </p:sp>
      <p:sp>
        <p:nvSpPr>
          <p:cNvPr id="5" name="TextBox 4"/>
          <p:cNvSpPr txBox="1"/>
          <p:nvPr/>
        </p:nvSpPr>
        <p:spPr>
          <a:xfrm>
            <a:off x="1572586" y="2087158"/>
            <a:ext cx="4559261" cy="369332"/>
          </a:xfrm>
          <a:prstGeom prst="rect">
            <a:avLst/>
          </a:prstGeom>
          <a:solidFill>
            <a:schemeClr val="bg1"/>
          </a:solidFill>
          <a:effectLst>
            <a:softEdge rad="63500"/>
          </a:effectLst>
        </p:spPr>
        <p:txBody>
          <a:bodyPr wrap="none" rtlCol="0">
            <a:spAutoFit/>
          </a:bodyPr>
          <a:lstStyle/>
          <a:p>
            <a:r>
              <a:rPr lang="ru-RU" b="1" dirty="0" smtClean="0">
                <a:solidFill>
                  <a:srgbClr val="C00000"/>
                </a:solidFill>
                <a:latin typeface="Batang" pitchFamily="18" charset="-127"/>
                <a:ea typeface="Batang" pitchFamily="18" charset="-127"/>
              </a:rPr>
              <a:t>Книги от классики до современности</a:t>
            </a:r>
            <a:endParaRPr lang="ru-RU" b="1" dirty="0">
              <a:solidFill>
                <a:srgbClr val="C00000"/>
              </a:solidFill>
              <a:latin typeface="Batang" pitchFamily="18" charset="-127"/>
              <a:ea typeface="Batang" pitchFamily="18" charset="-127"/>
            </a:endParaRPr>
          </a:p>
        </p:txBody>
      </p:sp>
      <p:sp>
        <p:nvSpPr>
          <p:cNvPr id="7" name="TextBox 6"/>
          <p:cNvSpPr txBox="1"/>
          <p:nvPr/>
        </p:nvSpPr>
        <p:spPr>
          <a:xfrm rot="16200000">
            <a:off x="-1178521" y="1917881"/>
            <a:ext cx="3905236" cy="707886"/>
          </a:xfrm>
          <a:prstGeom prst="rect">
            <a:avLst/>
          </a:prstGeom>
          <a:noFill/>
          <a:effectLst>
            <a:softEdge rad="31750"/>
          </a:effectLst>
        </p:spPr>
        <p:txBody>
          <a:bodyPr wrap="none" rtlCol="0">
            <a:spAutoFit/>
          </a:bodyPr>
          <a:lstStyle/>
          <a:p>
            <a:r>
              <a:rPr lang="ru-RU" sz="2400" b="1" dirty="0" smtClean="0">
                <a:solidFill>
                  <a:schemeClr val="accent5">
                    <a:lumMod val="50000"/>
                  </a:schemeClr>
                </a:solidFill>
                <a:latin typeface="Arial Narrow" pitchFamily="34" charset="0"/>
              </a:rPr>
              <a:t>Библиотека</a:t>
            </a:r>
            <a:r>
              <a:rPr lang="ru-RU" sz="1600" b="1" dirty="0" smtClean="0">
                <a:solidFill>
                  <a:schemeClr val="accent5">
                    <a:lumMod val="50000"/>
                  </a:schemeClr>
                </a:solidFill>
                <a:latin typeface="Arial Narrow" pitchFamily="34" charset="0"/>
              </a:rPr>
              <a:t> </a:t>
            </a:r>
          </a:p>
          <a:p>
            <a:r>
              <a:rPr lang="ru-RU" sz="1600" b="1" u="sng" dirty="0" smtClean="0">
                <a:solidFill>
                  <a:schemeClr val="accent5">
                    <a:lumMod val="50000"/>
                  </a:schemeClr>
                </a:solidFill>
                <a:latin typeface="Arial Narrow" pitchFamily="34" charset="0"/>
              </a:rPr>
              <a:t>Полесского государственного университета</a:t>
            </a:r>
            <a:endParaRPr lang="ru-RU" sz="1600" b="1" u="sng" dirty="0">
              <a:solidFill>
                <a:schemeClr val="accent5">
                  <a:lumMod val="50000"/>
                </a:schemeClr>
              </a:solidFill>
              <a:latin typeface="Arial Narrow" pitchFamily="34" charset="0"/>
            </a:endParaRPr>
          </a:p>
        </p:txBody>
      </p:sp>
      <p:sp>
        <p:nvSpPr>
          <p:cNvPr id="10" name="AutoShape 4" descr="https://svgsilh.com/svg/2028349.svg"/>
          <p:cNvSpPr>
            <a:spLocks noChangeAspect="1" noChangeArrowheads="1"/>
          </p:cNvSpPr>
          <p:nvPr/>
        </p:nvSpPr>
        <p:spPr bwMode="auto">
          <a:xfrm>
            <a:off x="3242846" y="507834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6" descr="https://svgsilh.com/svg/2028349.sv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TextBox 11"/>
          <p:cNvSpPr txBox="1"/>
          <p:nvPr/>
        </p:nvSpPr>
        <p:spPr>
          <a:xfrm>
            <a:off x="2843808" y="332499"/>
            <a:ext cx="6113984" cy="1323439"/>
          </a:xfrm>
          <a:prstGeom prst="rect">
            <a:avLst/>
          </a:prstGeom>
          <a:solidFill>
            <a:srgbClr val="FFFFFF">
              <a:alpha val="74902"/>
            </a:srgbClr>
          </a:solidFill>
          <a:effectLst>
            <a:softEdge rad="63500"/>
          </a:effectLst>
        </p:spPr>
        <p:txBody>
          <a:bodyPr wrap="square" rtlCol="0">
            <a:spAutoFit/>
          </a:bodyPr>
          <a:lstStyle/>
          <a:p>
            <a:pPr algn="r"/>
            <a:r>
              <a:rPr lang="ru-RU" sz="1600" b="1" dirty="0">
                <a:solidFill>
                  <a:schemeClr val="accent5">
                    <a:lumMod val="50000"/>
                  </a:schemeClr>
                </a:solidFill>
                <a:latin typeface="Batang" pitchFamily="18" charset="-127"/>
                <a:ea typeface="Batang" pitchFamily="18" charset="-127"/>
              </a:rPr>
              <a:t>Книги – это двери, что выводят тебя из четырех </a:t>
            </a:r>
            <a:r>
              <a:rPr lang="ru-RU" sz="1600" b="1" dirty="0" smtClean="0">
                <a:solidFill>
                  <a:schemeClr val="accent5">
                    <a:lumMod val="50000"/>
                  </a:schemeClr>
                </a:solidFill>
                <a:latin typeface="Batang" pitchFamily="18" charset="-127"/>
                <a:ea typeface="Batang" pitchFamily="18" charset="-127"/>
              </a:rPr>
              <a:t>стен. </a:t>
            </a:r>
          </a:p>
          <a:p>
            <a:pPr algn="r"/>
            <a:r>
              <a:rPr lang="ru-RU" sz="1600" b="1" dirty="0" smtClean="0">
                <a:solidFill>
                  <a:schemeClr val="accent5">
                    <a:lumMod val="50000"/>
                  </a:schemeClr>
                </a:solidFill>
                <a:latin typeface="Batang" pitchFamily="18" charset="-127"/>
                <a:ea typeface="Batang" pitchFamily="18" charset="-127"/>
              </a:rPr>
              <a:t>Они </a:t>
            </a:r>
            <a:r>
              <a:rPr lang="ru-RU" sz="1600" b="1" dirty="0">
                <a:solidFill>
                  <a:schemeClr val="accent5">
                    <a:lumMod val="50000"/>
                  </a:schemeClr>
                </a:solidFill>
                <a:latin typeface="Batang" pitchFamily="18" charset="-127"/>
                <a:ea typeface="Batang" pitchFamily="18" charset="-127"/>
              </a:rPr>
              <a:t>учат тебя, воспитывают, с ними ты путешествуешь,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мечтаешь</a:t>
            </a:r>
            <a:r>
              <a:rPr lang="ru-RU" sz="1600" b="1" dirty="0">
                <a:solidFill>
                  <a:schemeClr val="accent5">
                    <a:lumMod val="50000"/>
                  </a:schemeClr>
                </a:solidFill>
                <a:latin typeface="Batang" pitchFamily="18" charset="-127"/>
                <a:ea typeface="Batang" pitchFamily="18" charset="-127"/>
              </a:rPr>
              <a:t>, воображаешь, проживаешь другие жизни,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а </a:t>
            </a:r>
            <a:r>
              <a:rPr lang="ru-RU" sz="1600" b="1" dirty="0">
                <a:solidFill>
                  <a:schemeClr val="accent5">
                    <a:lumMod val="50000"/>
                  </a:schemeClr>
                </a:solidFill>
                <a:latin typeface="Batang" pitchFamily="18" charset="-127"/>
                <a:ea typeface="Batang" pitchFamily="18" charset="-127"/>
              </a:rPr>
              <a:t>свою умножаешь в тысячу раз</a:t>
            </a:r>
            <a:r>
              <a:rPr lang="ru-RU" sz="1600" b="1" dirty="0" smtClean="0">
                <a:solidFill>
                  <a:schemeClr val="accent5">
                    <a:lumMod val="50000"/>
                  </a:schemeClr>
                </a:solidFill>
                <a:latin typeface="Batang" pitchFamily="18" charset="-127"/>
                <a:ea typeface="Batang" pitchFamily="18" charset="-127"/>
              </a:rPr>
              <a:t>.</a:t>
            </a:r>
          </a:p>
          <a:p>
            <a:pPr algn="ctr"/>
            <a:r>
              <a:rPr lang="ru-RU" sz="1600" b="1" dirty="0" smtClean="0">
                <a:solidFill>
                  <a:schemeClr val="accent5">
                    <a:lumMod val="50000"/>
                  </a:schemeClr>
                </a:solidFill>
                <a:latin typeface="Batang" pitchFamily="18" charset="-127"/>
                <a:ea typeface="Batang" pitchFamily="18" charset="-127"/>
              </a:rPr>
              <a:t>                                                              </a:t>
            </a:r>
            <a:r>
              <a:rPr lang="ru-RU" sz="1600" i="1" dirty="0" smtClean="0">
                <a:solidFill>
                  <a:schemeClr val="accent5">
                    <a:lumMod val="50000"/>
                  </a:schemeClr>
                </a:solidFill>
                <a:latin typeface="+mj-lt"/>
                <a:ea typeface="Batang" pitchFamily="18" charset="-127"/>
              </a:rPr>
              <a:t>А</a:t>
            </a:r>
            <a:r>
              <a:rPr lang="ru-RU" sz="1600" i="1" dirty="0">
                <a:solidFill>
                  <a:schemeClr val="accent5">
                    <a:lumMod val="50000"/>
                  </a:schemeClr>
                </a:solidFill>
                <a:latin typeface="+mj-lt"/>
                <a:ea typeface="Batang" pitchFamily="18" charset="-127"/>
              </a:rPr>
              <a:t>. </a:t>
            </a:r>
            <a:r>
              <a:rPr lang="ru-RU" sz="1600" i="1" dirty="0" smtClean="0">
                <a:solidFill>
                  <a:schemeClr val="accent5">
                    <a:lumMod val="50000"/>
                  </a:schemeClr>
                </a:solidFill>
                <a:latin typeface="+mj-lt"/>
                <a:ea typeface="Batang" pitchFamily="18" charset="-127"/>
              </a:rPr>
              <a:t>Перес-</a:t>
            </a:r>
            <a:r>
              <a:rPr lang="ru-RU" sz="1600" i="1" dirty="0" err="1" smtClean="0">
                <a:solidFill>
                  <a:schemeClr val="accent5">
                    <a:lumMod val="50000"/>
                  </a:schemeClr>
                </a:solidFill>
                <a:latin typeface="+mj-lt"/>
                <a:ea typeface="Batang" pitchFamily="18" charset="-127"/>
              </a:rPr>
              <a:t>Реверте</a:t>
            </a:r>
            <a:endParaRPr lang="ru-RU" sz="1600" i="1" dirty="0">
              <a:solidFill>
                <a:schemeClr val="accent5">
                  <a:lumMod val="50000"/>
                </a:schemeClr>
              </a:solidFill>
              <a:latin typeface="+mj-lt"/>
              <a:ea typeface="Batang" pitchFamily="18" charset="-127"/>
            </a:endParaRPr>
          </a:p>
        </p:txBody>
      </p:sp>
      <p:sp>
        <p:nvSpPr>
          <p:cNvPr id="2" name="Прямоугольник 1"/>
          <p:cNvSpPr/>
          <p:nvPr/>
        </p:nvSpPr>
        <p:spPr>
          <a:xfrm>
            <a:off x="1572586" y="1462921"/>
            <a:ext cx="3950120" cy="584775"/>
          </a:xfrm>
          <a:prstGeom prst="rect">
            <a:avLst/>
          </a:prstGeom>
          <a:solidFill>
            <a:srgbClr val="FFFFFF">
              <a:alpha val="74902"/>
            </a:srgbClr>
          </a:solidFill>
          <a:effectLst>
            <a:softEdge rad="63500"/>
          </a:effectLst>
        </p:spPr>
        <p:txBody>
          <a:bodyPr wrap="none">
            <a:spAutoFit/>
          </a:bodyPr>
          <a:lstStyle/>
          <a:p>
            <a:pPr lvl="0"/>
            <a:r>
              <a:rPr lang="ru-RU" sz="3200" b="1" u="sng" dirty="0">
                <a:solidFill>
                  <a:srgbClr val="4BACC6">
                    <a:lumMod val="50000"/>
                  </a:srgbClr>
                </a:solidFill>
                <a:latin typeface="Comic Sans MS" pitchFamily="66" charset="0"/>
              </a:rPr>
              <a:t>Литературный гид</a:t>
            </a:r>
          </a:p>
        </p:txBody>
      </p:sp>
      <p:sp>
        <p:nvSpPr>
          <p:cNvPr id="8" name="TextBox 7"/>
          <p:cNvSpPr txBox="1"/>
          <p:nvPr/>
        </p:nvSpPr>
        <p:spPr>
          <a:xfrm>
            <a:off x="1446813" y="4051446"/>
            <a:ext cx="7153112" cy="2339102"/>
          </a:xfrm>
          <a:prstGeom prst="rect">
            <a:avLst/>
          </a:prstGeom>
          <a:solidFill>
            <a:schemeClr val="bg1"/>
          </a:solidFill>
          <a:ln w="12700">
            <a:solidFill>
              <a:srgbClr val="C00000"/>
            </a:solidFill>
          </a:ln>
        </p:spPr>
        <p:txBody>
          <a:bodyPr wrap="none" rtlCol="0">
            <a:spAutoFit/>
          </a:bodyPr>
          <a:lstStyle/>
          <a:p>
            <a:pPr algn="ctr"/>
            <a:r>
              <a:rPr lang="ru-RU" sz="1600" b="1" dirty="0" smtClean="0">
                <a:latin typeface="Arial" pitchFamily="34" charset="0"/>
                <a:cs typeface="Arial" pitchFamily="34" charset="0"/>
              </a:rPr>
              <a:t>Уважаемые пользователи библиотеки! </a:t>
            </a:r>
          </a:p>
          <a:p>
            <a:pPr algn="ctr"/>
            <a:r>
              <a:rPr lang="ru-RU" sz="1600" dirty="0" smtClean="0">
                <a:latin typeface="Arial" pitchFamily="34" charset="0"/>
                <a:cs typeface="Arial" pitchFamily="34" charset="0"/>
              </a:rPr>
              <a:t>Многие из нас любят провести досуг с интересной книгой. </a:t>
            </a:r>
          </a:p>
          <a:p>
            <a:pPr algn="ctr"/>
            <a:r>
              <a:rPr lang="ru-RU" sz="1600" dirty="0" smtClean="0">
                <a:latin typeface="Arial" pitchFamily="34" charset="0"/>
                <a:cs typeface="Arial" pitchFamily="34" charset="0"/>
              </a:rPr>
              <a:t>Но как выбрать из моря издающейся литературы то произведение,</a:t>
            </a:r>
          </a:p>
          <a:p>
            <a:pPr algn="ctr"/>
            <a:r>
              <a:rPr lang="ru-RU" sz="1600" dirty="0" smtClean="0">
                <a:latin typeface="Arial" pitchFamily="34" charset="0"/>
                <a:cs typeface="Arial" pitchFamily="34" charset="0"/>
              </a:rPr>
              <a:t> что придется вам по душе? Для тех, кто любит </a:t>
            </a:r>
          </a:p>
          <a:p>
            <a:pPr algn="ctr"/>
            <a:r>
              <a:rPr lang="ru-RU" sz="1600" dirty="0" smtClean="0">
                <a:latin typeface="Arial" pitchFamily="34" charset="0"/>
                <a:cs typeface="Arial" pitchFamily="34" charset="0"/>
              </a:rPr>
              <a:t>почитать хорошие книги или, наконец-то, хочет приобщиться </a:t>
            </a:r>
          </a:p>
          <a:p>
            <a:pPr algn="ctr"/>
            <a:r>
              <a:rPr lang="ru-RU" sz="1600" dirty="0" smtClean="0">
                <a:latin typeface="Arial" pitchFamily="34" charset="0"/>
                <a:cs typeface="Arial" pitchFamily="34" charset="0"/>
              </a:rPr>
              <a:t>к этому увлекательному занятию, мы реализуем проект </a:t>
            </a:r>
          </a:p>
          <a:p>
            <a:pPr algn="ctr"/>
            <a:r>
              <a:rPr lang="ru-RU" b="1" dirty="0" smtClean="0">
                <a:solidFill>
                  <a:srgbClr val="C00000"/>
                </a:solidFill>
                <a:latin typeface="Arial" pitchFamily="34" charset="0"/>
                <a:cs typeface="Arial" pitchFamily="34" charset="0"/>
              </a:rPr>
              <a:t>«Читайте лучшее с нами: </a:t>
            </a:r>
            <a:r>
              <a:rPr lang="ru-RU" sz="1600" b="1" dirty="0" smtClean="0">
                <a:solidFill>
                  <a:srgbClr val="C00000"/>
                </a:solidFill>
                <a:latin typeface="Arial" pitchFamily="34" charset="0"/>
                <a:cs typeface="Arial" pitchFamily="34" charset="0"/>
              </a:rPr>
              <a:t>книги от классики до современности»</a:t>
            </a:r>
            <a:r>
              <a:rPr lang="ru-RU" sz="1600" dirty="0" smtClean="0">
                <a:latin typeface="Arial" pitchFamily="34" charset="0"/>
                <a:cs typeface="Arial" pitchFamily="34" charset="0"/>
              </a:rPr>
              <a:t>, </a:t>
            </a:r>
          </a:p>
          <a:p>
            <a:pPr algn="ctr"/>
            <a:r>
              <a:rPr lang="ru-RU" sz="1600" dirty="0" smtClean="0">
                <a:latin typeface="Arial" pitchFamily="34" charset="0"/>
                <a:cs typeface="Arial" pitchFamily="34" charset="0"/>
              </a:rPr>
              <a:t>в рамках которого ежемесячно будем знакомить вас с лучшими </a:t>
            </a:r>
          </a:p>
          <a:p>
            <a:pPr algn="ctr"/>
            <a:r>
              <a:rPr lang="ru-RU" sz="1600" dirty="0" smtClean="0">
                <a:latin typeface="Arial" pitchFamily="34" charset="0"/>
                <a:cs typeface="Arial" pitchFamily="34" charset="0"/>
              </a:rPr>
              <a:t>книгами различной тематики из фонда нашей библиотеки.</a:t>
            </a:r>
            <a:endParaRPr lang="ru-RU" sz="1600" dirty="0">
              <a:latin typeface="Arial" pitchFamily="34" charset="0"/>
              <a:cs typeface="Arial" pitchFamily="34" charset="0"/>
            </a:endParaRPr>
          </a:p>
        </p:txBody>
      </p:sp>
    </p:spTree>
    <p:extLst>
      <p:ext uri="{BB962C8B-B14F-4D97-AF65-F5344CB8AC3E}">
        <p14:creationId xmlns:p14="http://schemas.microsoft.com/office/powerpoint/2010/main" val="17148169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32450" y="548680"/>
            <a:ext cx="7920880" cy="2616101"/>
          </a:xfrm>
          <a:prstGeom prst="rect">
            <a:avLst/>
          </a:prstGeom>
          <a:solidFill>
            <a:schemeClr val="bg1"/>
          </a:solidFill>
        </p:spPr>
        <p:txBody>
          <a:bodyPr wrap="square" rtlCol="0">
            <a:spAutoFit/>
          </a:bodyPr>
          <a:lstStyle/>
          <a:p>
            <a:pPr algn="ctr"/>
            <a:r>
              <a:rPr lang="ru-RU" sz="2000" b="1" dirty="0">
                <a:solidFill>
                  <a:schemeClr val="tx2">
                    <a:lumMod val="50000"/>
                  </a:schemeClr>
                </a:solidFill>
                <a:latin typeface="Arial Narrow" pitchFamily="34" charset="0"/>
              </a:rPr>
              <a:t>5 </a:t>
            </a:r>
            <a:r>
              <a:rPr lang="ru-RU" sz="2000" b="1" dirty="0" smtClean="0">
                <a:solidFill>
                  <a:schemeClr val="tx2">
                    <a:lumMod val="50000"/>
                  </a:schemeClr>
                </a:solidFill>
                <a:latin typeface="Arial Narrow" pitchFamily="34" charset="0"/>
              </a:rPr>
              <a:t>книг, с которыми вы не соскучитесь</a:t>
            </a:r>
          </a:p>
          <a:p>
            <a:pPr algn="ctr"/>
            <a:r>
              <a:rPr lang="ru-RU" dirty="0">
                <a:solidFill>
                  <a:schemeClr val="tx2">
                    <a:lumMod val="50000"/>
                  </a:schemeClr>
                </a:solidFill>
                <a:latin typeface="Arial Narrow" pitchFamily="34" charset="0"/>
              </a:rPr>
              <a:t>Для чтения не нужна причина, книга может стать средством от хандры или поводом для </a:t>
            </a:r>
            <a:r>
              <a:rPr lang="ru-RU" dirty="0" smtClean="0">
                <a:solidFill>
                  <a:schemeClr val="tx2">
                    <a:lumMod val="50000"/>
                  </a:schemeClr>
                </a:solidFill>
                <a:latin typeface="Arial Narrow" pitchFamily="34" charset="0"/>
              </a:rPr>
              <a:t>отдыха</a:t>
            </a:r>
            <a:r>
              <a:rPr lang="ru-RU" dirty="0">
                <a:solidFill>
                  <a:schemeClr val="tx2">
                    <a:lumMod val="50000"/>
                  </a:schemeClr>
                </a:solidFill>
                <a:latin typeface="Arial Narrow" pitchFamily="34" charset="0"/>
              </a:rPr>
              <a:t>. Главное, чтобы история была </a:t>
            </a:r>
            <a:r>
              <a:rPr lang="ru-RU" smtClean="0">
                <a:solidFill>
                  <a:schemeClr val="tx2">
                    <a:lumMod val="50000"/>
                  </a:schemeClr>
                </a:solidFill>
                <a:latin typeface="Arial Narrow" pitchFamily="34" charset="0"/>
              </a:rPr>
              <a:t>интересной. Есть </a:t>
            </a:r>
            <a:r>
              <a:rPr lang="ru-RU" dirty="0">
                <a:solidFill>
                  <a:schemeClr val="tx2">
                    <a:lumMod val="50000"/>
                  </a:schemeClr>
                </a:solidFill>
                <a:latin typeface="Arial Narrow" pitchFamily="34" charset="0"/>
              </a:rPr>
              <a:t>книги, которые нужно читать медленно и вдумчиво, постепенно привыкая к персонажам и происходящему. А есть такие, которые захватывают с первых страниц и заставляют забыть обо всем до последних строчек. Когда нужно скоротать часы во время долгой поездки или занять себя холодным вечером, лучший выбор – книги, которые читаются на одном дыхании. А чтобы вы не ошиблись, мы подобрали для вас 5 книг, которые точно не заставят скучать и не отпустят до самого конца</a:t>
            </a:r>
            <a:r>
              <a:rPr lang="ru-RU" dirty="0" smtClean="0">
                <a:solidFill>
                  <a:schemeClr val="tx2">
                    <a:lumMod val="50000"/>
                  </a:schemeClr>
                </a:solidFill>
                <a:latin typeface="Arial Narrow" pitchFamily="34" charset="0"/>
              </a:rPr>
              <a:t>.</a:t>
            </a:r>
            <a:endParaRPr lang="ru-RU" dirty="0">
              <a:solidFill>
                <a:schemeClr val="tx2">
                  <a:lumMod val="50000"/>
                </a:schemeClr>
              </a:solidFill>
              <a:latin typeface="Arial Narrow"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526" y="3717032"/>
            <a:ext cx="1747979" cy="2736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1315" y="3723564"/>
            <a:ext cx="1614582" cy="2736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1382" y="3723564"/>
            <a:ext cx="1656184" cy="2736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5508" y="3725982"/>
            <a:ext cx="1662280" cy="2733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8302" y="3717032"/>
            <a:ext cx="1685783" cy="2731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7634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5616" y="344893"/>
            <a:ext cx="7272808" cy="677108"/>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Леру</a:t>
            </a:r>
            <a:r>
              <a:rPr lang="ru-RU" sz="2000" b="1" dirty="0">
                <a:solidFill>
                  <a:schemeClr val="tx2">
                    <a:lumMod val="50000"/>
                  </a:schemeClr>
                </a:solidFill>
                <a:latin typeface="Arial Narrow" pitchFamily="34" charset="0"/>
              </a:rPr>
              <a:t>, Г.  Призрак оперы</a:t>
            </a:r>
            <a:r>
              <a:rPr lang="ru-RU" dirty="0">
                <a:latin typeface="Arial Narrow" pitchFamily="34" charset="0"/>
              </a:rPr>
              <a:t>: роман / Г. Леру ; пер. Н. А. </a:t>
            </a:r>
            <a:r>
              <a:rPr lang="ru-RU" dirty="0" err="1">
                <a:latin typeface="Arial Narrow" pitchFamily="34" charset="0"/>
              </a:rPr>
              <a:t>Световидова</a:t>
            </a:r>
            <a:r>
              <a:rPr lang="ru-RU" dirty="0">
                <a:latin typeface="Arial Narrow" pitchFamily="34" charset="0"/>
              </a:rPr>
              <a:t>. - М. : Издательство АСТ, 2017. - 384 с. - (Эксклюзивная классика).</a:t>
            </a:r>
          </a:p>
        </p:txBody>
      </p:sp>
      <p:sp>
        <p:nvSpPr>
          <p:cNvPr id="5" name="Прямоугольник 4"/>
          <p:cNvSpPr/>
          <p:nvPr/>
        </p:nvSpPr>
        <p:spPr>
          <a:xfrm>
            <a:off x="611560" y="1200695"/>
            <a:ext cx="5040560" cy="3970318"/>
          </a:xfrm>
          <a:prstGeom prst="rect">
            <a:avLst/>
          </a:prstGeom>
          <a:noFill/>
          <a:effectLst>
            <a:softEdge rad="635000"/>
          </a:effectLst>
        </p:spPr>
        <p:txBody>
          <a:bodyPr wrap="square">
            <a:spAutoFit/>
          </a:bodyPr>
          <a:lstStyle/>
          <a:p>
            <a:pPr algn="just"/>
            <a:r>
              <a:rPr lang="ru-RU" sz="1400" dirty="0" smtClean="0">
                <a:latin typeface="Arial Narrow" pitchFamily="34" charset="0"/>
              </a:rPr>
              <a:t>      Странные </a:t>
            </a:r>
            <a:r>
              <a:rPr lang="ru-RU" sz="1400" dirty="0">
                <a:latin typeface="Arial Narrow" pitchFamily="34" charset="0"/>
              </a:rPr>
              <a:t>события происходят в Парижском оперном театре: пропажа денег, исчезновение певицы, несчастные случаи с летальным исходом – сочетание мистики, приключений и романтики в романе Гастона Леру. </a:t>
            </a:r>
            <a:endParaRPr lang="ru-RU" sz="1400" dirty="0" smtClean="0">
              <a:latin typeface="Arial Narrow" pitchFamily="34" charset="0"/>
            </a:endParaRPr>
          </a:p>
          <a:p>
            <a:pPr algn="just"/>
            <a:r>
              <a:rPr lang="ru-RU" sz="1400" dirty="0" smtClean="0">
                <a:latin typeface="Arial Narrow" pitchFamily="34" charset="0"/>
              </a:rPr>
              <a:t>      Когда-то </a:t>
            </a:r>
            <a:r>
              <a:rPr lang="ru-RU" sz="1400" dirty="0">
                <a:latin typeface="Arial Narrow" pitchFamily="34" charset="0"/>
              </a:rPr>
              <a:t>у Кристины был прекрасный голос. Она мечтала поступить в консерваторию и сделать музыкальную карьеру. Но после смерти отца с ней что-то случилось и она потеряла свой дар. После этого Кристине пришлось работать </a:t>
            </a:r>
            <a:r>
              <a:rPr lang="ru-RU" sz="1400" dirty="0" smtClean="0">
                <a:latin typeface="Arial Narrow" pitchFamily="34" charset="0"/>
              </a:rPr>
              <a:t>всего лишь </a:t>
            </a:r>
            <a:r>
              <a:rPr lang="ru-RU" sz="1400" dirty="0">
                <a:latin typeface="Arial Narrow" pitchFamily="34" charset="0"/>
              </a:rPr>
              <a:t>хористкой в оперном театре. Но несколько месяцев назад она вдруг начала слышать Голос, который проникал сквозь стены и обволакивал всё вокруг. Он пообещал, что сможет привести Кристину к вокальному совершенству. Она поверила Голосу и пошла за ним. Теперь её талант сверкает, но чего ей это стоило</a:t>
            </a:r>
            <a:r>
              <a:rPr lang="ru-RU" sz="1400" dirty="0" smtClean="0">
                <a:latin typeface="Arial Narrow" pitchFamily="34" charset="0"/>
              </a:rPr>
              <a:t>?</a:t>
            </a:r>
          </a:p>
          <a:p>
            <a:pPr algn="just"/>
            <a:r>
              <a:rPr lang="ru-RU" sz="1400" dirty="0" smtClean="0">
                <a:latin typeface="Arial Narrow" pitchFamily="34" charset="0"/>
              </a:rPr>
              <a:t>      Со </a:t>
            </a:r>
            <a:r>
              <a:rPr lang="ru-RU" sz="1400" dirty="0">
                <a:latin typeface="Arial Narrow" pitchFamily="34" charset="0"/>
              </a:rPr>
              <a:t>дня первой публикации "Призрака Оперы" прошло уже больше столетия, а таинственная и мрачная история юной оперной певицы Кристины, благородного виконта Рауля и жестокого и несчастного гения по прозвищу Призрак Оперы по-прежнему остается одним из культовых произведений в жанре готического романа.</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248852"/>
            <a:ext cx="2448272" cy="38560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2" name="Прямоугольник 1"/>
          <p:cNvSpPr/>
          <p:nvPr/>
        </p:nvSpPr>
        <p:spPr>
          <a:xfrm>
            <a:off x="611560" y="5373216"/>
            <a:ext cx="8136904" cy="1384995"/>
          </a:xfrm>
          <a:prstGeom prst="rect">
            <a:avLst/>
          </a:prstGeom>
        </p:spPr>
        <p:txBody>
          <a:bodyPr wrap="square">
            <a:spAutoFit/>
          </a:bodyPr>
          <a:lstStyle/>
          <a:p>
            <a:pPr algn="ctr"/>
            <a:r>
              <a:rPr lang="ru-RU" sz="1400" i="1" dirty="0" smtClean="0">
                <a:solidFill>
                  <a:schemeClr val="tx2">
                    <a:lumMod val="50000"/>
                  </a:schemeClr>
                </a:solidFill>
                <a:latin typeface="Comic Sans MS" pitchFamily="66" charset="0"/>
              </a:rPr>
              <a:t>«Он </a:t>
            </a:r>
            <a:r>
              <a:rPr lang="ru-RU" sz="1400" i="1" dirty="0">
                <a:solidFill>
                  <a:schemeClr val="tx2">
                    <a:lumMod val="50000"/>
                  </a:schemeClr>
                </a:solidFill>
                <a:latin typeface="Comic Sans MS" pitchFamily="66" charset="0"/>
              </a:rPr>
              <a:t>испытывал боль в груди, словно ее раскрыли, чтобы забрать у него сердце. Ощущал там страшную пустоту, самую настоящую, заполнить которую могло только другое сердце! Таковы симптомы совершенно особого психологического состояния, которые, похоже, могут понять лишь те, кого любовь сразила наповал, нанесла неожиданный удар, именуемый в обыденной жизни «любовь с первого взгляда</a:t>
            </a:r>
            <a:r>
              <a:rPr lang="ru-RU" sz="1400" i="1" dirty="0" smtClean="0">
                <a:solidFill>
                  <a:schemeClr val="tx2">
                    <a:lumMod val="50000"/>
                  </a:schemeClr>
                </a:solidFill>
                <a:latin typeface="Comic Sans MS" pitchFamily="66" charset="0"/>
              </a:rPr>
              <a:t>».</a:t>
            </a:r>
          </a:p>
          <a:p>
            <a:pPr algn="r"/>
            <a:r>
              <a:rPr lang="ru-RU" sz="1400" i="1" dirty="0" smtClean="0">
                <a:latin typeface="Arial Narrow" pitchFamily="34" charset="0"/>
              </a:rPr>
              <a:t>Гастон Леру</a:t>
            </a:r>
            <a:endParaRPr lang="ru-RU" sz="1400" i="1" dirty="0">
              <a:latin typeface="Arial Narrow" pitchFamily="34" charset="0"/>
            </a:endParaRPr>
          </a:p>
        </p:txBody>
      </p:sp>
    </p:spTree>
    <p:extLst>
      <p:ext uri="{BB962C8B-B14F-4D97-AF65-F5344CB8AC3E}">
        <p14:creationId xmlns:p14="http://schemas.microsoft.com/office/powerpoint/2010/main" val="2115383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1449010"/>
            <a:ext cx="5076056" cy="3970318"/>
          </a:xfrm>
          <a:prstGeom prst="rect">
            <a:avLst/>
          </a:prstGeom>
          <a:noFill/>
          <a:effectLst>
            <a:softEdge rad="635000"/>
          </a:effectLst>
        </p:spPr>
        <p:txBody>
          <a:bodyPr wrap="square">
            <a:spAutoFit/>
          </a:bodyPr>
          <a:lstStyle/>
          <a:p>
            <a:pPr algn="just"/>
            <a:r>
              <a:rPr lang="ru-RU" sz="1400" dirty="0" smtClean="0">
                <a:latin typeface="Arial Narrow" pitchFamily="34" charset="0"/>
              </a:rPr>
              <a:t>      «</a:t>
            </a:r>
            <a:r>
              <a:rPr lang="ru-RU" sz="1400" dirty="0">
                <a:latin typeface="Arial Narrow" pitchFamily="34" charset="0"/>
              </a:rPr>
              <a:t>Портрет Дориана Грея» — самое знаменитое произведение Оскара Уайльда, единственный его роман, вызвавший шквал негативных оценок и тем не менее имевший невероятный успех. В нем поставлены </a:t>
            </a:r>
            <a:r>
              <a:rPr lang="ru-RU" sz="1400" dirty="0" smtClean="0">
                <a:latin typeface="Arial Narrow" pitchFamily="34" charset="0"/>
              </a:rPr>
              <a:t>извечные </a:t>
            </a:r>
            <a:r>
              <a:rPr lang="ru-RU" sz="1400" dirty="0">
                <a:latin typeface="Arial Narrow" pitchFamily="34" charset="0"/>
              </a:rPr>
              <a:t>вопросы человечества — о смысле жизни, об ответственности за содеянное, о величии красоты, о смысле любви и губящей власти </a:t>
            </a:r>
            <a:r>
              <a:rPr lang="ru-RU" sz="1400" dirty="0" smtClean="0">
                <a:latin typeface="Arial Narrow" pitchFamily="34" charset="0"/>
              </a:rPr>
              <a:t>греха. Это завораживающая </a:t>
            </a:r>
            <a:r>
              <a:rPr lang="ru-RU" sz="1400" dirty="0">
                <a:latin typeface="Arial Narrow" pitchFamily="34" charset="0"/>
              </a:rPr>
              <a:t>и интригующая история человека, пожелавшего навеки сохранить молодость и заставить собственный портрет стареть вместо себя. Дориан Грей, аристократ удивительной красоты, продал душу в обмен на исполнение желания. Но он не знал, что цена окажется слишком высока. Он перестанет различать добро и зло и будет разбивать сердца, толкать людей на самоубийство, предавать. Искусство окажется губительнее, чем думал Дориан.</a:t>
            </a:r>
          </a:p>
          <a:p>
            <a:pPr algn="just"/>
            <a:r>
              <a:rPr lang="ru-RU" sz="1400" dirty="0">
                <a:latin typeface="Arial Narrow" pitchFamily="34" charset="0"/>
              </a:rPr>
              <a:t>      Это бессмертное произведение Оскара Уайльда экранизировалось более 25 раз.</a:t>
            </a:r>
          </a:p>
          <a:p>
            <a:pPr algn="just"/>
            <a:r>
              <a:rPr lang="ru-RU" sz="1400" dirty="0" smtClean="0">
                <a:latin typeface="Arial Narrow" pitchFamily="34" charset="0"/>
              </a:rPr>
              <a:t>      Роман продолжает </a:t>
            </a:r>
            <a:r>
              <a:rPr lang="ru-RU" sz="1400" dirty="0">
                <a:latin typeface="Arial Narrow" pitchFamily="34" charset="0"/>
              </a:rPr>
              <a:t>быть очень актуальным и сегодня — разве погоня за вечной молодостью порой не оборачивается потерей своего истинного лица?</a:t>
            </a:r>
          </a:p>
        </p:txBody>
      </p:sp>
      <p:sp>
        <p:nvSpPr>
          <p:cNvPr id="5" name="Прямоугольник 4"/>
          <p:cNvSpPr/>
          <p:nvPr/>
        </p:nvSpPr>
        <p:spPr>
          <a:xfrm>
            <a:off x="1115616" y="260648"/>
            <a:ext cx="6984776" cy="954107"/>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Уайльд</a:t>
            </a:r>
            <a:r>
              <a:rPr lang="ru-RU" sz="2000" b="1" dirty="0">
                <a:solidFill>
                  <a:schemeClr val="tx2">
                    <a:lumMod val="50000"/>
                  </a:schemeClr>
                </a:solidFill>
                <a:latin typeface="Arial Narrow" pitchFamily="34" charset="0"/>
              </a:rPr>
              <a:t>, О.  Портрет Дориана Грея</a:t>
            </a:r>
            <a:r>
              <a:rPr lang="ru-RU" dirty="0">
                <a:latin typeface="Arial Narrow" pitchFamily="34" charset="0"/>
              </a:rPr>
              <a:t>: роман / О. Уайльд ; пер. с англ. М. </a:t>
            </a:r>
            <a:r>
              <a:rPr lang="ru-RU" dirty="0" err="1">
                <a:latin typeface="Arial Narrow" pitchFamily="34" charset="0"/>
              </a:rPr>
              <a:t>Абкина</a:t>
            </a:r>
            <a:r>
              <a:rPr lang="ru-RU" dirty="0">
                <a:latin typeface="Arial Narrow" pitchFamily="34" charset="0"/>
              </a:rPr>
              <a:t>. - М. : АСТ ; [Б. м.] : </a:t>
            </a:r>
            <a:r>
              <a:rPr lang="ru-RU" dirty="0" err="1">
                <a:latin typeface="Arial Narrow" pitchFamily="34" charset="0"/>
              </a:rPr>
              <a:t>Астрель</a:t>
            </a:r>
            <a:r>
              <a:rPr lang="ru-RU" dirty="0">
                <a:latin typeface="Arial Narrow" pitchFamily="34" charset="0"/>
              </a:rPr>
              <a:t>, 2010. - 267 с. : ил. - (Мировые шедевры. Иллюстрированное издание).</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8569" y="1593450"/>
            <a:ext cx="2376264" cy="36107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2" name="Прямоугольник 1"/>
          <p:cNvSpPr/>
          <p:nvPr/>
        </p:nvSpPr>
        <p:spPr>
          <a:xfrm>
            <a:off x="971600" y="6049202"/>
            <a:ext cx="7740860" cy="523220"/>
          </a:xfrm>
          <a:prstGeom prst="rect">
            <a:avLst/>
          </a:prstGeom>
        </p:spPr>
        <p:txBody>
          <a:bodyPr wrap="square">
            <a:spAutoFit/>
          </a:bodyPr>
          <a:lstStyle/>
          <a:p>
            <a:pPr algn="ctr"/>
            <a:r>
              <a:rPr lang="ru-RU" sz="1400" i="1" dirty="0" smtClean="0">
                <a:solidFill>
                  <a:schemeClr val="tx2">
                    <a:lumMod val="50000"/>
                  </a:schemeClr>
                </a:solidFill>
                <a:latin typeface="Comic Sans MS" pitchFamily="66" charset="0"/>
              </a:rPr>
              <a:t>«В </a:t>
            </a:r>
            <a:r>
              <a:rPr lang="ru-RU" sz="1400" i="1" dirty="0">
                <a:solidFill>
                  <a:schemeClr val="tx2">
                    <a:lumMod val="50000"/>
                  </a:schemeClr>
                </a:solidFill>
                <a:latin typeface="Comic Sans MS" pitchFamily="66" charset="0"/>
              </a:rPr>
              <a:t>наше время люди всему знают цену, но понятия не имеют о подлинной </a:t>
            </a:r>
            <a:r>
              <a:rPr lang="ru-RU" sz="1400" i="1" dirty="0" smtClean="0">
                <a:solidFill>
                  <a:schemeClr val="tx2">
                    <a:lumMod val="50000"/>
                  </a:schemeClr>
                </a:solidFill>
                <a:latin typeface="Comic Sans MS" pitchFamily="66" charset="0"/>
              </a:rPr>
              <a:t>ценности».</a:t>
            </a:r>
          </a:p>
          <a:p>
            <a:pPr algn="r"/>
            <a:r>
              <a:rPr lang="ru-RU" sz="1400" dirty="0" smtClean="0">
                <a:latin typeface="Arial Narrow" pitchFamily="34" charset="0"/>
              </a:rPr>
              <a:t>Оскар Уайльд</a:t>
            </a:r>
            <a:endParaRPr lang="ru-RU" sz="1400" dirty="0">
              <a:latin typeface="Arial Narrow" pitchFamily="34" charset="0"/>
            </a:endParaRPr>
          </a:p>
        </p:txBody>
      </p:sp>
      <p:sp>
        <p:nvSpPr>
          <p:cNvPr id="3" name="Прямоугольник 2"/>
          <p:cNvSpPr/>
          <p:nvPr/>
        </p:nvSpPr>
        <p:spPr>
          <a:xfrm>
            <a:off x="467544" y="5517102"/>
            <a:ext cx="7704856" cy="523220"/>
          </a:xfrm>
          <a:prstGeom prst="rect">
            <a:avLst/>
          </a:prstGeom>
        </p:spPr>
        <p:txBody>
          <a:bodyPr wrap="square">
            <a:spAutoFit/>
          </a:bodyPr>
          <a:lstStyle/>
          <a:p>
            <a:pPr algn="ctr"/>
            <a:r>
              <a:rPr lang="ru-RU" sz="1400" i="1" dirty="0">
                <a:solidFill>
                  <a:schemeClr val="tx2">
                    <a:lumMod val="50000"/>
                  </a:schemeClr>
                </a:solidFill>
                <a:latin typeface="Comic Sans MS" pitchFamily="66" charset="0"/>
              </a:rPr>
              <a:t>«Живите! Живите той чудесной жизнью, что скрыта в вас. Ничего не упускайте, вечно ищите все новых ощущений! Ничего не бойтесь!»</a:t>
            </a:r>
          </a:p>
        </p:txBody>
      </p:sp>
    </p:spTree>
    <p:extLst>
      <p:ext uri="{BB962C8B-B14F-4D97-AF65-F5344CB8AC3E}">
        <p14:creationId xmlns:p14="http://schemas.microsoft.com/office/powerpoint/2010/main" val="186942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90080" y="404664"/>
            <a:ext cx="6048672" cy="677108"/>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Фаулз</a:t>
            </a:r>
            <a:r>
              <a:rPr lang="ru-RU" sz="2000" b="1" dirty="0">
                <a:solidFill>
                  <a:schemeClr val="tx2">
                    <a:lumMod val="50000"/>
                  </a:schemeClr>
                </a:solidFill>
                <a:latin typeface="Arial Narrow" pitchFamily="34" charset="0"/>
              </a:rPr>
              <a:t>, Дж.  </a:t>
            </a:r>
            <a:r>
              <a:rPr lang="ru-RU" sz="2000" b="1" dirty="0" smtClean="0">
                <a:solidFill>
                  <a:schemeClr val="tx2">
                    <a:lumMod val="50000"/>
                  </a:schemeClr>
                </a:solidFill>
                <a:latin typeface="Arial Narrow" pitchFamily="34" charset="0"/>
              </a:rPr>
              <a:t>Коллекционер </a:t>
            </a:r>
            <a:r>
              <a:rPr lang="ru-RU" dirty="0">
                <a:latin typeface="Arial Narrow" pitchFamily="34" charset="0"/>
              </a:rPr>
              <a:t>/ Дж. Фаулз. - М. : </a:t>
            </a:r>
            <a:r>
              <a:rPr lang="ru-RU" dirty="0" err="1">
                <a:latin typeface="Arial Narrow" pitchFamily="34" charset="0"/>
              </a:rPr>
              <a:t>Эксмо</a:t>
            </a:r>
            <a:r>
              <a:rPr lang="ru-RU" dirty="0">
                <a:latin typeface="Arial Narrow" pitchFamily="34" charset="0"/>
              </a:rPr>
              <a:t>, 2014. - 400 с. - (</a:t>
            </a:r>
            <a:r>
              <a:rPr lang="ru-RU" dirty="0" err="1">
                <a:latin typeface="Arial Narrow" pitchFamily="34" charset="0"/>
              </a:rPr>
              <a:t>Pocket</a:t>
            </a:r>
            <a:r>
              <a:rPr lang="ru-RU" dirty="0">
                <a:latin typeface="Arial Narrow" pitchFamily="34" charset="0"/>
              </a:rPr>
              <a:t> </a:t>
            </a:r>
            <a:r>
              <a:rPr lang="ru-RU" dirty="0" err="1">
                <a:latin typeface="Arial Narrow" pitchFamily="34" charset="0"/>
              </a:rPr>
              <a:t>book</a:t>
            </a:r>
            <a:r>
              <a:rPr lang="ru-RU" dirty="0">
                <a:latin typeface="Arial Narrow" pitchFamily="34" charset="0"/>
              </a:rPr>
              <a:t> ).</a:t>
            </a:r>
          </a:p>
        </p:txBody>
      </p:sp>
      <p:sp>
        <p:nvSpPr>
          <p:cNvPr id="3" name="Прямоугольник 2"/>
          <p:cNvSpPr/>
          <p:nvPr/>
        </p:nvSpPr>
        <p:spPr>
          <a:xfrm>
            <a:off x="597566" y="1556792"/>
            <a:ext cx="5256584" cy="3539430"/>
          </a:xfrm>
          <a:prstGeom prst="rect">
            <a:avLst/>
          </a:prstGeom>
          <a:noFill/>
          <a:effectLst>
            <a:softEdge rad="635000"/>
          </a:effectLst>
        </p:spPr>
        <p:txBody>
          <a:bodyPr wrap="square">
            <a:spAutoFit/>
          </a:bodyPr>
          <a:lstStyle/>
          <a:p>
            <a:pPr algn="just"/>
            <a:r>
              <a:rPr lang="ru-RU" sz="1400" dirty="0" smtClean="0">
                <a:latin typeface="Arial Narrow" pitchFamily="34" charset="0"/>
              </a:rPr>
              <a:t>      "Коллекционер" – первый </a:t>
            </a:r>
            <a:r>
              <a:rPr lang="ru-RU" sz="1400" dirty="0">
                <a:latin typeface="Arial Narrow" pitchFamily="34" charset="0"/>
              </a:rPr>
              <a:t>из опубликованных романов Дж. Фаулза, с которого начался его успех в литературе. Этот </a:t>
            </a:r>
            <a:r>
              <a:rPr lang="ru-RU" sz="1400" dirty="0" smtClean="0">
                <a:latin typeface="Arial Narrow" pitchFamily="34" charset="0"/>
              </a:rPr>
              <a:t>тонкий </a:t>
            </a:r>
            <a:r>
              <a:rPr lang="ru-RU" sz="1400" dirty="0">
                <a:latin typeface="Arial Narrow" pitchFamily="34" charset="0"/>
              </a:rPr>
              <a:t>психологический триллер, построенный на судьбах двух людей, переворачивает сознание. Одинокий служащий, разбогатевший после выигрыша на скачках, коллекционировал бабочек, пока не выбрал себе жертву крупнее, но такую же беззащитную — Миранду, студентку художественного училища, к которой давно присматривался, не решаясь подойти и </a:t>
            </a:r>
            <a:r>
              <a:rPr lang="ru-RU" sz="1400" dirty="0" smtClean="0">
                <a:latin typeface="Arial Narrow" pitchFamily="34" charset="0"/>
              </a:rPr>
              <a:t>познакомиться. Юная Миранда – </a:t>
            </a:r>
            <a:r>
              <a:rPr lang="ru-RU" sz="1400" dirty="0">
                <a:latin typeface="Arial Narrow" pitchFamily="34" charset="0"/>
              </a:rPr>
              <a:t>красивая и талантливая девушка, не представляющая свою жизнь без свободы и желающая творить каждую свободную минуту. Роковая встреча с Фердинандом полностью меняет ее жизнь. Миранда становится пленницей Коллекционера — а он точно не выпустит из рук столь редкий экземпляр. Фердинанд заявляет, что любит Миранду, но разве можно сравнить любовь и обладание? </a:t>
            </a:r>
            <a:endParaRPr lang="ru-RU" sz="1400" dirty="0" smtClean="0">
              <a:latin typeface="Arial Narrow" pitchFamily="34" charset="0"/>
            </a:endParaRPr>
          </a:p>
          <a:p>
            <a:pPr algn="just"/>
            <a:r>
              <a:rPr lang="ru-RU" sz="1400" dirty="0">
                <a:latin typeface="Arial Narrow" pitchFamily="34" charset="0"/>
              </a:rPr>
              <a:t> </a:t>
            </a:r>
            <a:r>
              <a:rPr lang="ru-RU" sz="1400" dirty="0" smtClean="0">
                <a:latin typeface="Arial Narrow" pitchFamily="34" charset="0"/>
              </a:rPr>
              <a:t>     Сильнейшее </a:t>
            </a:r>
            <a:r>
              <a:rPr lang="ru-RU" sz="1400" dirty="0">
                <a:latin typeface="Arial Narrow" pitchFamily="34" charset="0"/>
              </a:rPr>
              <a:t>произведение Фаулза произвело на известного продюсера и кинорежиссера Уильяма </a:t>
            </a:r>
            <a:r>
              <a:rPr lang="ru-RU" sz="1400" dirty="0" err="1">
                <a:latin typeface="Arial Narrow" pitchFamily="34" charset="0"/>
              </a:rPr>
              <a:t>Уайлерома</a:t>
            </a:r>
            <a:r>
              <a:rPr lang="ru-RU" sz="1400" dirty="0">
                <a:latin typeface="Arial Narrow" pitchFamily="34" charset="0"/>
              </a:rPr>
              <a:t> огромное впечатление, и в 1965 году «Коллекционер» был экранизирован.</a:t>
            </a:r>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484" t="4170"/>
          <a:stretch/>
        </p:blipFill>
        <p:spPr bwMode="auto">
          <a:xfrm>
            <a:off x="6280765" y="1554623"/>
            <a:ext cx="2340260" cy="37322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4" name="Прямоугольник 3"/>
          <p:cNvSpPr/>
          <p:nvPr/>
        </p:nvSpPr>
        <p:spPr>
          <a:xfrm>
            <a:off x="611560" y="5661247"/>
            <a:ext cx="8064896" cy="738664"/>
          </a:xfrm>
          <a:prstGeom prst="rect">
            <a:avLst/>
          </a:prstGeom>
        </p:spPr>
        <p:txBody>
          <a:bodyPr wrap="square">
            <a:spAutoFit/>
          </a:bodyPr>
          <a:lstStyle/>
          <a:p>
            <a:pPr algn="ctr"/>
            <a:r>
              <a:rPr lang="ru-RU" sz="1400" i="1" dirty="0" smtClean="0">
                <a:solidFill>
                  <a:schemeClr val="tx2">
                    <a:lumMod val="50000"/>
                  </a:schemeClr>
                </a:solidFill>
                <a:latin typeface="Comic Sans MS" pitchFamily="66" charset="0"/>
              </a:rPr>
              <a:t>«Разглагольствовать </a:t>
            </a:r>
            <a:r>
              <a:rPr lang="ru-RU" sz="1400" i="1" dirty="0">
                <a:solidFill>
                  <a:schemeClr val="tx2">
                    <a:lumMod val="50000"/>
                  </a:schemeClr>
                </a:solidFill>
                <a:latin typeface="Comic Sans MS" pitchFamily="66" charset="0"/>
              </a:rPr>
              <a:t>о том, что собираешься сделать, - все равно что хвастаться картинами, которых ты еще не написал. Это не просто дурной тон, это абсолютная утрата </a:t>
            </a:r>
            <a:r>
              <a:rPr lang="ru-RU" sz="1400" i="1" dirty="0" smtClean="0">
                <a:solidFill>
                  <a:schemeClr val="tx2">
                    <a:lumMod val="50000"/>
                  </a:schemeClr>
                </a:solidFill>
                <a:latin typeface="Comic Sans MS" pitchFamily="66" charset="0"/>
              </a:rPr>
              <a:t>лица».</a:t>
            </a:r>
          </a:p>
          <a:p>
            <a:pPr algn="r"/>
            <a:r>
              <a:rPr lang="ru-RU" sz="1400" dirty="0" smtClean="0">
                <a:latin typeface="Arial Narrow" pitchFamily="34" charset="0"/>
              </a:rPr>
              <a:t>Джон Фаулз</a:t>
            </a:r>
            <a:endParaRPr lang="ru-RU" sz="1400" dirty="0">
              <a:latin typeface="Arial Narrow" pitchFamily="34" charset="0"/>
            </a:endParaRPr>
          </a:p>
        </p:txBody>
      </p:sp>
    </p:spTree>
    <p:extLst>
      <p:ext uri="{BB962C8B-B14F-4D97-AF65-F5344CB8AC3E}">
        <p14:creationId xmlns:p14="http://schemas.microsoft.com/office/powerpoint/2010/main" val="17193752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87624" y="332656"/>
            <a:ext cx="6840760" cy="677108"/>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ru-RU" sz="2000" b="1" dirty="0" smtClean="0">
                <a:latin typeface="Arial Narrow" pitchFamily="34" charset="0"/>
              </a:rPr>
              <a:t>      </a:t>
            </a:r>
            <a:r>
              <a:rPr lang="ru-RU" sz="2000" b="1" dirty="0" err="1" smtClean="0">
                <a:solidFill>
                  <a:schemeClr val="tx2">
                    <a:lumMod val="50000"/>
                  </a:schemeClr>
                </a:solidFill>
                <a:latin typeface="Arial Narrow" pitchFamily="34" charset="0"/>
              </a:rPr>
              <a:t>Флинн</a:t>
            </a:r>
            <a:r>
              <a:rPr lang="ru-RU" sz="2000" b="1" dirty="0">
                <a:solidFill>
                  <a:schemeClr val="tx2">
                    <a:lumMod val="50000"/>
                  </a:schemeClr>
                </a:solidFill>
                <a:latin typeface="Arial Narrow" pitchFamily="34" charset="0"/>
              </a:rPr>
              <a:t>, Г.  </a:t>
            </a:r>
            <a:r>
              <a:rPr lang="ru-RU" sz="2000" b="1" dirty="0" smtClean="0">
                <a:solidFill>
                  <a:schemeClr val="tx2">
                    <a:lumMod val="50000"/>
                  </a:schemeClr>
                </a:solidFill>
                <a:latin typeface="Arial Narrow" pitchFamily="34" charset="0"/>
              </a:rPr>
              <a:t>Исчезнувшая</a:t>
            </a:r>
            <a:r>
              <a:rPr lang="ru-RU" dirty="0" smtClean="0">
                <a:latin typeface="Arial Narrow" pitchFamily="34" charset="0"/>
              </a:rPr>
              <a:t>: </a:t>
            </a:r>
            <a:r>
              <a:rPr lang="ru-RU" dirty="0">
                <a:latin typeface="Arial Narrow" pitchFamily="34" charset="0"/>
              </a:rPr>
              <a:t>роман / Г. </a:t>
            </a:r>
            <a:r>
              <a:rPr lang="ru-RU" dirty="0" err="1">
                <a:latin typeface="Arial Narrow" pitchFamily="34" charset="0"/>
              </a:rPr>
              <a:t>Флинн</a:t>
            </a:r>
            <a:r>
              <a:rPr lang="ru-RU" dirty="0">
                <a:latin typeface="Arial Narrow" pitchFamily="34" charset="0"/>
              </a:rPr>
              <a:t>. - СПб. : Азбука, 2020. - 512 с. - (Звезды мирового детектива).</a:t>
            </a:r>
          </a:p>
        </p:txBody>
      </p:sp>
      <p:sp>
        <p:nvSpPr>
          <p:cNvPr id="5" name="Прямоугольник 4"/>
          <p:cNvSpPr/>
          <p:nvPr/>
        </p:nvSpPr>
        <p:spPr>
          <a:xfrm>
            <a:off x="683568" y="1412776"/>
            <a:ext cx="4824536" cy="2462213"/>
          </a:xfrm>
          <a:prstGeom prst="rect">
            <a:avLst/>
          </a:prstGeom>
          <a:noFill/>
          <a:effectLst>
            <a:softEdge rad="635000"/>
          </a:effectLst>
        </p:spPr>
        <p:txBody>
          <a:bodyPr wrap="square">
            <a:spAutoFit/>
          </a:bodyPr>
          <a:lstStyle/>
          <a:p>
            <a:pPr algn="just"/>
            <a:r>
              <a:rPr lang="ru-RU" sz="1400" dirty="0" smtClean="0">
                <a:latin typeface="Arial Narrow" pitchFamily="34" charset="0"/>
              </a:rPr>
              <a:t>      Все </a:t>
            </a:r>
            <a:r>
              <a:rPr lang="ru-RU" sz="1400" dirty="0">
                <a:latin typeface="Arial Narrow" pitchFamily="34" charset="0"/>
              </a:rPr>
              <a:t>было готово для празднования пятилетнего юбилея супружеской жизни, когда вдруг необъяснимо пропал один из виновников торжества. Остались следы борьбы в доме, кровь, которую явно пытались стереть, — и цепочка «ключей» в игре под названием «охота за сокровищами»; красивая, умная и невероятно изобретательная жена ежегодно устраивала ее для своего обожаемого </a:t>
            </a:r>
            <a:r>
              <a:rPr lang="ru-RU" sz="1400" dirty="0" smtClean="0">
                <a:latin typeface="Arial Narrow" pitchFamily="34" charset="0"/>
              </a:rPr>
              <a:t>мужа. И </a:t>
            </a:r>
            <a:r>
              <a:rPr lang="ru-RU" sz="1400" dirty="0">
                <a:latin typeface="Arial Narrow" pitchFamily="34" charset="0"/>
              </a:rPr>
              <a:t>похоже, что эти «ключи» — размещенные ею тут и там странные записки и не менее странные безделушки — дают единственный шанс пролить свет на судьбу исчезнувшей. Вот только не придется ли «охотнику» в процессе поиска раскрыть миру и пару-тройку собственных малосимпатичных тайн</a:t>
            </a:r>
            <a:r>
              <a:rPr lang="ru-RU" sz="1400" dirty="0" smtClean="0">
                <a:latin typeface="Arial Narrow" pitchFamily="34" charset="0"/>
              </a:rPr>
              <a:t>?</a:t>
            </a:r>
            <a:endParaRPr lang="ru-RU" sz="1400" dirty="0">
              <a:latin typeface="Arial Narrow"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449169"/>
            <a:ext cx="2363688" cy="36403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2" name="Прямоугольник 1"/>
          <p:cNvSpPr/>
          <p:nvPr/>
        </p:nvSpPr>
        <p:spPr>
          <a:xfrm>
            <a:off x="971600" y="5733256"/>
            <a:ext cx="7272808" cy="523220"/>
          </a:xfrm>
          <a:prstGeom prst="rect">
            <a:avLst/>
          </a:prstGeom>
        </p:spPr>
        <p:txBody>
          <a:bodyPr wrap="square">
            <a:spAutoFit/>
          </a:bodyPr>
          <a:lstStyle/>
          <a:p>
            <a:pPr algn="ctr"/>
            <a:r>
              <a:rPr lang="ru-RU" sz="1400" i="1" dirty="0" smtClean="0">
                <a:solidFill>
                  <a:schemeClr val="tx2">
                    <a:lumMod val="50000"/>
                  </a:schemeClr>
                </a:solidFill>
                <a:latin typeface="Comic Sans MS" pitchFamily="66" charset="0"/>
              </a:rPr>
              <a:t>«Сон</a:t>
            </a:r>
            <a:r>
              <a:rPr lang="ru-RU" sz="1400" i="1" dirty="0">
                <a:solidFill>
                  <a:schemeClr val="tx2">
                    <a:lumMod val="50000"/>
                  </a:schemeClr>
                </a:solidFill>
                <a:latin typeface="Comic Sans MS" pitchFamily="66" charset="0"/>
              </a:rPr>
              <a:t>, он как кот: приходит тогда, когда ты перестал обращать на него </a:t>
            </a:r>
            <a:r>
              <a:rPr lang="ru-RU" sz="1400" i="1" dirty="0" smtClean="0">
                <a:solidFill>
                  <a:schemeClr val="tx2">
                    <a:lumMod val="50000"/>
                  </a:schemeClr>
                </a:solidFill>
                <a:latin typeface="Comic Sans MS" pitchFamily="66" charset="0"/>
              </a:rPr>
              <a:t>внимание».</a:t>
            </a:r>
          </a:p>
          <a:p>
            <a:pPr algn="r"/>
            <a:r>
              <a:rPr lang="ru-RU" sz="1400" dirty="0" err="1" smtClean="0">
                <a:latin typeface="Arial Narrow" pitchFamily="34" charset="0"/>
              </a:rPr>
              <a:t>Гиллиан</a:t>
            </a:r>
            <a:r>
              <a:rPr lang="ru-RU" sz="1400" dirty="0" smtClean="0">
                <a:latin typeface="Arial Narrow" pitchFamily="34" charset="0"/>
              </a:rPr>
              <a:t> </a:t>
            </a:r>
            <a:r>
              <a:rPr lang="ru-RU" sz="1400" dirty="0" err="1" smtClean="0">
                <a:latin typeface="Arial Narrow" pitchFamily="34" charset="0"/>
              </a:rPr>
              <a:t>Флинн</a:t>
            </a:r>
            <a:endParaRPr lang="ru-RU" sz="1400" dirty="0" smtClean="0">
              <a:latin typeface="Arial Narrow" pitchFamily="34" charset="0"/>
            </a:endParaRPr>
          </a:p>
        </p:txBody>
      </p:sp>
      <p:sp>
        <p:nvSpPr>
          <p:cNvPr id="3" name="Прямоугольник 2"/>
          <p:cNvSpPr/>
          <p:nvPr/>
        </p:nvSpPr>
        <p:spPr>
          <a:xfrm>
            <a:off x="431540" y="4396484"/>
            <a:ext cx="5328592" cy="954107"/>
          </a:xfrm>
          <a:prstGeom prst="rect">
            <a:avLst/>
          </a:prstGeom>
        </p:spPr>
        <p:txBody>
          <a:bodyPr wrap="square">
            <a:spAutoFit/>
          </a:bodyPr>
          <a:lstStyle/>
          <a:p>
            <a:pPr algn="ctr"/>
            <a:r>
              <a:rPr lang="ru-RU" sz="1400" i="1" dirty="0" smtClean="0">
                <a:solidFill>
                  <a:schemeClr val="tx2">
                    <a:lumMod val="50000"/>
                  </a:schemeClr>
                </a:solidFill>
                <a:latin typeface="Comic Sans MS" pitchFamily="66" charset="0"/>
              </a:rPr>
              <a:t>«Очень </a:t>
            </a:r>
            <a:r>
              <a:rPr lang="ru-RU" sz="1400" i="1" dirty="0">
                <a:solidFill>
                  <a:schemeClr val="tx2">
                    <a:lumMod val="50000"/>
                  </a:schemeClr>
                </a:solidFill>
                <a:latin typeface="Comic Sans MS" pitchFamily="66" charset="0"/>
              </a:rPr>
              <a:t>трудно в наше время быть личностью, просто реальной, настоящей личностью. Каждый из нас собирает по штриху от разных образов, коим несть числа, – вместо того, чтобы оставаться самим </a:t>
            </a:r>
            <a:r>
              <a:rPr lang="ru-RU" sz="1400" i="1" dirty="0" smtClean="0">
                <a:solidFill>
                  <a:schemeClr val="tx2">
                    <a:lumMod val="50000"/>
                  </a:schemeClr>
                </a:solidFill>
                <a:latin typeface="Comic Sans MS" pitchFamily="66" charset="0"/>
              </a:rPr>
              <a:t>собой».</a:t>
            </a:r>
            <a:endParaRPr lang="ru-RU" sz="1400" i="1" dirty="0">
              <a:solidFill>
                <a:schemeClr val="tx2">
                  <a:lumMod val="50000"/>
                </a:schemeClr>
              </a:solidFill>
              <a:latin typeface="Comic Sans MS" pitchFamily="66" charset="0"/>
            </a:endParaRPr>
          </a:p>
        </p:txBody>
      </p:sp>
    </p:spTree>
    <p:extLst>
      <p:ext uri="{BB962C8B-B14F-4D97-AF65-F5344CB8AC3E}">
        <p14:creationId xmlns:p14="http://schemas.microsoft.com/office/powerpoint/2010/main" val="32103114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75656" y="260648"/>
            <a:ext cx="6264696" cy="677108"/>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just"/>
            <a:r>
              <a:rPr lang="ru-RU" sz="2000" b="1" dirty="0" smtClean="0">
                <a:latin typeface="Arial Narrow" pitchFamily="34" charset="0"/>
              </a:rPr>
              <a:t>      </a:t>
            </a:r>
            <a:r>
              <a:rPr lang="ru-RU" sz="2000" b="1" dirty="0" err="1" smtClean="0">
                <a:solidFill>
                  <a:schemeClr val="tx2">
                    <a:lumMod val="50000"/>
                  </a:schemeClr>
                </a:solidFill>
                <a:latin typeface="Arial Narrow" pitchFamily="34" charset="0"/>
              </a:rPr>
              <a:t>Хоссейни</a:t>
            </a:r>
            <a:r>
              <a:rPr lang="ru-RU" sz="2000" b="1" dirty="0">
                <a:solidFill>
                  <a:schemeClr val="tx2">
                    <a:lumMod val="50000"/>
                  </a:schemeClr>
                </a:solidFill>
                <a:latin typeface="Arial Narrow" pitchFamily="34" charset="0"/>
              </a:rPr>
              <a:t>, Х.  Тысяча сияющих солнц </a:t>
            </a:r>
            <a:r>
              <a:rPr lang="ru-RU" dirty="0">
                <a:latin typeface="Arial Narrow" pitchFamily="34" charset="0"/>
              </a:rPr>
              <a:t>/ Х. </a:t>
            </a:r>
            <a:r>
              <a:rPr lang="ru-RU" dirty="0" err="1">
                <a:latin typeface="Arial Narrow" pitchFamily="34" charset="0"/>
              </a:rPr>
              <a:t>Хоссейни</a:t>
            </a:r>
            <a:r>
              <a:rPr lang="ru-RU" dirty="0">
                <a:latin typeface="Arial Narrow" pitchFamily="34" charset="0"/>
              </a:rPr>
              <a:t>. - М. : Фантом Пресс, 2020. - 416 с.</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8630" y="1484784"/>
            <a:ext cx="2425932" cy="35939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5" name="Прямоугольник 4"/>
          <p:cNvSpPr/>
          <p:nvPr/>
        </p:nvSpPr>
        <p:spPr>
          <a:xfrm>
            <a:off x="612507" y="1093814"/>
            <a:ext cx="4857303" cy="4185761"/>
          </a:xfrm>
          <a:prstGeom prst="rect">
            <a:avLst/>
          </a:prstGeom>
          <a:noFill/>
          <a:effectLst/>
        </p:spPr>
        <p:txBody>
          <a:bodyPr wrap="square">
            <a:spAutoFit/>
          </a:bodyPr>
          <a:lstStyle/>
          <a:p>
            <a:pPr algn="just"/>
            <a:r>
              <a:rPr lang="ru-RU" sz="1400" dirty="0" smtClean="0">
                <a:latin typeface="Arial Narrow" pitchFamily="34" charset="0"/>
              </a:rPr>
              <a:t>      Любовь </a:t>
            </a:r>
            <a:r>
              <a:rPr lang="ru-RU" sz="1400" dirty="0">
                <a:latin typeface="Arial Narrow" pitchFamily="34" charset="0"/>
              </a:rPr>
              <a:t>— великое чувство. Глубоко укрытая, запрещенная, тайная, она все равно дождется своего часа. Об этом роман </a:t>
            </a:r>
            <a:r>
              <a:rPr lang="ru-RU" sz="1400" dirty="0" err="1">
                <a:latin typeface="Arial Narrow" pitchFamily="34" charset="0"/>
              </a:rPr>
              <a:t>Халеда</a:t>
            </a:r>
            <a:r>
              <a:rPr lang="ru-RU" sz="1400" dirty="0">
                <a:latin typeface="Arial Narrow" pitchFamily="34" charset="0"/>
              </a:rPr>
              <a:t> </a:t>
            </a:r>
            <a:r>
              <a:rPr lang="ru-RU" sz="1400" dirty="0" err="1">
                <a:latin typeface="Arial Narrow" pitchFamily="34" charset="0"/>
              </a:rPr>
              <a:t>Хоссейни</a:t>
            </a:r>
            <a:r>
              <a:rPr lang="ru-RU" sz="1400" dirty="0">
                <a:latin typeface="Arial Narrow" pitchFamily="34" charset="0"/>
              </a:rPr>
              <a:t>. Эта книга – также о дружбе между людьми, которые, казалось бы, могут быть только врагами, о скрытых противоречиях между родителями и детьми, о стойкости кротких сердец</a:t>
            </a:r>
            <a:r>
              <a:rPr lang="ru-RU" sz="1400" dirty="0" smtClean="0">
                <a:latin typeface="Arial Narrow" pitchFamily="34" charset="0"/>
              </a:rPr>
              <a:t>. </a:t>
            </a:r>
          </a:p>
          <a:p>
            <a:pPr algn="just"/>
            <a:r>
              <a:rPr lang="ru-RU" sz="1400" dirty="0">
                <a:latin typeface="Arial Narrow" pitchFamily="34" charset="0"/>
              </a:rPr>
              <a:t> </a:t>
            </a:r>
            <a:r>
              <a:rPr lang="ru-RU" sz="1400" dirty="0" smtClean="0">
                <a:latin typeface="Arial Narrow" pitchFamily="34" charset="0"/>
              </a:rPr>
              <a:t>     Мариам </a:t>
            </a:r>
            <a:r>
              <a:rPr lang="ru-RU" sz="1400" dirty="0">
                <a:latin typeface="Arial Narrow" pitchFamily="34" charset="0"/>
              </a:rPr>
              <a:t>— незаконная дочь богатого бизнесмена, с детства познавшая, что такое несчастье, с ранних лет ощутившая собственную обреченность. Лейла, напротив, — любимая дочка в дружной семье, мечтающая об интересной и прекрасной жизни. Между ними нет ничего общего, они живут в разных мирах, которым не суждено было бы пересечься, если бы не огненный шквал войны. Отныне Лейла и Мариам связаны самыми тесными узами, и они сами не знают, кто они — враги, подруги или сестры. Но в одиночку им не выжить, не выстоять перед средневековым деспотизмом и жестокостью, затопившими некогда цветущий город</a:t>
            </a:r>
            <a:r>
              <a:rPr lang="ru-RU" sz="1400" dirty="0" smtClean="0">
                <a:latin typeface="Arial Narrow" pitchFamily="34" charset="0"/>
              </a:rPr>
              <a:t>. </a:t>
            </a:r>
          </a:p>
          <a:p>
            <a:pPr algn="just"/>
            <a:r>
              <a:rPr lang="ru-RU" sz="1400" dirty="0">
                <a:latin typeface="Arial Narrow" pitchFamily="34" charset="0"/>
              </a:rPr>
              <a:t> </a:t>
            </a:r>
            <a:r>
              <a:rPr lang="ru-RU" sz="1400" dirty="0" smtClean="0">
                <a:latin typeface="Arial Narrow" pitchFamily="34" charset="0"/>
              </a:rPr>
              <a:t>     «</a:t>
            </a:r>
            <a:r>
              <a:rPr lang="ru-RU" sz="1400" dirty="0">
                <a:latin typeface="Arial Narrow" pitchFamily="34" charset="0"/>
              </a:rPr>
              <a:t>Тысяча сияющих солнц» – мощная, драматичная и лиричная история, которая заставляет сердца сжиматься от боли и радости. Это благородная и великодушная книга.</a:t>
            </a:r>
          </a:p>
        </p:txBody>
      </p:sp>
      <p:sp>
        <p:nvSpPr>
          <p:cNvPr id="2" name="Скругленный прямоугольник 1"/>
          <p:cNvSpPr/>
          <p:nvPr/>
        </p:nvSpPr>
        <p:spPr>
          <a:xfrm>
            <a:off x="1492068" y="5718807"/>
            <a:ext cx="7023862" cy="817245"/>
          </a:xfrm>
          <a:prstGeom prst="roundRect">
            <a:avLst/>
          </a:prstGeom>
        </p:spPr>
        <p:txBody>
          <a:bodyPr wrap="none">
            <a:spAutoFit/>
          </a:bodyPr>
          <a:lstStyle/>
          <a:p>
            <a:pPr algn="ctr"/>
            <a:r>
              <a:rPr lang="ru-RU" sz="1400" i="1" dirty="0">
                <a:solidFill>
                  <a:schemeClr val="tx2">
                    <a:lumMod val="50000"/>
                  </a:schemeClr>
                </a:solidFill>
                <a:latin typeface="Comic Sans MS" pitchFamily="66" charset="0"/>
              </a:rPr>
              <a:t>«Чему-то вас могу научить я. Что-то вы почерпнете из книг. </a:t>
            </a:r>
            <a:endParaRPr lang="ru-RU" sz="1400" i="1" dirty="0" smtClean="0">
              <a:solidFill>
                <a:schemeClr val="tx2">
                  <a:lumMod val="50000"/>
                </a:schemeClr>
              </a:solidFill>
              <a:latin typeface="Comic Sans MS" pitchFamily="66" charset="0"/>
            </a:endParaRPr>
          </a:p>
          <a:p>
            <a:pPr algn="ctr"/>
            <a:r>
              <a:rPr lang="ru-RU" sz="1400" i="1" dirty="0" smtClean="0">
                <a:solidFill>
                  <a:schemeClr val="tx2">
                    <a:lumMod val="50000"/>
                  </a:schemeClr>
                </a:solidFill>
                <a:latin typeface="Comic Sans MS" pitchFamily="66" charset="0"/>
              </a:rPr>
              <a:t>Но </a:t>
            </a:r>
            <a:r>
              <a:rPr lang="ru-RU" sz="1400" i="1" dirty="0">
                <a:solidFill>
                  <a:schemeClr val="tx2">
                    <a:lumMod val="50000"/>
                  </a:schemeClr>
                </a:solidFill>
                <a:latin typeface="Comic Sans MS" pitchFamily="66" charset="0"/>
              </a:rPr>
              <a:t>есть и такое, что надо увидеть собственными глазами. И прочувствовать</a:t>
            </a:r>
            <a:r>
              <a:rPr lang="ru-RU" sz="1400" i="1" dirty="0" smtClean="0">
                <a:solidFill>
                  <a:schemeClr val="tx2">
                    <a:lumMod val="50000"/>
                  </a:schemeClr>
                </a:solidFill>
                <a:latin typeface="Comic Sans MS" pitchFamily="66" charset="0"/>
              </a:rPr>
              <a:t>.»</a:t>
            </a:r>
          </a:p>
          <a:p>
            <a:pPr algn="r"/>
            <a:r>
              <a:rPr lang="ru-RU" sz="1400" dirty="0" err="1" smtClean="0">
                <a:latin typeface="Arial Narrow" pitchFamily="34" charset="0"/>
              </a:rPr>
              <a:t>Халед</a:t>
            </a:r>
            <a:r>
              <a:rPr lang="ru-RU" sz="1400" dirty="0" smtClean="0">
                <a:latin typeface="Arial Narrow" pitchFamily="34" charset="0"/>
              </a:rPr>
              <a:t> </a:t>
            </a:r>
            <a:r>
              <a:rPr lang="ru-RU" sz="1400" dirty="0" err="1" smtClean="0">
                <a:latin typeface="Arial Narrow" pitchFamily="34" charset="0"/>
              </a:rPr>
              <a:t>Хоссейни</a:t>
            </a:r>
            <a:endParaRPr lang="ru-RU" sz="1400" dirty="0">
              <a:latin typeface="Arial Narrow" pitchFamily="34" charset="0"/>
            </a:endParaRPr>
          </a:p>
        </p:txBody>
      </p:sp>
      <p:sp>
        <p:nvSpPr>
          <p:cNvPr id="3" name="Прямоугольник 2"/>
          <p:cNvSpPr/>
          <p:nvPr/>
        </p:nvSpPr>
        <p:spPr>
          <a:xfrm>
            <a:off x="729438" y="5383285"/>
            <a:ext cx="4706658" cy="307777"/>
          </a:xfrm>
          <a:prstGeom prst="rect">
            <a:avLst/>
          </a:prstGeom>
        </p:spPr>
        <p:txBody>
          <a:bodyPr wrap="square">
            <a:spAutoFit/>
          </a:bodyPr>
          <a:lstStyle/>
          <a:p>
            <a:pPr algn="ctr"/>
            <a:r>
              <a:rPr lang="ru-RU" sz="1400" i="1" dirty="0" smtClean="0">
                <a:solidFill>
                  <a:schemeClr val="tx2">
                    <a:lumMod val="50000"/>
                  </a:schemeClr>
                </a:solidFill>
                <a:latin typeface="Comic Sans MS" pitchFamily="66" charset="0"/>
              </a:rPr>
              <a:t>«Замужество </a:t>
            </a:r>
            <a:r>
              <a:rPr lang="ru-RU" sz="1400" i="1" dirty="0">
                <a:solidFill>
                  <a:schemeClr val="tx2">
                    <a:lumMod val="50000"/>
                  </a:schemeClr>
                </a:solidFill>
                <a:latin typeface="Comic Sans MS" pitchFamily="66" charset="0"/>
              </a:rPr>
              <a:t>может подождать, образование – </a:t>
            </a:r>
            <a:r>
              <a:rPr lang="ru-RU" sz="1400" i="1" dirty="0" smtClean="0">
                <a:solidFill>
                  <a:schemeClr val="tx2">
                    <a:lumMod val="50000"/>
                  </a:schemeClr>
                </a:solidFill>
                <a:latin typeface="Comic Sans MS" pitchFamily="66" charset="0"/>
              </a:rPr>
              <a:t>нет».</a:t>
            </a:r>
            <a:endParaRPr lang="ru-RU" sz="1400" i="1" dirty="0">
              <a:solidFill>
                <a:schemeClr val="tx2">
                  <a:lumMod val="50000"/>
                </a:schemeClr>
              </a:solidFill>
              <a:latin typeface="Comic Sans MS" pitchFamily="66" charset="0"/>
            </a:endParaRPr>
          </a:p>
        </p:txBody>
      </p:sp>
    </p:spTree>
    <p:extLst>
      <p:ext uri="{BB962C8B-B14F-4D97-AF65-F5344CB8AC3E}">
        <p14:creationId xmlns:p14="http://schemas.microsoft.com/office/powerpoint/2010/main" val="4421603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50350"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899592" y="2271779"/>
            <a:ext cx="7419999" cy="1754326"/>
          </a:xfrm>
          <a:prstGeom prst="rect">
            <a:avLst/>
          </a:prstGeom>
          <a:solidFill>
            <a:schemeClr val="bg1"/>
          </a:solidFill>
          <a:effectLst>
            <a:softEdge rad="317500"/>
          </a:effectLst>
        </p:spPr>
        <p:txBody>
          <a:bodyPr wrap="square">
            <a:spAutoFit/>
          </a:bodyPr>
          <a:lstStyle/>
          <a:p>
            <a:pPr lvl="0" algn="ctr"/>
            <a:r>
              <a:rPr lang="ru-RU" sz="3600" dirty="0">
                <a:solidFill>
                  <a:srgbClr val="000066"/>
                </a:solidFill>
                <a:latin typeface="Arial Narrow" pitchFamily="34" charset="0"/>
              </a:rPr>
              <a:t>С представленными книгами</a:t>
            </a:r>
          </a:p>
          <a:p>
            <a:pPr lvl="0" algn="ctr"/>
            <a:r>
              <a:rPr lang="ru-RU" sz="3600" dirty="0">
                <a:solidFill>
                  <a:srgbClr val="000066"/>
                </a:solidFill>
                <a:latin typeface="Arial Narrow" pitchFamily="34" charset="0"/>
              </a:rPr>
              <a:t>вы можете ознакомиться </a:t>
            </a:r>
            <a:r>
              <a:rPr lang="ru-RU" sz="3600" dirty="0" smtClean="0">
                <a:solidFill>
                  <a:srgbClr val="000066"/>
                </a:solidFill>
                <a:latin typeface="Arial Narrow" pitchFamily="34" charset="0"/>
              </a:rPr>
              <a:t>на абонементе </a:t>
            </a:r>
            <a:endParaRPr lang="ru-RU" sz="3600" dirty="0">
              <a:solidFill>
                <a:srgbClr val="000066"/>
              </a:solidFill>
              <a:latin typeface="Arial Narrow" pitchFamily="34" charset="0"/>
            </a:endParaRPr>
          </a:p>
          <a:p>
            <a:pPr lvl="0" algn="ctr"/>
            <a:r>
              <a:rPr lang="ru-RU" sz="3600" dirty="0">
                <a:solidFill>
                  <a:srgbClr val="000066"/>
                </a:solidFill>
                <a:latin typeface="Arial Narrow" pitchFamily="34" charset="0"/>
              </a:rPr>
              <a:t>научной и художественной литературы</a:t>
            </a:r>
          </a:p>
        </p:txBody>
      </p:sp>
      <p:sp>
        <p:nvSpPr>
          <p:cNvPr id="4" name="Прямоугольник 3"/>
          <p:cNvSpPr/>
          <p:nvPr/>
        </p:nvSpPr>
        <p:spPr>
          <a:xfrm>
            <a:off x="3995936" y="5805264"/>
            <a:ext cx="5004048" cy="769441"/>
          </a:xfrm>
          <a:prstGeom prst="rect">
            <a:avLst/>
          </a:prstGeom>
        </p:spPr>
        <p:txBody>
          <a:bodyPr wrap="square">
            <a:spAutoFit/>
          </a:bodyPr>
          <a:lstStyle/>
          <a:p>
            <a:pPr lvl="0"/>
            <a:r>
              <a:rPr lang="ru-RU" sz="1600" b="1" dirty="0">
                <a:solidFill>
                  <a:srgbClr val="000066"/>
                </a:solidFill>
                <a:latin typeface="Arial" pitchFamily="34" charset="0"/>
                <a:cs typeface="Arial" pitchFamily="34" charset="0"/>
              </a:rPr>
              <a:t>Составитель:</a:t>
            </a:r>
          </a:p>
          <a:p>
            <a:pPr lvl="0"/>
            <a:r>
              <a:rPr lang="ru-RU" sz="1400" dirty="0">
                <a:solidFill>
                  <a:srgbClr val="000066"/>
                </a:solidFill>
                <a:latin typeface="Arial" pitchFamily="34" charset="0"/>
                <a:cs typeface="Arial" pitchFamily="34" charset="0"/>
              </a:rPr>
              <a:t>Библиотекарь 1 категории </a:t>
            </a:r>
            <a:r>
              <a:rPr lang="ru-RU" sz="1400" dirty="0" err="1">
                <a:solidFill>
                  <a:srgbClr val="000066"/>
                </a:solidFill>
                <a:latin typeface="Arial" pitchFamily="34" charset="0"/>
                <a:cs typeface="Arial" pitchFamily="34" charset="0"/>
              </a:rPr>
              <a:t>Рыбчинская</a:t>
            </a:r>
            <a:r>
              <a:rPr lang="ru-RU" sz="1400" dirty="0">
                <a:solidFill>
                  <a:srgbClr val="000066"/>
                </a:solidFill>
                <a:latin typeface="Arial" pitchFamily="34" charset="0"/>
                <a:cs typeface="Arial" pitchFamily="34" charset="0"/>
              </a:rPr>
              <a:t> А.А.,</a:t>
            </a:r>
          </a:p>
          <a:p>
            <a:pPr lvl="0"/>
            <a:r>
              <a:rPr lang="ru-RU" sz="1400" dirty="0">
                <a:solidFill>
                  <a:srgbClr val="000066"/>
                </a:solidFill>
                <a:latin typeface="Arial" pitchFamily="34" charset="0"/>
                <a:cs typeface="Arial" pitchFamily="34" charset="0"/>
              </a:rPr>
              <a:t>Библиотека Полесского государственного университета</a:t>
            </a:r>
          </a:p>
        </p:txBody>
      </p:sp>
    </p:spTree>
    <p:extLst>
      <p:ext uri="{BB962C8B-B14F-4D97-AF65-F5344CB8AC3E}">
        <p14:creationId xmlns:p14="http://schemas.microsoft.com/office/powerpoint/2010/main" val="320839340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2954</TotalTime>
  <Words>1512</Words>
  <Application>Microsoft Office PowerPoint</Application>
  <PresentationFormat>On-screen Show (4:3)</PresentationFormat>
  <Paragraphs>58</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Arial Narrow</vt:lpstr>
      <vt:lpstr>Batang</vt:lpstr>
      <vt:lpstr>Calibri</vt:lpstr>
      <vt:lpstr>Comic Sans MS</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Алла Андреевна Рыбчинская</dc:creator>
  <cp:lastModifiedBy>Convertio</cp:lastModifiedBy>
  <cp:revision>622</cp:revision>
  <dcterms:created xsi:type="dcterms:W3CDTF">2022-11-09T08:10:03Z</dcterms:created>
  <dcterms:modified xsi:type="dcterms:W3CDTF">2024-12-26T11:44:54Z</dcterms:modified>
</cp:coreProperties>
</file>