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sldIdLst>
    <p:sldId id="261" r:id="rId2"/>
    <p:sldId id="287" r:id="rId3"/>
    <p:sldId id="295" r:id="rId4"/>
    <p:sldId id="294" r:id="rId5"/>
    <p:sldId id="296" r:id="rId6"/>
    <p:sldId id="299" r:id="rId7"/>
    <p:sldId id="298" r:id="rId8"/>
    <p:sldId id="291" r:id="rId9"/>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66"/>
    <a:srgbClr val="660066"/>
    <a:srgbClr val="3333CC"/>
    <a:srgbClr val="0066CC"/>
    <a:srgbClr val="CCFFFF"/>
    <a:srgbClr val="663300"/>
    <a:srgbClr val="0033CC"/>
    <a:srgbClr val="800000"/>
    <a:srgbClr val="996633"/>
    <a:srgbClr val="0000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17111" autoAdjust="0"/>
    <p:restoredTop sz="92308" autoAdjust="0"/>
  </p:normalViewPr>
  <p:slideViewPr>
    <p:cSldViewPr>
      <p:cViewPr>
        <p:scale>
          <a:sx n="100" d="100"/>
          <a:sy n="100" d="100"/>
        </p:scale>
        <p:origin x="-72" y="-4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84DD1F2-1601-4D79-AA7A-CD531C46CA3D}" type="datetimeFigureOut">
              <a:rPr lang="ru-RU" smtClean="0"/>
              <a:t>13.04.2023</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493F366-21C9-4FA0-A025-C1F37E4ABFAF}" type="slidenum">
              <a:rPr lang="ru-RU" smtClean="0"/>
              <a:t>‹#›</a:t>
            </a:fld>
            <a:endParaRPr lang="ru-RU"/>
          </a:p>
        </p:txBody>
      </p:sp>
    </p:spTree>
    <p:extLst>
      <p:ext uri="{BB962C8B-B14F-4D97-AF65-F5344CB8AC3E}">
        <p14:creationId xmlns:p14="http://schemas.microsoft.com/office/powerpoint/2010/main" val="18884154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9493F366-21C9-4FA0-A025-C1F37E4ABFAF}" type="slidenum">
              <a:rPr lang="ru-RU" smtClean="0"/>
              <a:t>2</a:t>
            </a:fld>
            <a:endParaRPr lang="ru-RU"/>
          </a:p>
        </p:txBody>
      </p:sp>
    </p:spTree>
    <p:extLst>
      <p:ext uri="{BB962C8B-B14F-4D97-AF65-F5344CB8AC3E}">
        <p14:creationId xmlns:p14="http://schemas.microsoft.com/office/powerpoint/2010/main" val="24446797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91C77320-7363-4CD3-9238-FC8CFDF18DDB}" type="datetimeFigureOut">
              <a:rPr lang="ru-RU" smtClean="0"/>
              <a:t>13.04.2023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38ACB65-DCDB-4F23-BEDE-53EF326B021C}" type="slidenum">
              <a:rPr lang="ru-RU" smtClean="0"/>
              <a:t>‹#›</a:t>
            </a:fld>
            <a:endParaRPr lang="ru-RU"/>
          </a:p>
        </p:txBody>
      </p:sp>
    </p:spTree>
    <p:extLst>
      <p:ext uri="{BB962C8B-B14F-4D97-AF65-F5344CB8AC3E}">
        <p14:creationId xmlns:p14="http://schemas.microsoft.com/office/powerpoint/2010/main" val="9096266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91C77320-7363-4CD3-9238-FC8CFDF18DDB}" type="datetimeFigureOut">
              <a:rPr lang="ru-RU" smtClean="0"/>
              <a:t>13.04.2023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38ACB65-DCDB-4F23-BEDE-53EF326B021C}" type="slidenum">
              <a:rPr lang="ru-RU" smtClean="0"/>
              <a:t>‹#›</a:t>
            </a:fld>
            <a:endParaRPr lang="ru-RU"/>
          </a:p>
        </p:txBody>
      </p:sp>
    </p:spTree>
    <p:extLst>
      <p:ext uri="{BB962C8B-B14F-4D97-AF65-F5344CB8AC3E}">
        <p14:creationId xmlns:p14="http://schemas.microsoft.com/office/powerpoint/2010/main" val="41033712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91C77320-7363-4CD3-9238-FC8CFDF18DDB}" type="datetimeFigureOut">
              <a:rPr lang="ru-RU" smtClean="0"/>
              <a:t>13.04.2023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38ACB65-DCDB-4F23-BEDE-53EF326B021C}" type="slidenum">
              <a:rPr lang="ru-RU" smtClean="0"/>
              <a:t>‹#›</a:t>
            </a:fld>
            <a:endParaRPr lang="ru-RU"/>
          </a:p>
        </p:txBody>
      </p:sp>
    </p:spTree>
    <p:extLst>
      <p:ext uri="{BB962C8B-B14F-4D97-AF65-F5344CB8AC3E}">
        <p14:creationId xmlns:p14="http://schemas.microsoft.com/office/powerpoint/2010/main" val="32725108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91C77320-7363-4CD3-9238-FC8CFDF18DDB}" type="datetimeFigureOut">
              <a:rPr lang="ru-RU" smtClean="0"/>
              <a:t>13.04.2023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38ACB65-DCDB-4F23-BEDE-53EF326B021C}" type="slidenum">
              <a:rPr lang="ru-RU" smtClean="0"/>
              <a:t>‹#›</a:t>
            </a:fld>
            <a:endParaRPr lang="ru-RU"/>
          </a:p>
        </p:txBody>
      </p:sp>
    </p:spTree>
    <p:extLst>
      <p:ext uri="{BB962C8B-B14F-4D97-AF65-F5344CB8AC3E}">
        <p14:creationId xmlns:p14="http://schemas.microsoft.com/office/powerpoint/2010/main" val="4552607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91C77320-7363-4CD3-9238-FC8CFDF18DDB}" type="datetimeFigureOut">
              <a:rPr lang="ru-RU" smtClean="0"/>
              <a:t>13.04.2023</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638ACB65-DCDB-4F23-BEDE-53EF326B021C}" type="slidenum">
              <a:rPr lang="ru-RU" smtClean="0"/>
              <a:t>‹#›</a:t>
            </a:fld>
            <a:endParaRPr lang="ru-RU"/>
          </a:p>
        </p:txBody>
      </p:sp>
    </p:spTree>
    <p:extLst>
      <p:ext uri="{BB962C8B-B14F-4D97-AF65-F5344CB8AC3E}">
        <p14:creationId xmlns:p14="http://schemas.microsoft.com/office/powerpoint/2010/main" val="13461682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91C77320-7363-4CD3-9238-FC8CFDF18DDB}" type="datetimeFigureOut">
              <a:rPr lang="ru-RU" smtClean="0"/>
              <a:t>13.04.2023</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638ACB65-DCDB-4F23-BEDE-53EF326B021C}" type="slidenum">
              <a:rPr lang="ru-RU" smtClean="0"/>
              <a:t>‹#›</a:t>
            </a:fld>
            <a:endParaRPr lang="ru-RU"/>
          </a:p>
        </p:txBody>
      </p:sp>
    </p:spTree>
    <p:extLst>
      <p:ext uri="{BB962C8B-B14F-4D97-AF65-F5344CB8AC3E}">
        <p14:creationId xmlns:p14="http://schemas.microsoft.com/office/powerpoint/2010/main" val="1577443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91C77320-7363-4CD3-9238-FC8CFDF18DDB}" type="datetimeFigureOut">
              <a:rPr lang="ru-RU" smtClean="0"/>
              <a:t>13.04.2023</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638ACB65-DCDB-4F23-BEDE-53EF326B021C}" type="slidenum">
              <a:rPr lang="ru-RU" smtClean="0"/>
              <a:t>‹#›</a:t>
            </a:fld>
            <a:endParaRPr lang="ru-RU"/>
          </a:p>
        </p:txBody>
      </p:sp>
    </p:spTree>
    <p:extLst>
      <p:ext uri="{BB962C8B-B14F-4D97-AF65-F5344CB8AC3E}">
        <p14:creationId xmlns:p14="http://schemas.microsoft.com/office/powerpoint/2010/main" val="4915732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91C77320-7363-4CD3-9238-FC8CFDF18DDB}" type="datetimeFigureOut">
              <a:rPr lang="ru-RU" smtClean="0"/>
              <a:t>13.04.2023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38ACB65-DCDB-4F23-BEDE-53EF326B021C}" type="slidenum">
              <a:rPr lang="ru-RU" smtClean="0"/>
              <a:t>‹#›</a:t>
            </a:fld>
            <a:endParaRPr lang="ru-RU"/>
          </a:p>
        </p:txBody>
      </p:sp>
    </p:spTree>
    <p:extLst>
      <p:ext uri="{BB962C8B-B14F-4D97-AF65-F5344CB8AC3E}">
        <p14:creationId xmlns:p14="http://schemas.microsoft.com/office/powerpoint/2010/main" val="25442214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91C77320-7363-4CD3-9238-FC8CFDF18DDB}" type="datetimeFigureOut">
              <a:rPr lang="ru-RU" smtClean="0"/>
              <a:t>13.04.2023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38ACB65-DCDB-4F23-BEDE-53EF326B021C}" type="slidenum">
              <a:rPr lang="ru-RU" smtClean="0"/>
              <a:t>‹#›</a:t>
            </a:fld>
            <a:endParaRPr lang="ru-RU"/>
          </a:p>
        </p:txBody>
      </p:sp>
    </p:spTree>
    <p:extLst>
      <p:ext uri="{BB962C8B-B14F-4D97-AF65-F5344CB8AC3E}">
        <p14:creationId xmlns:p14="http://schemas.microsoft.com/office/powerpoint/2010/main" val="36242946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91C77320-7363-4CD3-9238-FC8CFDF18DDB}" type="datetimeFigureOut">
              <a:rPr lang="ru-RU" smtClean="0"/>
              <a:t>13.04.2023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38ACB65-DCDB-4F23-BEDE-53EF326B021C}" type="slidenum">
              <a:rPr lang="ru-RU" smtClean="0"/>
              <a:t>‹#›</a:t>
            </a:fld>
            <a:endParaRPr lang="ru-RU"/>
          </a:p>
        </p:txBody>
      </p:sp>
    </p:spTree>
    <p:extLst>
      <p:ext uri="{BB962C8B-B14F-4D97-AF65-F5344CB8AC3E}">
        <p14:creationId xmlns:p14="http://schemas.microsoft.com/office/powerpoint/2010/main" val="11343605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91C77320-7363-4CD3-9238-FC8CFDF18DDB}" type="datetimeFigureOut">
              <a:rPr lang="ru-RU" smtClean="0"/>
              <a:t>13.04.2023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38ACB65-DCDB-4F23-BEDE-53EF326B021C}" type="slidenum">
              <a:rPr lang="ru-RU" smtClean="0"/>
              <a:t>‹#›</a:t>
            </a:fld>
            <a:endParaRPr lang="ru-RU"/>
          </a:p>
        </p:txBody>
      </p:sp>
    </p:spTree>
    <p:extLst>
      <p:ext uri="{BB962C8B-B14F-4D97-AF65-F5344CB8AC3E}">
        <p14:creationId xmlns:p14="http://schemas.microsoft.com/office/powerpoint/2010/main" val="35086672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1C77320-7363-4CD3-9238-FC8CFDF18DDB}" type="datetimeFigureOut">
              <a:rPr lang="ru-RU" smtClean="0"/>
              <a:t>13.04.2023</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38ACB65-DCDB-4F23-BEDE-53EF326B021C}" type="slidenum">
              <a:rPr lang="ru-RU" smtClean="0"/>
              <a:t>‹#›</a:t>
            </a:fld>
            <a:endParaRPr lang="ru-RU"/>
          </a:p>
        </p:txBody>
      </p:sp>
    </p:spTree>
    <p:extLst>
      <p:ext uri="{BB962C8B-B14F-4D97-AF65-F5344CB8AC3E}">
        <p14:creationId xmlns:p14="http://schemas.microsoft.com/office/powerpoint/2010/main" val="37594189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 Target="slide3.xml"/><Relationship Id="rId7" Type="http://schemas.openxmlformats.org/officeDocument/2006/relationships/slide" Target="slide7.xml"/><Relationship Id="rId12"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3.png"/><Relationship Id="rId11" Type="http://schemas.openxmlformats.org/officeDocument/2006/relationships/slide" Target="slide6.xml"/><Relationship Id="rId5" Type="http://schemas.openxmlformats.org/officeDocument/2006/relationships/slide" Target="slide4.xml"/><Relationship Id="rId10" Type="http://schemas.openxmlformats.org/officeDocument/2006/relationships/image" Target="../media/image5.jpeg"/><Relationship Id="rId4" Type="http://schemas.openxmlformats.org/officeDocument/2006/relationships/image" Target="../media/image2.png"/><Relationship Id="rId9" Type="http://schemas.openxmlformats.org/officeDocument/2006/relationships/slide" Target="slide5.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pic>
        <p:nvPicPr>
          <p:cNvPr id="1026" name="Picture 2" descr="https://c1.wallpaperflare.com/preview/501/345/244/paper-minimalism-reading-bookmark.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37"/>
            <a:ext cx="9143999" cy="6072483"/>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575182" y="2444013"/>
            <a:ext cx="6896375" cy="1200329"/>
          </a:xfrm>
          <a:prstGeom prst="rect">
            <a:avLst/>
          </a:prstGeom>
          <a:solidFill>
            <a:srgbClr val="FFFFFF">
              <a:alpha val="60000"/>
            </a:srgbClr>
          </a:solidFill>
          <a:effectLst>
            <a:softEdge rad="127000"/>
          </a:effectLst>
        </p:spPr>
        <p:txBody>
          <a:bodyPr wrap="none" rtlCol="0">
            <a:spAutoFit/>
          </a:bodyPr>
          <a:lstStyle/>
          <a:p>
            <a:r>
              <a:rPr lang="ru-RU" sz="4000" b="1" dirty="0" smtClean="0">
                <a:solidFill>
                  <a:schemeClr val="accent5">
                    <a:lumMod val="50000"/>
                  </a:schemeClr>
                </a:solidFill>
              </a:rPr>
              <a:t>Читайте</a:t>
            </a:r>
            <a:r>
              <a:rPr lang="ru-RU" sz="7200" dirty="0" smtClean="0"/>
              <a:t> </a:t>
            </a:r>
            <a:r>
              <a:rPr lang="ru-RU" sz="7200" b="1" dirty="0" smtClean="0">
                <a:solidFill>
                  <a:srgbClr val="C00000"/>
                </a:solidFill>
              </a:rPr>
              <a:t>лучшее</a:t>
            </a:r>
            <a:r>
              <a:rPr lang="ru-RU" sz="7200" dirty="0" smtClean="0"/>
              <a:t> </a:t>
            </a:r>
            <a:r>
              <a:rPr lang="ru-RU" sz="4000" b="1" dirty="0" smtClean="0">
                <a:solidFill>
                  <a:schemeClr val="accent5">
                    <a:lumMod val="50000"/>
                  </a:schemeClr>
                </a:solidFill>
              </a:rPr>
              <a:t>с нами</a:t>
            </a:r>
            <a:endParaRPr lang="ru-RU" sz="4000" b="1" dirty="0">
              <a:solidFill>
                <a:schemeClr val="accent5">
                  <a:lumMod val="50000"/>
                </a:schemeClr>
              </a:solidFill>
            </a:endParaRPr>
          </a:p>
        </p:txBody>
      </p:sp>
      <p:sp>
        <p:nvSpPr>
          <p:cNvPr id="5" name="TextBox 4"/>
          <p:cNvSpPr txBox="1"/>
          <p:nvPr/>
        </p:nvSpPr>
        <p:spPr>
          <a:xfrm>
            <a:off x="1572586" y="2087158"/>
            <a:ext cx="4559261" cy="369332"/>
          </a:xfrm>
          <a:prstGeom prst="rect">
            <a:avLst/>
          </a:prstGeom>
          <a:solidFill>
            <a:schemeClr val="bg1"/>
          </a:solidFill>
          <a:effectLst>
            <a:softEdge rad="63500"/>
          </a:effectLst>
        </p:spPr>
        <p:txBody>
          <a:bodyPr wrap="none" rtlCol="0">
            <a:spAutoFit/>
          </a:bodyPr>
          <a:lstStyle/>
          <a:p>
            <a:r>
              <a:rPr lang="ru-RU" b="1" dirty="0" smtClean="0">
                <a:solidFill>
                  <a:srgbClr val="C00000"/>
                </a:solidFill>
                <a:latin typeface="Batang" pitchFamily="18" charset="-127"/>
                <a:ea typeface="Batang" pitchFamily="18" charset="-127"/>
              </a:rPr>
              <a:t>Книги от классики до современности</a:t>
            </a:r>
            <a:endParaRPr lang="ru-RU" b="1" dirty="0">
              <a:solidFill>
                <a:srgbClr val="C00000"/>
              </a:solidFill>
              <a:latin typeface="Batang" pitchFamily="18" charset="-127"/>
              <a:ea typeface="Batang" pitchFamily="18" charset="-127"/>
            </a:endParaRPr>
          </a:p>
        </p:txBody>
      </p:sp>
      <p:sp>
        <p:nvSpPr>
          <p:cNvPr id="7" name="TextBox 6"/>
          <p:cNvSpPr txBox="1"/>
          <p:nvPr/>
        </p:nvSpPr>
        <p:spPr>
          <a:xfrm rot="16200000">
            <a:off x="-1178521" y="1917881"/>
            <a:ext cx="3905236" cy="707886"/>
          </a:xfrm>
          <a:prstGeom prst="rect">
            <a:avLst/>
          </a:prstGeom>
          <a:noFill/>
          <a:effectLst>
            <a:softEdge rad="31750"/>
          </a:effectLst>
        </p:spPr>
        <p:txBody>
          <a:bodyPr wrap="none" rtlCol="0">
            <a:spAutoFit/>
          </a:bodyPr>
          <a:lstStyle/>
          <a:p>
            <a:r>
              <a:rPr lang="ru-RU" sz="2400" b="1" dirty="0" smtClean="0">
                <a:solidFill>
                  <a:schemeClr val="accent5">
                    <a:lumMod val="50000"/>
                  </a:schemeClr>
                </a:solidFill>
                <a:latin typeface="Arial Narrow" pitchFamily="34" charset="0"/>
              </a:rPr>
              <a:t>Библиотека</a:t>
            </a:r>
            <a:r>
              <a:rPr lang="ru-RU" sz="1600" b="1" dirty="0" smtClean="0">
                <a:solidFill>
                  <a:schemeClr val="accent5">
                    <a:lumMod val="50000"/>
                  </a:schemeClr>
                </a:solidFill>
                <a:latin typeface="Arial Narrow" pitchFamily="34" charset="0"/>
              </a:rPr>
              <a:t> </a:t>
            </a:r>
          </a:p>
          <a:p>
            <a:r>
              <a:rPr lang="ru-RU" sz="1600" b="1" u="sng" dirty="0" smtClean="0">
                <a:solidFill>
                  <a:schemeClr val="accent5">
                    <a:lumMod val="50000"/>
                  </a:schemeClr>
                </a:solidFill>
                <a:latin typeface="Arial Narrow" pitchFamily="34" charset="0"/>
              </a:rPr>
              <a:t>Полесского государственного университета</a:t>
            </a:r>
            <a:endParaRPr lang="ru-RU" sz="1600" b="1" u="sng" dirty="0">
              <a:solidFill>
                <a:schemeClr val="accent5">
                  <a:lumMod val="50000"/>
                </a:schemeClr>
              </a:solidFill>
              <a:latin typeface="Arial Narrow" pitchFamily="34" charset="0"/>
            </a:endParaRPr>
          </a:p>
        </p:txBody>
      </p:sp>
      <p:sp>
        <p:nvSpPr>
          <p:cNvPr id="10" name="AutoShape 4" descr="https://svgsilh.com/svg/2028349.svg"/>
          <p:cNvSpPr>
            <a:spLocks noChangeAspect="1" noChangeArrowheads="1"/>
          </p:cNvSpPr>
          <p:nvPr/>
        </p:nvSpPr>
        <p:spPr bwMode="auto">
          <a:xfrm>
            <a:off x="3242846" y="5078341"/>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1" name="AutoShape 6" descr="https://svgsilh.com/svg/2028349.sv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2" name="TextBox 11"/>
          <p:cNvSpPr txBox="1"/>
          <p:nvPr/>
        </p:nvSpPr>
        <p:spPr>
          <a:xfrm>
            <a:off x="2843808" y="332499"/>
            <a:ext cx="6113984" cy="1323439"/>
          </a:xfrm>
          <a:prstGeom prst="rect">
            <a:avLst/>
          </a:prstGeom>
          <a:solidFill>
            <a:srgbClr val="FFFFFF">
              <a:alpha val="74902"/>
            </a:srgbClr>
          </a:solidFill>
          <a:effectLst>
            <a:softEdge rad="63500"/>
          </a:effectLst>
        </p:spPr>
        <p:txBody>
          <a:bodyPr wrap="square" rtlCol="0">
            <a:spAutoFit/>
          </a:bodyPr>
          <a:lstStyle/>
          <a:p>
            <a:pPr algn="r"/>
            <a:r>
              <a:rPr lang="ru-RU" sz="1600" b="1" dirty="0">
                <a:solidFill>
                  <a:schemeClr val="accent5">
                    <a:lumMod val="50000"/>
                  </a:schemeClr>
                </a:solidFill>
                <a:latin typeface="Batang" pitchFamily="18" charset="-127"/>
                <a:ea typeface="Batang" pitchFamily="18" charset="-127"/>
              </a:rPr>
              <a:t>Книги – это двери, что выводят тебя из четырех </a:t>
            </a:r>
            <a:r>
              <a:rPr lang="ru-RU" sz="1600" b="1" dirty="0" smtClean="0">
                <a:solidFill>
                  <a:schemeClr val="accent5">
                    <a:lumMod val="50000"/>
                  </a:schemeClr>
                </a:solidFill>
                <a:latin typeface="Batang" pitchFamily="18" charset="-127"/>
                <a:ea typeface="Batang" pitchFamily="18" charset="-127"/>
              </a:rPr>
              <a:t>стен. </a:t>
            </a:r>
          </a:p>
          <a:p>
            <a:pPr algn="r"/>
            <a:r>
              <a:rPr lang="ru-RU" sz="1600" b="1" dirty="0" smtClean="0">
                <a:solidFill>
                  <a:schemeClr val="accent5">
                    <a:lumMod val="50000"/>
                  </a:schemeClr>
                </a:solidFill>
                <a:latin typeface="Batang" pitchFamily="18" charset="-127"/>
                <a:ea typeface="Batang" pitchFamily="18" charset="-127"/>
              </a:rPr>
              <a:t>Они </a:t>
            </a:r>
            <a:r>
              <a:rPr lang="ru-RU" sz="1600" b="1" dirty="0">
                <a:solidFill>
                  <a:schemeClr val="accent5">
                    <a:lumMod val="50000"/>
                  </a:schemeClr>
                </a:solidFill>
                <a:latin typeface="Batang" pitchFamily="18" charset="-127"/>
                <a:ea typeface="Batang" pitchFamily="18" charset="-127"/>
              </a:rPr>
              <a:t>учат тебя, воспитывают, с ними ты путешествуешь, </a:t>
            </a:r>
            <a:endParaRPr lang="ru-RU" sz="1600" b="1" dirty="0" smtClean="0">
              <a:solidFill>
                <a:schemeClr val="accent5">
                  <a:lumMod val="50000"/>
                </a:schemeClr>
              </a:solidFill>
              <a:latin typeface="Batang" pitchFamily="18" charset="-127"/>
              <a:ea typeface="Batang" pitchFamily="18" charset="-127"/>
            </a:endParaRPr>
          </a:p>
          <a:p>
            <a:pPr algn="r"/>
            <a:r>
              <a:rPr lang="ru-RU" sz="1600" b="1" dirty="0" smtClean="0">
                <a:solidFill>
                  <a:schemeClr val="accent5">
                    <a:lumMod val="50000"/>
                  </a:schemeClr>
                </a:solidFill>
                <a:latin typeface="Batang" pitchFamily="18" charset="-127"/>
                <a:ea typeface="Batang" pitchFamily="18" charset="-127"/>
              </a:rPr>
              <a:t>мечтаешь</a:t>
            </a:r>
            <a:r>
              <a:rPr lang="ru-RU" sz="1600" b="1" dirty="0">
                <a:solidFill>
                  <a:schemeClr val="accent5">
                    <a:lumMod val="50000"/>
                  </a:schemeClr>
                </a:solidFill>
                <a:latin typeface="Batang" pitchFamily="18" charset="-127"/>
                <a:ea typeface="Batang" pitchFamily="18" charset="-127"/>
              </a:rPr>
              <a:t>, воображаешь, проживаешь другие жизни, </a:t>
            </a:r>
            <a:endParaRPr lang="ru-RU" sz="1600" b="1" dirty="0" smtClean="0">
              <a:solidFill>
                <a:schemeClr val="accent5">
                  <a:lumMod val="50000"/>
                </a:schemeClr>
              </a:solidFill>
              <a:latin typeface="Batang" pitchFamily="18" charset="-127"/>
              <a:ea typeface="Batang" pitchFamily="18" charset="-127"/>
            </a:endParaRPr>
          </a:p>
          <a:p>
            <a:pPr algn="r"/>
            <a:r>
              <a:rPr lang="ru-RU" sz="1600" b="1" dirty="0" smtClean="0">
                <a:solidFill>
                  <a:schemeClr val="accent5">
                    <a:lumMod val="50000"/>
                  </a:schemeClr>
                </a:solidFill>
                <a:latin typeface="Batang" pitchFamily="18" charset="-127"/>
                <a:ea typeface="Batang" pitchFamily="18" charset="-127"/>
              </a:rPr>
              <a:t>а </a:t>
            </a:r>
            <a:r>
              <a:rPr lang="ru-RU" sz="1600" b="1" dirty="0">
                <a:solidFill>
                  <a:schemeClr val="accent5">
                    <a:lumMod val="50000"/>
                  </a:schemeClr>
                </a:solidFill>
                <a:latin typeface="Batang" pitchFamily="18" charset="-127"/>
                <a:ea typeface="Batang" pitchFamily="18" charset="-127"/>
              </a:rPr>
              <a:t>свою умножаешь в тысячу раз</a:t>
            </a:r>
            <a:r>
              <a:rPr lang="ru-RU" sz="1600" b="1" dirty="0" smtClean="0">
                <a:solidFill>
                  <a:schemeClr val="accent5">
                    <a:lumMod val="50000"/>
                  </a:schemeClr>
                </a:solidFill>
                <a:latin typeface="Batang" pitchFamily="18" charset="-127"/>
                <a:ea typeface="Batang" pitchFamily="18" charset="-127"/>
              </a:rPr>
              <a:t>.</a:t>
            </a:r>
          </a:p>
          <a:p>
            <a:pPr algn="ctr"/>
            <a:r>
              <a:rPr lang="ru-RU" sz="1600" b="1" dirty="0" smtClean="0">
                <a:solidFill>
                  <a:schemeClr val="accent5">
                    <a:lumMod val="50000"/>
                  </a:schemeClr>
                </a:solidFill>
                <a:latin typeface="Batang" pitchFamily="18" charset="-127"/>
                <a:ea typeface="Batang" pitchFamily="18" charset="-127"/>
              </a:rPr>
              <a:t>                                                              </a:t>
            </a:r>
            <a:r>
              <a:rPr lang="ru-RU" sz="1600" i="1" dirty="0" smtClean="0">
                <a:solidFill>
                  <a:schemeClr val="accent5">
                    <a:lumMod val="50000"/>
                  </a:schemeClr>
                </a:solidFill>
                <a:latin typeface="+mj-lt"/>
                <a:ea typeface="Batang" pitchFamily="18" charset="-127"/>
              </a:rPr>
              <a:t>А</a:t>
            </a:r>
            <a:r>
              <a:rPr lang="ru-RU" sz="1600" i="1" dirty="0">
                <a:solidFill>
                  <a:schemeClr val="accent5">
                    <a:lumMod val="50000"/>
                  </a:schemeClr>
                </a:solidFill>
                <a:latin typeface="+mj-lt"/>
                <a:ea typeface="Batang" pitchFamily="18" charset="-127"/>
              </a:rPr>
              <a:t>. </a:t>
            </a:r>
            <a:r>
              <a:rPr lang="ru-RU" sz="1600" i="1" dirty="0" smtClean="0">
                <a:solidFill>
                  <a:schemeClr val="accent5">
                    <a:lumMod val="50000"/>
                  </a:schemeClr>
                </a:solidFill>
                <a:latin typeface="+mj-lt"/>
                <a:ea typeface="Batang" pitchFamily="18" charset="-127"/>
              </a:rPr>
              <a:t>Перес-</a:t>
            </a:r>
            <a:r>
              <a:rPr lang="ru-RU" sz="1600" i="1" dirty="0" err="1" smtClean="0">
                <a:solidFill>
                  <a:schemeClr val="accent5">
                    <a:lumMod val="50000"/>
                  </a:schemeClr>
                </a:solidFill>
                <a:latin typeface="+mj-lt"/>
                <a:ea typeface="Batang" pitchFamily="18" charset="-127"/>
              </a:rPr>
              <a:t>Реверте</a:t>
            </a:r>
            <a:endParaRPr lang="ru-RU" sz="1600" i="1" dirty="0">
              <a:solidFill>
                <a:schemeClr val="accent5">
                  <a:lumMod val="50000"/>
                </a:schemeClr>
              </a:solidFill>
              <a:latin typeface="+mj-lt"/>
              <a:ea typeface="Batang" pitchFamily="18" charset="-127"/>
            </a:endParaRPr>
          </a:p>
        </p:txBody>
      </p:sp>
      <p:sp>
        <p:nvSpPr>
          <p:cNvPr id="2" name="Прямоугольник 1"/>
          <p:cNvSpPr/>
          <p:nvPr/>
        </p:nvSpPr>
        <p:spPr>
          <a:xfrm>
            <a:off x="1572586" y="1462921"/>
            <a:ext cx="3950120" cy="584775"/>
          </a:xfrm>
          <a:prstGeom prst="rect">
            <a:avLst/>
          </a:prstGeom>
          <a:solidFill>
            <a:srgbClr val="FFFFFF">
              <a:alpha val="74902"/>
            </a:srgbClr>
          </a:solidFill>
          <a:effectLst>
            <a:softEdge rad="63500"/>
          </a:effectLst>
        </p:spPr>
        <p:txBody>
          <a:bodyPr wrap="none">
            <a:spAutoFit/>
          </a:bodyPr>
          <a:lstStyle/>
          <a:p>
            <a:pPr lvl="0"/>
            <a:r>
              <a:rPr lang="ru-RU" sz="3200" b="1" u="sng" dirty="0">
                <a:solidFill>
                  <a:srgbClr val="4BACC6">
                    <a:lumMod val="50000"/>
                  </a:srgbClr>
                </a:solidFill>
                <a:latin typeface="Comic Sans MS" pitchFamily="66" charset="0"/>
              </a:rPr>
              <a:t>Литературный гид</a:t>
            </a:r>
          </a:p>
        </p:txBody>
      </p:sp>
      <p:sp>
        <p:nvSpPr>
          <p:cNvPr id="8" name="TextBox 7"/>
          <p:cNvSpPr txBox="1"/>
          <p:nvPr/>
        </p:nvSpPr>
        <p:spPr>
          <a:xfrm>
            <a:off x="1446813" y="4051446"/>
            <a:ext cx="7153112" cy="2339102"/>
          </a:xfrm>
          <a:prstGeom prst="rect">
            <a:avLst/>
          </a:prstGeom>
          <a:solidFill>
            <a:schemeClr val="bg1"/>
          </a:solidFill>
          <a:ln w="12700">
            <a:solidFill>
              <a:srgbClr val="C00000"/>
            </a:solidFill>
          </a:ln>
        </p:spPr>
        <p:txBody>
          <a:bodyPr wrap="none" rtlCol="0">
            <a:spAutoFit/>
          </a:bodyPr>
          <a:lstStyle/>
          <a:p>
            <a:pPr algn="ctr"/>
            <a:r>
              <a:rPr lang="ru-RU" sz="1600" b="1" dirty="0" smtClean="0">
                <a:latin typeface="Arial" pitchFamily="34" charset="0"/>
                <a:cs typeface="Arial" pitchFamily="34" charset="0"/>
              </a:rPr>
              <a:t>Уважаемые пользователи библиотеки! </a:t>
            </a:r>
          </a:p>
          <a:p>
            <a:pPr algn="ctr"/>
            <a:r>
              <a:rPr lang="ru-RU" sz="1600" dirty="0" smtClean="0">
                <a:latin typeface="Arial" pitchFamily="34" charset="0"/>
                <a:cs typeface="Arial" pitchFamily="34" charset="0"/>
              </a:rPr>
              <a:t>Многие из нас любят провести досуг с интересной книгой. </a:t>
            </a:r>
          </a:p>
          <a:p>
            <a:pPr algn="ctr"/>
            <a:r>
              <a:rPr lang="ru-RU" sz="1600" dirty="0" smtClean="0">
                <a:latin typeface="Arial" pitchFamily="34" charset="0"/>
                <a:cs typeface="Arial" pitchFamily="34" charset="0"/>
              </a:rPr>
              <a:t>Но как выбрать из моря издающейся литературы то произведение,</a:t>
            </a:r>
          </a:p>
          <a:p>
            <a:pPr algn="ctr"/>
            <a:r>
              <a:rPr lang="ru-RU" sz="1600" dirty="0" smtClean="0">
                <a:latin typeface="Arial" pitchFamily="34" charset="0"/>
                <a:cs typeface="Arial" pitchFamily="34" charset="0"/>
              </a:rPr>
              <a:t> что придется вам по душе? Для тех, кто любит </a:t>
            </a:r>
          </a:p>
          <a:p>
            <a:pPr algn="ctr"/>
            <a:r>
              <a:rPr lang="ru-RU" sz="1600" dirty="0" smtClean="0">
                <a:latin typeface="Arial" pitchFamily="34" charset="0"/>
                <a:cs typeface="Arial" pitchFamily="34" charset="0"/>
              </a:rPr>
              <a:t>почитать хорошие книги или, наконец-то, хочет приобщиться </a:t>
            </a:r>
          </a:p>
          <a:p>
            <a:pPr algn="ctr"/>
            <a:r>
              <a:rPr lang="ru-RU" sz="1600" dirty="0" smtClean="0">
                <a:latin typeface="Arial" pitchFamily="34" charset="0"/>
                <a:cs typeface="Arial" pitchFamily="34" charset="0"/>
              </a:rPr>
              <a:t>к этому увлекательному занятию, мы реализуем проект </a:t>
            </a:r>
          </a:p>
          <a:p>
            <a:pPr algn="ctr"/>
            <a:r>
              <a:rPr lang="ru-RU" b="1" dirty="0" smtClean="0">
                <a:solidFill>
                  <a:srgbClr val="C00000"/>
                </a:solidFill>
                <a:latin typeface="Arial" pitchFamily="34" charset="0"/>
                <a:cs typeface="Arial" pitchFamily="34" charset="0"/>
              </a:rPr>
              <a:t>«Читайте лучшее с нами: </a:t>
            </a:r>
            <a:r>
              <a:rPr lang="ru-RU" sz="1600" b="1" dirty="0" smtClean="0">
                <a:solidFill>
                  <a:srgbClr val="C00000"/>
                </a:solidFill>
                <a:latin typeface="Arial" pitchFamily="34" charset="0"/>
                <a:cs typeface="Arial" pitchFamily="34" charset="0"/>
              </a:rPr>
              <a:t>книги от классики до современности»</a:t>
            </a:r>
            <a:r>
              <a:rPr lang="ru-RU" sz="1600" dirty="0" smtClean="0">
                <a:latin typeface="Arial" pitchFamily="34" charset="0"/>
                <a:cs typeface="Arial" pitchFamily="34" charset="0"/>
              </a:rPr>
              <a:t>, </a:t>
            </a:r>
          </a:p>
          <a:p>
            <a:pPr algn="ctr"/>
            <a:r>
              <a:rPr lang="ru-RU" sz="1600" dirty="0" smtClean="0">
                <a:latin typeface="Arial" pitchFamily="34" charset="0"/>
                <a:cs typeface="Arial" pitchFamily="34" charset="0"/>
              </a:rPr>
              <a:t>в рамках которого ежемесячно будем знакомить вас с лучшими </a:t>
            </a:r>
          </a:p>
          <a:p>
            <a:pPr algn="ctr"/>
            <a:r>
              <a:rPr lang="ru-RU" sz="1600" dirty="0" smtClean="0">
                <a:latin typeface="Arial" pitchFamily="34" charset="0"/>
                <a:cs typeface="Arial" pitchFamily="34" charset="0"/>
              </a:rPr>
              <a:t>книгами различной тематики из фонда нашей библиотеки.</a:t>
            </a:r>
            <a:endParaRPr lang="ru-RU" sz="1600" dirty="0">
              <a:latin typeface="Arial" pitchFamily="34" charset="0"/>
              <a:cs typeface="Arial" pitchFamily="34" charset="0"/>
            </a:endParaRPr>
          </a:p>
        </p:txBody>
      </p:sp>
    </p:spTree>
    <p:extLst>
      <p:ext uri="{BB962C8B-B14F-4D97-AF65-F5344CB8AC3E}">
        <p14:creationId xmlns:p14="http://schemas.microsoft.com/office/powerpoint/2010/main" val="171481698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5" name="TextBox 4"/>
          <p:cNvSpPr txBox="1"/>
          <p:nvPr/>
        </p:nvSpPr>
        <p:spPr>
          <a:xfrm>
            <a:off x="645869" y="1268850"/>
            <a:ext cx="7920880" cy="2369880"/>
          </a:xfrm>
          <a:prstGeom prst="rect">
            <a:avLst/>
          </a:prstGeom>
          <a:solidFill>
            <a:schemeClr val="accent1">
              <a:lumMod val="20000"/>
              <a:lumOff val="80000"/>
            </a:schemeClr>
          </a:solidFill>
        </p:spPr>
        <p:txBody>
          <a:bodyPr wrap="square" rtlCol="0">
            <a:spAutoFit/>
          </a:bodyPr>
          <a:lstStyle/>
          <a:p>
            <a:pPr algn="ctr"/>
            <a:r>
              <a:rPr lang="ru-RU" sz="2000" b="1" dirty="0" smtClean="0"/>
              <a:t>5 книг для повышения интеллекта</a:t>
            </a:r>
          </a:p>
          <a:p>
            <a:pPr algn="ctr"/>
            <a:r>
              <a:rPr lang="ru-RU" sz="1600" dirty="0">
                <a:latin typeface="Arial Narrow" pitchFamily="34" charset="0"/>
              </a:rPr>
              <a:t>Быть развитым, умным и интеллектуальным человеком желает, пожалуй, каждый, кто стремится к личностному росту и успеху. Особенно это важно в современном мире, где требуются самые разносторонние знания, гибкий ум, высокий IQ, умение принимать быстрые и правильные решения. Развивать ум и интеллект можно совершенно разными способами, однако одним из самых популярных и эффективных по праву считается чтение книг. Несмотря на то, что у каждого человека свои предпочтения, вкусы и интересы, мы думаем, что предложенные нами книги, если уж не сделают вас гениальной личностью, то, во всяком случае, поспособствуют работе мыслительного аппарата, повышению уровня и качества интеллектуальных способностей.</a:t>
            </a:r>
          </a:p>
        </p:txBody>
      </p:sp>
      <p:sp>
        <p:nvSpPr>
          <p:cNvPr id="7" name="Прямоугольник 6"/>
          <p:cNvSpPr/>
          <p:nvPr/>
        </p:nvSpPr>
        <p:spPr>
          <a:xfrm>
            <a:off x="2003698" y="188640"/>
            <a:ext cx="6480720" cy="861774"/>
          </a:xfrm>
          <a:prstGeom prst="rect">
            <a:avLst/>
          </a:prstGeom>
        </p:spPr>
        <p:txBody>
          <a:bodyPr wrap="square">
            <a:spAutoFit/>
          </a:bodyPr>
          <a:lstStyle/>
          <a:p>
            <a:pPr algn="r"/>
            <a:r>
              <a:rPr lang="ru-RU" dirty="0">
                <a:latin typeface="Comic Sans MS" pitchFamily="66" charset="0"/>
              </a:rPr>
              <a:t>Наш разум нуждается в книгах, как меч – в точильном камне, чтобы не </a:t>
            </a:r>
            <a:r>
              <a:rPr lang="ru-RU" dirty="0" smtClean="0">
                <a:latin typeface="Comic Sans MS" pitchFamily="66" charset="0"/>
              </a:rPr>
              <a:t>затупиться.</a:t>
            </a:r>
          </a:p>
          <a:p>
            <a:pPr algn="ctr"/>
            <a:r>
              <a:rPr lang="ru-RU" sz="1400" dirty="0" smtClean="0">
                <a:latin typeface="Comic Sans MS" pitchFamily="66" charset="0"/>
              </a:rPr>
              <a:t>                                                                                     Джордж </a:t>
            </a:r>
            <a:r>
              <a:rPr lang="ru-RU" sz="1400" dirty="0">
                <a:latin typeface="Comic Sans MS" pitchFamily="66" charset="0"/>
              </a:rPr>
              <a:t>Мартин</a:t>
            </a:r>
          </a:p>
        </p:txBody>
      </p:sp>
      <p:pic>
        <p:nvPicPr>
          <p:cNvPr id="7170" name="Picture 2">
            <a:hlinkClick r:id="rId3" action="ppaction://hlinksldjump"/>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4741" y="4071681"/>
            <a:ext cx="1621341" cy="2368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1" name="Picture 3">
            <a:hlinkClick r:id="rId5" action="ppaction://hlinksldjump"/>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79712" y="4061256"/>
            <a:ext cx="1678975" cy="23898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4" name="Picture 6">
            <a:hlinkClick r:id="rId7" action="ppaction://hlinksldjump"/>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t="1045"/>
          <a:stretch/>
        </p:blipFill>
        <p:spPr bwMode="auto">
          <a:xfrm>
            <a:off x="7242397" y="4061518"/>
            <a:ext cx="1654219" cy="23648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descr="https://kz-russia.ru/wp-content/uploads/7/2/5/7251e0a8974386c47b0c9be209a9721c.jpeg">
            <a:hlinkClick r:id="rId9" action="ppaction://hlinksldjump"/>
          </p:cNvPr>
          <p:cNvPicPr>
            <a:picLocks noChangeAspect="1" noChangeArrowheads="1"/>
          </p:cNvPicPr>
          <p:nvPr/>
        </p:nvPicPr>
        <p:blipFill rotWithShape="1">
          <a:blip r:embed="rId10" cstate="print">
            <a:extLst>
              <a:ext uri="{28A0092B-C50C-407E-A947-70E740481C1C}">
                <a14:useLocalDpi xmlns:a14="http://schemas.microsoft.com/office/drawing/2010/main" val="0"/>
              </a:ext>
            </a:extLst>
          </a:blip>
          <a:srcRect l="16766" t="4901" r="21943"/>
          <a:stretch/>
        </p:blipFill>
        <p:spPr bwMode="auto">
          <a:xfrm>
            <a:off x="3851920" y="4085374"/>
            <a:ext cx="1508779" cy="2341026"/>
          </a:xfrm>
          <a:prstGeom prst="rect">
            <a:avLst/>
          </a:prstGeom>
          <a:noFill/>
          <a:ln w="19050">
            <a:solidFill>
              <a:schemeClr val="tx2">
                <a:lumMod val="50000"/>
              </a:schemeClr>
            </a:solidFill>
          </a:ln>
          <a:extLst>
            <a:ext uri="{909E8E84-426E-40DD-AFC4-6F175D3DCCD1}">
              <a14:hiddenFill xmlns:a14="http://schemas.microsoft.com/office/drawing/2010/main">
                <a:solidFill>
                  <a:srgbClr val="FFFFFF"/>
                </a:solidFill>
              </a14:hiddenFill>
            </a:ext>
          </a:extLst>
        </p:spPr>
      </p:pic>
      <p:pic>
        <p:nvPicPr>
          <p:cNvPr id="1029" name="Picture 5">
            <a:hlinkClick r:id="rId11" action="ppaction://hlinksldjump"/>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5558719" y="4076196"/>
            <a:ext cx="1571684" cy="2350203"/>
          </a:xfrm>
          <a:prstGeom prst="rect">
            <a:avLst/>
          </a:prstGeom>
          <a:noFill/>
          <a:ln w="19050">
            <a:solidFill>
              <a:srgbClr val="703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8233220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4" name="Прямоугольник 3"/>
          <p:cNvSpPr/>
          <p:nvPr/>
        </p:nvSpPr>
        <p:spPr>
          <a:xfrm>
            <a:off x="683568" y="620688"/>
            <a:ext cx="5526360" cy="677108"/>
          </a:xfrm>
          <a:prstGeom prst="rect">
            <a:avLst/>
          </a:prstGeom>
          <a:solidFill>
            <a:schemeClr val="accent1">
              <a:lumMod val="20000"/>
              <a:lumOff val="80000"/>
            </a:schemeClr>
          </a:solidFill>
        </p:spPr>
        <p:txBody>
          <a:bodyPr wrap="square">
            <a:spAutoFit/>
          </a:bodyPr>
          <a:lstStyle/>
          <a:p>
            <a:pPr algn="just"/>
            <a:r>
              <a:rPr lang="ru-RU" dirty="0" smtClean="0">
                <a:latin typeface="Arial Narrow" pitchFamily="34" charset="0"/>
              </a:rPr>
              <a:t>      </a:t>
            </a:r>
            <a:r>
              <a:rPr lang="ru-RU" sz="2000" b="1" dirty="0" err="1" smtClean="0">
                <a:solidFill>
                  <a:srgbClr val="000066"/>
                </a:solidFill>
                <a:latin typeface="Arial Narrow" pitchFamily="34" charset="0"/>
              </a:rPr>
              <a:t>Бьюзен</a:t>
            </a:r>
            <a:r>
              <a:rPr lang="ru-RU" sz="2000" b="1" dirty="0">
                <a:solidFill>
                  <a:srgbClr val="000066"/>
                </a:solidFill>
                <a:latin typeface="Arial Narrow" pitchFamily="34" charset="0"/>
              </a:rPr>
              <a:t>, Т.  </a:t>
            </a:r>
            <a:r>
              <a:rPr lang="ru-RU" sz="2000" b="1" dirty="0" smtClean="0">
                <a:solidFill>
                  <a:srgbClr val="000066"/>
                </a:solidFill>
                <a:latin typeface="Arial Narrow" pitchFamily="34" charset="0"/>
              </a:rPr>
              <a:t>Супер-интеллект </a:t>
            </a:r>
            <a:r>
              <a:rPr lang="ru-RU" dirty="0">
                <a:latin typeface="Arial Narrow" pitchFamily="34" charset="0"/>
              </a:rPr>
              <a:t>/ Т. </a:t>
            </a:r>
            <a:r>
              <a:rPr lang="ru-RU" dirty="0" err="1">
                <a:latin typeface="Arial Narrow" pitchFamily="34" charset="0"/>
              </a:rPr>
              <a:t>Бьюзен</a:t>
            </a:r>
            <a:r>
              <a:rPr lang="ru-RU" dirty="0">
                <a:latin typeface="Arial Narrow" pitchFamily="34" charset="0"/>
              </a:rPr>
              <a:t>. - 4-е изд. - </a:t>
            </a:r>
            <a:r>
              <a:rPr lang="ru-RU" dirty="0" smtClean="0">
                <a:latin typeface="Arial Narrow" pitchFamily="34" charset="0"/>
              </a:rPr>
              <a:t>Минск: </a:t>
            </a:r>
            <a:r>
              <a:rPr lang="ru-RU" dirty="0">
                <a:latin typeface="Arial Narrow" pitchFamily="34" charset="0"/>
              </a:rPr>
              <a:t>Попурри, 2008. - 400 с</a:t>
            </a:r>
            <a:r>
              <a:rPr lang="ru-RU" dirty="0" smtClean="0">
                <a:latin typeface="Arial Narrow" pitchFamily="34" charset="0"/>
              </a:rPr>
              <a:t>.: </a:t>
            </a:r>
            <a:r>
              <a:rPr lang="ru-RU" dirty="0">
                <a:latin typeface="Arial Narrow" pitchFamily="34" charset="0"/>
              </a:rPr>
              <a:t>ил. - (Живите с умом).</a:t>
            </a:r>
          </a:p>
        </p:txBody>
      </p:sp>
      <p:pic>
        <p:nvPicPr>
          <p:cNvPr id="1026"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5953" r="16164"/>
          <a:stretch/>
        </p:blipFill>
        <p:spPr bwMode="auto">
          <a:xfrm>
            <a:off x="6660232" y="729569"/>
            <a:ext cx="2016224" cy="2970133"/>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Lst>
        </p:spPr>
      </p:pic>
      <p:sp>
        <p:nvSpPr>
          <p:cNvPr id="2" name="Прямоугольник 1"/>
          <p:cNvSpPr/>
          <p:nvPr/>
        </p:nvSpPr>
        <p:spPr>
          <a:xfrm>
            <a:off x="827584" y="1700808"/>
            <a:ext cx="5238328" cy="3108543"/>
          </a:xfrm>
          <a:prstGeom prst="rect">
            <a:avLst/>
          </a:prstGeom>
          <a:solidFill>
            <a:schemeClr val="bg1">
              <a:lumMod val="95000"/>
            </a:schemeClr>
          </a:solidFill>
          <a:effectLst>
            <a:softEdge rad="317500"/>
          </a:effectLst>
        </p:spPr>
        <p:txBody>
          <a:bodyPr wrap="square">
            <a:spAutoFit/>
          </a:bodyPr>
          <a:lstStyle/>
          <a:p>
            <a:pPr algn="just"/>
            <a:r>
              <a:rPr lang="ru-RU" sz="1400" dirty="0" smtClean="0">
                <a:latin typeface="Arial Narrow" pitchFamily="34" charset="0"/>
              </a:rPr>
              <a:t>      Известно </a:t>
            </a:r>
            <a:r>
              <a:rPr lang="ru-RU" sz="1400" dirty="0">
                <a:latin typeface="Arial Narrow" pitchFamily="34" charset="0"/>
              </a:rPr>
              <a:t>ли вам, что вы используете менее одного процента возможностей вашего мозга? Автор многочисленных бестселлеров и изобретатель умственных карт наглядно продемонстрирует вам, как использовать остальные девяносто девять! Это поистине революционная по своему замыслу книга, которая основана на результатах современных научных исследований мозга. А они свидетельствуют о том, что в вашем распоряжении имеется нечто несравнимо большее, чем один-единственный интеллект, который оценивают стандартными тестами для измерения коэффициента интеллектуальности. В действительности у вас не один, а целых десять интеллектов! Тони </a:t>
            </a:r>
            <a:r>
              <a:rPr lang="ru-RU" sz="1400" dirty="0" err="1">
                <a:latin typeface="Arial Narrow" pitchFamily="34" charset="0"/>
              </a:rPr>
              <a:t>Бьюзен</a:t>
            </a:r>
            <a:r>
              <a:rPr lang="ru-RU" sz="1400" dirty="0">
                <a:latin typeface="Arial Narrow" pitchFamily="34" charset="0"/>
              </a:rPr>
              <a:t> как раз и старается показать вам, каким образом можно освоить их неисчерпаемые ресурсы. В результате сила вашего мышления возрастёт до максимума, а жизнь коренным образом изменится в лучшую сторону.</a:t>
            </a:r>
          </a:p>
        </p:txBody>
      </p:sp>
      <p:sp>
        <p:nvSpPr>
          <p:cNvPr id="5" name="Прямоугольник 4"/>
          <p:cNvSpPr/>
          <p:nvPr/>
        </p:nvSpPr>
        <p:spPr>
          <a:xfrm>
            <a:off x="611560" y="5445224"/>
            <a:ext cx="8064896" cy="800219"/>
          </a:xfrm>
          <a:prstGeom prst="rect">
            <a:avLst/>
          </a:prstGeom>
        </p:spPr>
        <p:txBody>
          <a:bodyPr wrap="square">
            <a:spAutoFit/>
          </a:bodyPr>
          <a:lstStyle/>
          <a:p>
            <a:pPr algn="ctr"/>
            <a:r>
              <a:rPr lang="ru-RU" sz="1600" dirty="0">
                <a:latin typeface="Comic Sans MS" pitchFamily="66" charset="0"/>
              </a:rPr>
              <a:t>Удивительный механизм – ваш мозг – выполняет пять основных функций по обработке информации: восприятие, удержание, анализ, вывод и управление</a:t>
            </a:r>
            <a:r>
              <a:rPr lang="ru-RU" sz="1600" dirty="0" smtClean="0">
                <a:latin typeface="Comic Sans MS" pitchFamily="66" charset="0"/>
              </a:rPr>
              <a:t>.</a:t>
            </a:r>
          </a:p>
          <a:p>
            <a:r>
              <a:rPr lang="ru-RU" sz="1400" dirty="0" smtClean="0">
                <a:latin typeface="Comic Sans MS" pitchFamily="66" charset="0"/>
              </a:rPr>
              <a:t>                                                                                                                          Т. </a:t>
            </a:r>
            <a:r>
              <a:rPr lang="ru-RU" sz="1400" dirty="0" err="1" smtClean="0">
                <a:latin typeface="Comic Sans MS" pitchFamily="66" charset="0"/>
              </a:rPr>
              <a:t>Бьюзен</a:t>
            </a:r>
            <a:endParaRPr lang="ru-RU" sz="1400" dirty="0">
              <a:latin typeface="Comic Sans MS" pitchFamily="66" charset="0"/>
            </a:endParaRPr>
          </a:p>
        </p:txBody>
      </p:sp>
    </p:spTree>
    <p:extLst>
      <p:ext uri="{BB962C8B-B14F-4D97-AF65-F5344CB8AC3E}">
        <p14:creationId xmlns:p14="http://schemas.microsoft.com/office/powerpoint/2010/main" val="21482878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4" name="Прямоугольник 3"/>
          <p:cNvSpPr/>
          <p:nvPr/>
        </p:nvSpPr>
        <p:spPr>
          <a:xfrm>
            <a:off x="566934" y="476672"/>
            <a:ext cx="5517233" cy="984885"/>
          </a:xfrm>
          <a:prstGeom prst="rect">
            <a:avLst/>
          </a:prstGeom>
          <a:solidFill>
            <a:schemeClr val="accent1">
              <a:lumMod val="20000"/>
              <a:lumOff val="80000"/>
            </a:schemeClr>
          </a:solidFill>
        </p:spPr>
        <p:txBody>
          <a:bodyPr wrap="square">
            <a:spAutoFit/>
          </a:bodyPr>
          <a:lstStyle/>
          <a:p>
            <a:pPr algn="just"/>
            <a:r>
              <a:rPr lang="ru-RU" sz="2000" b="1" dirty="0" smtClean="0">
                <a:solidFill>
                  <a:srgbClr val="000066"/>
                </a:solidFill>
                <a:latin typeface="Arial Narrow" pitchFamily="34" charset="0"/>
              </a:rPr>
              <a:t>      </a:t>
            </a:r>
            <a:r>
              <a:rPr lang="ru-RU" sz="2000" b="1" dirty="0" err="1" smtClean="0">
                <a:solidFill>
                  <a:srgbClr val="000066"/>
                </a:solidFill>
                <a:latin typeface="Arial Narrow" pitchFamily="34" charset="0"/>
              </a:rPr>
              <a:t>Ванганди</a:t>
            </a:r>
            <a:r>
              <a:rPr lang="ru-RU" sz="2000" b="1" dirty="0">
                <a:solidFill>
                  <a:srgbClr val="000066"/>
                </a:solidFill>
                <a:latin typeface="Arial Narrow" pitchFamily="34" charset="0"/>
              </a:rPr>
              <a:t>, А.  </a:t>
            </a:r>
            <a:r>
              <a:rPr lang="ru-RU" sz="2000" b="1" dirty="0" smtClean="0">
                <a:solidFill>
                  <a:srgbClr val="000066"/>
                </a:solidFill>
                <a:latin typeface="Arial Narrow" pitchFamily="34" charset="0"/>
              </a:rPr>
              <a:t>Задачи </a:t>
            </a:r>
            <a:r>
              <a:rPr lang="ru-RU" sz="2000" b="1" dirty="0">
                <a:solidFill>
                  <a:srgbClr val="000066"/>
                </a:solidFill>
                <a:latin typeface="Arial Narrow" pitchFamily="34" charset="0"/>
              </a:rPr>
              <a:t>на тренировку </a:t>
            </a:r>
            <a:r>
              <a:rPr lang="ru-RU" sz="2000" b="1" dirty="0" smtClean="0">
                <a:solidFill>
                  <a:srgbClr val="000066"/>
                </a:solidFill>
                <a:latin typeface="Arial Narrow" pitchFamily="34" charset="0"/>
              </a:rPr>
              <a:t>бизнес-интеллекта: </a:t>
            </a:r>
            <a:r>
              <a:rPr lang="ru-RU" dirty="0">
                <a:latin typeface="Arial Narrow" pitchFamily="34" charset="0"/>
              </a:rPr>
              <a:t>перевод с английского / А. </a:t>
            </a:r>
            <a:r>
              <a:rPr lang="ru-RU" dirty="0" err="1">
                <a:latin typeface="Arial Narrow" pitchFamily="34" charset="0"/>
              </a:rPr>
              <a:t>Ванганди</a:t>
            </a:r>
            <a:r>
              <a:rPr lang="ru-RU" dirty="0">
                <a:latin typeface="Arial Narrow" pitchFamily="34" charset="0"/>
              </a:rPr>
              <a:t>. - </a:t>
            </a:r>
            <a:r>
              <a:rPr lang="ru-RU" dirty="0" smtClean="0">
                <a:latin typeface="Arial Narrow" pitchFamily="34" charset="0"/>
              </a:rPr>
              <a:t>Минск: </a:t>
            </a:r>
            <a:r>
              <a:rPr lang="ru-RU" dirty="0">
                <a:latin typeface="Arial Narrow" pitchFamily="34" charset="0"/>
              </a:rPr>
              <a:t>Попурри, 2018. - 304 с</a:t>
            </a:r>
            <a:r>
              <a:rPr lang="ru-RU" dirty="0" smtClean="0">
                <a:latin typeface="Arial Narrow" pitchFamily="34" charset="0"/>
              </a:rPr>
              <a:t>.: </a:t>
            </a:r>
            <a:r>
              <a:rPr lang="ru-RU" dirty="0">
                <a:latin typeface="Arial Narrow" pitchFamily="34" charset="0"/>
              </a:rPr>
              <a:t>ил.</a:t>
            </a:r>
          </a:p>
        </p:txBody>
      </p:sp>
      <p:sp>
        <p:nvSpPr>
          <p:cNvPr id="2" name="Прямоугольник 1"/>
          <p:cNvSpPr/>
          <p:nvPr/>
        </p:nvSpPr>
        <p:spPr>
          <a:xfrm>
            <a:off x="683567" y="1700808"/>
            <a:ext cx="5220801" cy="2677656"/>
          </a:xfrm>
          <a:prstGeom prst="rect">
            <a:avLst/>
          </a:prstGeom>
          <a:solidFill>
            <a:schemeClr val="bg1">
              <a:lumMod val="95000"/>
            </a:schemeClr>
          </a:solidFill>
          <a:effectLst>
            <a:softEdge rad="317500"/>
          </a:effectLst>
        </p:spPr>
        <p:txBody>
          <a:bodyPr wrap="square">
            <a:spAutoFit/>
          </a:bodyPr>
          <a:lstStyle/>
          <a:p>
            <a:pPr algn="just"/>
            <a:r>
              <a:rPr lang="ru-RU" sz="1400" dirty="0" smtClean="0">
                <a:latin typeface="Arial Narrow" pitchFamily="34" charset="0"/>
              </a:rPr>
              <a:t>      Какой </a:t>
            </a:r>
            <a:r>
              <a:rPr lang="ru-RU" sz="1400" dirty="0">
                <a:latin typeface="Arial Narrow" pitchFamily="34" charset="0"/>
              </a:rPr>
              <a:t>бы ни была сфера вашей деятельности (разработка </a:t>
            </a:r>
            <a:r>
              <a:rPr lang="ru-RU" sz="1400" dirty="0" smtClean="0">
                <a:latin typeface="Arial Narrow" pitchFamily="34" charset="0"/>
              </a:rPr>
              <a:t>новых изделий</a:t>
            </a:r>
            <a:r>
              <a:rPr lang="ru-RU" sz="1400" dirty="0">
                <a:latin typeface="Arial Narrow" pitchFamily="34" charset="0"/>
              </a:rPr>
              <a:t>, маркетинг, финансы, производство), эта книга принесёт вам большую пользу. Ведь она по сути является наиболее полным сборником методов выработки новых идей. Вы найдёте здесь простые приёмы, стимулирующие интеллект для решения всех типов проблем, возникающих в различных областях бизнеса.</a:t>
            </a:r>
          </a:p>
          <a:p>
            <a:pPr algn="just"/>
            <a:r>
              <a:rPr lang="ru-RU" sz="1400" dirty="0" smtClean="0">
                <a:latin typeface="Arial Narrow" pitchFamily="34" charset="0"/>
              </a:rPr>
              <a:t>      Данное практическое </a:t>
            </a:r>
            <a:r>
              <a:rPr lang="ru-RU" sz="1400" dirty="0">
                <a:latin typeface="Arial Narrow" pitchFamily="34" charset="0"/>
              </a:rPr>
              <a:t>пособие </a:t>
            </a:r>
            <a:r>
              <a:rPr lang="ru-RU" sz="1400" dirty="0" smtClean="0">
                <a:latin typeface="Arial Narrow" pitchFamily="34" charset="0"/>
              </a:rPr>
              <a:t>придаст </a:t>
            </a:r>
            <a:r>
              <a:rPr lang="ru-RU" sz="1400" dirty="0">
                <a:latin typeface="Arial Narrow" pitchFamily="34" charset="0"/>
              </a:rPr>
              <a:t>вам уверенности в процессе работы над самыми каверзными проектами, поможет разбить сложную задачу на элементы и сформулировать базовые принципы креативного мышления, которые облегчают её решение. Вам гарантировано не только удовольствие, но и резкое повышение творческой активности, столь необходимое для вашего бизнеса.</a:t>
            </a:r>
          </a:p>
        </p:txBody>
      </p:sp>
      <p:sp>
        <p:nvSpPr>
          <p:cNvPr id="5" name="Прямоугольник 4"/>
          <p:cNvSpPr/>
          <p:nvPr/>
        </p:nvSpPr>
        <p:spPr>
          <a:xfrm>
            <a:off x="533745" y="4797152"/>
            <a:ext cx="8190656" cy="1785104"/>
          </a:xfrm>
          <a:prstGeom prst="rect">
            <a:avLst/>
          </a:prstGeom>
        </p:spPr>
        <p:txBody>
          <a:bodyPr wrap="square">
            <a:spAutoFit/>
          </a:bodyPr>
          <a:lstStyle/>
          <a:p>
            <a:pPr algn="ctr"/>
            <a:r>
              <a:rPr lang="ru-RU" sz="1600" dirty="0">
                <a:latin typeface="Comic Sans MS" pitchFamily="66" charset="0"/>
              </a:rPr>
              <a:t>Эта книга о творчестве </a:t>
            </a:r>
            <a:r>
              <a:rPr lang="ru-RU" sz="1600" dirty="0" smtClean="0">
                <a:latin typeface="Comic Sans MS" pitchFamily="66" charset="0"/>
              </a:rPr>
              <a:t>и творческом </a:t>
            </a:r>
            <a:r>
              <a:rPr lang="ru-RU" sz="1600" dirty="0">
                <a:latin typeface="Comic Sans MS" pitchFamily="66" charset="0"/>
              </a:rPr>
              <a:t>решении возникающих проблем. В </a:t>
            </a:r>
            <a:r>
              <a:rPr lang="ru-RU" sz="1600" dirty="0" smtClean="0">
                <a:latin typeface="Comic Sans MS" pitchFamily="66" charset="0"/>
              </a:rPr>
              <a:t>ней объясняется</a:t>
            </a:r>
            <a:r>
              <a:rPr lang="ru-RU" sz="1600" dirty="0">
                <a:latin typeface="Comic Sans MS" pitchFamily="66" charset="0"/>
              </a:rPr>
              <a:t>, как вырабатывать новые идеи, </a:t>
            </a:r>
            <a:r>
              <a:rPr lang="ru-RU" sz="1600" dirty="0" smtClean="0">
                <a:latin typeface="Comic Sans MS" pitchFamily="66" charset="0"/>
              </a:rPr>
              <a:t>используя ряд </a:t>
            </a:r>
            <a:r>
              <a:rPr lang="ru-RU" sz="1600" dirty="0">
                <a:latin typeface="Comic Sans MS" pitchFamily="66" charset="0"/>
              </a:rPr>
              <a:t>специальных приемов их генерации, которые я назвал «приемы-стимуляторы». Их полезность состоит </a:t>
            </a:r>
            <a:r>
              <a:rPr lang="ru-RU" sz="1600" dirty="0" smtClean="0">
                <a:latin typeface="Comic Sans MS" pitchFamily="66" charset="0"/>
              </a:rPr>
              <a:t>в том</a:t>
            </a:r>
            <a:r>
              <a:rPr lang="ru-RU" sz="1600" dirty="0">
                <a:latin typeface="Comic Sans MS" pitchFamily="66" charset="0"/>
              </a:rPr>
              <a:t>, что они повышают наши творческие </a:t>
            </a:r>
            <a:r>
              <a:rPr lang="ru-RU" sz="1600" dirty="0" smtClean="0">
                <a:latin typeface="Comic Sans MS" pitchFamily="66" charset="0"/>
              </a:rPr>
              <a:t>способности, которые </a:t>
            </a:r>
            <a:r>
              <a:rPr lang="ru-RU" sz="1600" dirty="0">
                <a:latin typeface="Comic Sans MS" pitchFamily="66" charset="0"/>
              </a:rPr>
              <a:t>помогают нам лучше управлять своей </a:t>
            </a:r>
            <a:r>
              <a:rPr lang="ru-RU" sz="1600" dirty="0" smtClean="0">
                <a:latin typeface="Comic Sans MS" pitchFamily="66" charset="0"/>
              </a:rPr>
              <a:t>жизнью, снизить </a:t>
            </a:r>
            <a:r>
              <a:rPr lang="ru-RU" sz="1600" dirty="0">
                <a:latin typeface="Comic Sans MS" pitchFamily="66" charset="0"/>
              </a:rPr>
              <a:t>степень неопределенности и быстрее и легче добиваться своих целей</a:t>
            </a:r>
            <a:r>
              <a:rPr lang="ru-RU" sz="1600" dirty="0" smtClean="0">
                <a:latin typeface="Comic Sans MS" pitchFamily="66" charset="0"/>
              </a:rPr>
              <a:t>.</a:t>
            </a:r>
          </a:p>
          <a:p>
            <a:r>
              <a:rPr lang="ru-RU" sz="1400" dirty="0" smtClean="0">
                <a:latin typeface="Comic Sans MS" pitchFamily="66" charset="0"/>
              </a:rPr>
              <a:t>                                                                                                                      А. </a:t>
            </a:r>
            <a:r>
              <a:rPr lang="ru-RU" sz="1400" dirty="0" err="1" smtClean="0">
                <a:latin typeface="Comic Sans MS" pitchFamily="66" charset="0"/>
              </a:rPr>
              <a:t>Ваганди</a:t>
            </a:r>
            <a:endParaRPr lang="ru-RU" sz="1400" dirty="0">
              <a:latin typeface="Comic Sans MS" pitchFamily="66" charset="0"/>
            </a:endParaRPr>
          </a:p>
        </p:txBody>
      </p:sp>
      <p:pic>
        <p:nvPicPr>
          <p:cNvPr id="512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16216" y="620688"/>
            <a:ext cx="2030059" cy="2913666"/>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408100718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Прямоугольник 1"/>
          <p:cNvSpPr/>
          <p:nvPr/>
        </p:nvSpPr>
        <p:spPr>
          <a:xfrm>
            <a:off x="467544" y="404664"/>
            <a:ext cx="6023351" cy="707886"/>
          </a:xfrm>
          <a:prstGeom prst="rect">
            <a:avLst/>
          </a:prstGeom>
          <a:solidFill>
            <a:schemeClr val="accent1">
              <a:lumMod val="20000"/>
              <a:lumOff val="80000"/>
            </a:schemeClr>
          </a:solidFill>
        </p:spPr>
        <p:txBody>
          <a:bodyPr wrap="square">
            <a:spAutoFit/>
          </a:bodyPr>
          <a:lstStyle/>
          <a:p>
            <a:pPr algn="just"/>
            <a:r>
              <a:rPr lang="ru-RU" sz="2000" b="1" dirty="0" smtClean="0">
                <a:solidFill>
                  <a:srgbClr val="000066"/>
                </a:solidFill>
                <a:latin typeface="Arial Narrow" pitchFamily="34" charset="0"/>
              </a:rPr>
              <a:t>      </a:t>
            </a:r>
            <a:r>
              <a:rPr lang="ru-RU" sz="2000" b="1" dirty="0" err="1" smtClean="0">
                <a:solidFill>
                  <a:srgbClr val="000066"/>
                </a:solidFill>
                <a:latin typeface="Arial Narrow" pitchFamily="34" charset="0"/>
              </a:rPr>
              <a:t>Диспенза</a:t>
            </a:r>
            <a:r>
              <a:rPr lang="ru-RU" sz="2000" b="1" dirty="0" smtClean="0">
                <a:solidFill>
                  <a:srgbClr val="000066"/>
                </a:solidFill>
                <a:latin typeface="Arial Narrow" pitchFamily="34" charset="0"/>
              </a:rPr>
              <a:t> </a:t>
            </a:r>
            <a:r>
              <a:rPr lang="ru-RU" sz="2000" b="1" dirty="0">
                <a:solidFill>
                  <a:srgbClr val="000066"/>
                </a:solidFill>
                <a:latin typeface="Arial Narrow" pitchFamily="34" charset="0"/>
              </a:rPr>
              <a:t>, Дж.  Сила подсознания, или как изменить жизнь за 4 </a:t>
            </a:r>
            <a:r>
              <a:rPr lang="ru-RU" sz="2000" b="1" dirty="0" smtClean="0">
                <a:solidFill>
                  <a:srgbClr val="000066"/>
                </a:solidFill>
                <a:latin typeface="Arial Narrow" pitchFamily="34" charset="0"/>
              </a:rPr>
              <a:t>недели </a:t>
            </a:r>
            <a:r>
              <a:rPr lang="ru-RU" dirty="0">
                <a:latin typeface="Arial Narrow" pitchFamily="34" charset="0"/>
              </a:rPr>
              <a:t>/ Дж. </a:t>
            </a:r>
            <a:r>
              <a:rPr lang="ru-RU" dirty="0" err="1">
                <a:latin typeface="Arial Narrow" pitchFamily="34" charset="0"/>
              </a:rPr>
              <a:t>Диспенза</a:t>
            </a:r>
            <a:r>
              <a:rPr lang="ru-RU" dirty="0">
                <a:latin typeface="Arial Narrow" pitchFamily="34" charset="0"/>
              </a:rPr>
              <a:t>. - М</a:t>
            </a:r>
            <a:r>
              <a:rPr lang="ru-RU" dirty="0" smtClean="0">
                <a:latin typeface="Arial Narrow" pitchFamily="34" charset="0"/>
              </a:rPr>
              <a:t>.: </a:t>
            </a:r>
            <a:r>
              <a:rPr lang="ru-RU" dirty="0">
                <a:latin typeface="Arial Narrow" pitchFamily="34" charset="0"/>
              </a:rPr>
              <a:t>Э, 2016. - 480 с.</a:t>
            </a:r>
          </a:p>
        </p:txBody>
      </p:sp>
      <p:sp>
        <p:nvSpPr>
          <p:cNvPr id="3" name="Прямоугольник 2"/>
          <p:cNvSpPr/>
          <p:nvPr/>
        </p:nvSpPr>
        <p:spPr>
          <a:xfrm>
            <a:off x="644525" y="1432998"/>
            <a:ext cx="5655667" cy="2031325"/>
          </a:xfrm>
          <a:prstGeom prst="rect">
            <a:avLst/>
          </a:prstGeom>
          <a:solidFill>
            <a:schemeClr val="bg1">
              <a:lumMod val="95000"/>
            </a:schemeClr>
          </a:solidFill>
          <a:effectLst>
            <a:softEdge rad="317500"/>
          </a:effectLst>
        </p:spPr>
        <p:txBody>
          <a:bodyPr wrap="square">
            <a:spAutoFit/>
          </a:bodyPr>
          <a:lstStyle/>
          <a:p>
            <a:pPr algn="just"/>
            <a:r>
              <a:rPr lang="ru-RU" sz="1400" dirty="0" smtClean="0">
                <a:latin typeface="Arial Narrow" pitchFamily="34" charset="0"/>
              </a:rPr>
              <a:t>      Автор </a:t>
            </a:r>
            <a:r>
              <a:rPr lang="ru-RU" sz="1400" dirty="0">
                <a:latin typeface="Arial Narrow" pitchFamily="34" charset="0"/>
              </a:rPr>
              <a:t>мировых бестселлеров по развитию мозга, профессор </a:t>
            </a:r>
            <a:r>
              <a:rPr lang="ru-RU" sz="1400" dirty="0" err="1">
                <a:latin typeface="Arial Narrow" pitchFamily="34" charset="0"/>
              </a:rPr>
              <a:t>нейрохимии</a:t>
            </a:r>
            <a:r>
              <a:rPr lang="ru-RU" sz="1400" dirty="0">
                <a:latin typeface="Arial Narrow" pitchFamily="34" charset="0"/>
              </a:rPr>
              <a:t> и </a:t>
            </a:r>
            <a:r>
              <a:rPr lang="ru-RU" sz="1400" dirty="0" err="1">
                <a:latin typeface="Arial Narrow" pitchFamily="34" charset="0"/>
              </a:rPr>
              <a:t>нейробиологии</a:t>
            </a:r>
            <a:r>
              <a:rPr lang="ru-RU" sz="1400" dirty="0">
                <a:latin typeface="Arial Narrow" pitchFamily="34" charset="0"/>
              </a:rPr>
              <a:t>, доктор Джо </a:t>
            </a:r>
            <a:r>
              <a:rPr lang="ru-RU" sz="1400" dirty="0" err="1">
                <a:latin typeface="Arial Narrow" pitchFamily="34" charset="0"/>
              </a:rPr>
              <a:t>Диспенза</a:t>
            </a:r>
            <a:r>
              <a:rPr lang="ru-RU" sz="1400" dirty="0">
                <a:latin typeface="Arial Narrow" pitchFamily="34" charset="0"/>
              </a:rPr>
              <a:t> предлагает научный подход к изменению жизни. Его уникальная программа рассчитана на 4 недели, за это время она научит вас работать со своим подсознанием, чтобы достичь желаемого ‒ вам остается только решить, что конкретно вы хотите изменить в своей жизни. Эта умная, содержательная и насыщенная практическим материалом книга поможет вам освободиться из плена эмоций, наполнить жизнь здоровьем, счастьем и изобилием. Каждый, кто прочтет эту книгу и воспользуется методикой доктора </a:t>
            </a:r>
            <a:r>
              <a:rPr lang="ru-RU" sz="1400" dirty="0" err="1">
                <a:latin typeface="Arial Narrow" pitchFamily="34" charset="0"/>
              </a:rPr>
              <a:t>Диспензы</a:t>
            </a:r>
            <a:r>
              <a:rPr lang="ru-RU" sz="1400" dirty="0">
                <a:latin typeface="Arial Narrow" pitchFamily="34" charset="0"/>
              </a:rPr>
              <a:t>, не пожалеет о затраченных усилиях.</a:t>
            </a:r>
          </a:p>
        </p:txBody>
      </p:sp>
      <p:sp>
        <p:nvSpPr>
          <p:cNvPr id="5" name="Прямоугольник 4"/>
          <p:cNvSpPr/>
          <p:nvPr/>
        </p:nvSpPr>
        <p:spPr>
          <a:xfrm>
            <a:off x="899591" y="3452908"/>
            <a:ext cx="5591303" cy="1169551"/>
          </a:xfrm>
          <a:prstGeom prst="rect">
            <a:avLst/>
          </a:prstGeom>
          <a:solidFill>
            <a:schemeClr val="bg1">
              <a:lumMod val="95000"/>
            </a:schemeClr>
          </a:solidFill>
          <a:effectLst>
            <a:softEdge rad="317500"/>
          </a:effectLst>
        </p:spPr>
        <p:txBody>
          <a:bodyPr wrap="square">
            <a:spAutoFit/>
          </a:bodyPr>
          <a:lstStyle/>
          <a:p>
            <a:pPr algn="just"/>
            <a:r>
              <a:rPr lang="ru-RU" sz="1400" dirty="0">
                <a:latin typeface="Arial Narrow" pitchFamily="34" charset="0"/>
              </a:rPr>
              <a:t>Эта книга:</a:t>
            </a:r>
          </a:p>
          <a:p>
            <a:pPr marL="285750" indent="-285750" algn="just">
              <a:buFont typeface="Wingdings" pitchFamily="2" charset="2"/>
              <a:buChar char="§"/>
            </a:pPr>
            <a:r>
              <a:rPr lang="ru-RU" sz="1400" dirty="0" smtClean="0">
                <a:latin typeface="Arial Narrow" pitchFamily="34" charset="0"/>
              </a:rPr>
              <a:t>доступно </a:t>
            </a:r>
            <a:r>
              <a:rPr lang="ru-RU" sz="1400" dirty="0">
                <a:latin typeface="Arial Narrow" pitchFamily="34" charset="0"/>
              </a:rPr>
              <a:t>объяснит работу подсознания;</a:t>
            </a:r>
          </a:p>
          <a:p>
            <a:pPr marL="285750" indent="-285750" algn="just">
              <a:buFont typeface="Wingdings" pitchFamily="2" charset="2"/>
              <a:buChar char="§"/>
            </a:pPr>
            <a:r>
              <a:rPr lang="ru-RU" sz="1400" dirty="0">
                <a:latin typeface="Arial Narrow" pitchFamily="34" charset="0"/>
              </a:rPr>
              <a:t>изменит ваше представление о том, как устроен ваш мозг;</a:t>
            </a:r>
          </a:p>
          <a:p>
            <a:pPr marL="285750" indent="-285750" algn="just">
              <a:buFont typeface="Wingdings" pitchFamily="2" charset="2"/>
              <a:buChar char="§"/>
            </a:pPr>
            <a:r>
              <a:rPr lang="ru-RU" sz="1400" dirty="0">
                <a:latin typeface="Arial Narrow" pitchFamily="34" charset="0"/>
              </a:rPr>
              <a:t>научит вас проникать в сферу подсознания и перепрограммировать его;</a:t>
            </a:r>
          </a:p>
          <a:p>
            <a:pPr marL="285750" indent="-285750" algn="just">
              <a:buFont typeface="Wingdings" pitchFamily="2" charset="2"/>
              <a:buChar char="§"/>
            </a:pPr>
            <a:r>
              <a:rPr lang="ru-RU" sz="1400" dirty="0">
                <a:latin typeface="Arial Narrow" pitchFamily="34" charset="0"/>
              </a:rPr>
              <a:t>раскроет эффективные техники медитации.</a:t>
            </a:r>
          </a:p>
        </p:txBody>
      </p:sp>
      <p:sp>
        <p:nvSpPr>
          <p:cNvPr id="6" name="Прямоугольник 5"/>
          <p:cNvSpPr/>
          <p:nvPr/>
        </p:nvSpPr>
        <p:spPr>
          <a:xfrm>
            <a:off x="467544" y="4869160"/>
            <a:ext cx="8136904" cy="1785104"/>
          </a:xfrm>
          <a:prstGeom prst="rect">
            <a:avLst/>
          </a:prstGeom>
        </p:spPr>
        <p:txBody>
          <a:bodyPr wrap="square">
            <a:spAutoFit/>
          </a:bodyPr>
          <a:lstStyle/>
          <a:p>
            <a:pPr algn="ctr"/>
            <a:r>
              <a:rPr lang="ru-RU" sz="1600" dirty="0">
                <a:latin typeface="Comic Sans MS" pitchFamily="66" charset="0"/>
              </a:rPr>
              <a:t>Чем здоровее мозг, тем человек счастливее, мудрее, богаче и крепче физически. Люди </a:t>
            </a:r>
            <a:r>
              <a:rPr lang="ru-RU" sz="1600" dirty="0" smtClean="0">
                <a:latin typeface="Comic Sans MS" pitchFamily="66" charset="0"/>
              </a:rPr>
              <a:t>со здоровым </a:t>
            </a:r>
            <a:r>
              <a:rPr lang="ru-RU" sz="1600" dirty="0">
                <a:latin typeface="Comic Sans MS" pitchFamily="66" charset="0"/>
              </a:rPr>
              <a:t>мозгом принимают более эффективные решения, благодаря чему становятся </a:t>
            </a:r>
            <a:r>
              <a:rPr lang="ru-RU" sz="1600" dirty="0" smtClean="0">
                <a:latin typeface="Comic Sans MS" pitchFamily="66" charset="0"/>
              </a:rPr>
              <a:t>успешнее и </a:t>
            </a:r>
            <a:r>
              <a:rPr lang="ru-RU" sz="1600" dirty="0">
                <a:latin typeface="Comic Sans MS" pitchFamily="66" charset="0"/>
              </a:rPr>
              <a:t>живут дольше. Если же почему-либо мозг не может </a:t>
            </a:r>
            <a:r>
              <a:rPr lang="ru-RU" sz="1600" dirty="0" smtClean="0">
                <a:latin typeface="Comic Sans MS" pitchFamily="66" charset="0"/>
              </a:rPr>
              <a:t>функционировать нормально</a:t>
            </a:r>
            <a:r>
              <a:rPr lang="ru-RU" sz="1600" dirty="0">
                <a:latin typeface="Comic Sans MS" pitchFamily="66" charset="0"/>
              </a:rPr>
              <a:t>, у </a:t>
            </a:r>
            <a:r>
              <a:rPr lang="ru-RU" sz="1600" dirty="0" smtClean="0">
                <a:latin typeface="Comic Sans MS" pitchFamily="66" charset="0"/>
              </a:rPr>
              <a:t>человека начинаются </a:t>
            </a:r>
            <a:r>
              <a:rPr lang="ru-RU" sz="1600" dirty="0">
                <a:latin typeface="Comic Sans MS" pitchFamily="66" charset="0"/>
              </a:rPr>
              <a:t>проблемы со здоровьем и с деньгами, ослабляется интеллект, понижается </a:t>
            </a:r>
            <a:r>
              <a:rPr lang="ru-RU" sz="1600" dirty="0" smtClean="0">
                <a:latin typeface="Comic Sans MS" pitchFamily="66" charset="0"/>
              </a:rPr>
              <a:t>уровень довольства </a:t>
            </a:r>
            <a:r>
              <a:rPr lang="ru-RU" sz="1600" dirty="0">
                <a:latin typeface="Comic Sans MS" pitchFamily="66" charset="0"/>
              </a:rPr>
              <a:t>жизнью, падает успешность</a:t>
            </a:r>
            <a:r>
              <a:rPr lang="ru-RU" sz="1600" dirty="0" smtClean="0">
                <a:latin typeface="Comic Sans MS" pitchFamily="66" charset="0"/>
              </a:rPr>
              <a:t>.</a:t>
            </a:r>
          </a:p>
          <a:p>
            <a:pPr algn="ctr"/>
            <a:r>
              <a:rPr lang="ru-RU" sz="1400" dirty="0" smtClean="0">
                <a:latin typeface="Comic Sans MS" pitchFamily="66" charset="0"/>
              </a:rPr>
              <a:t>                                                                                                   </a:t>
            </a:r>
            <a:r>
              <a:rPr lang="ru-RU" sz="1400" dirty="0" err="1" smtClean="0">
                <a:latin typeface="Comic Sans MS" pitchFamily="66" charset="0"/>
              </a:rPr>
              <a:t>Даниэл</a:t>
            </a:r>
            <a:r>
              <a:rPr lang="ru-RU" sz="1400" dirty="0" smtClean="0">
                <a:latin typeface="Comic Sans MS" pitchFamily="66" charset="0"/>
              </a:rPr>
              <a:t> </a:t>
            </a:r>
            <a:r>
              <a:rPr lang="ru-RU" sz="1400" dirty="0">
                <a:latin typeface="Comic Sans MS" pitchFamily="66" charset="0"/>
              </a:rPr>
              <a:t>Дж. </a:t>
            </a:r>
            <a:r>
              <a:rPr lang="ru-RU" sz="1400" dirty="0" err="1" smtClean="0">
                <a:latin typeface="Comic Sans MS" pitchFamily="66" charset="0"/>
              </a:rPr>
              <a:t>Амен</a:t>
            </a:r>
            <a:endParaRPr lang="ru-RU" sz="1400" dirty="0">
              <a:latin typeface="Comic Sans MS" pitchFamily="66" charset="0"/>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29908" y="530183"/>
            <a:ext cx="2088232" cy="3218284"/>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4017791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4" name="Прямоугольник 3"/>
          <p:cNvSpPr/>
          <p:nvPr/>
        </p:nvSpPr>
        <p:spPr>
          <a:xfrm>
            <a:off x="773324" y="689593"/>
            <a:ext cx="4968552" cy="677108"/>
          </a:xfrm>
          <a:prstGeom prst="rect">
            <a:avLst/>
          </a:prstGeom>
          <a:solidFill>
            <a:schemeClr val="accent1">
              <a:lumMod val="20000"/>
              <a:lumOff val="80000"/>
            </a:schemeClr>
          </a:solidFill>
        </p:spPr>
        <p:txBody>
          <a:bodyPr wrap="square">
            <a:spAutoFit/>
          </a:bodyPr>
          <a:lstStyle/>
          <a:p>
            <a:pPr algn="just"/>
            <a:r>
              <a:rPr lang="ru-RU" sz="2000" b="1" dirty="0" smtClean="0">
                <a:latin typeface="Arial Narrow" pitchFamily="34" charset="0"/>
              </a:rPr>
              <a:t>      </a:t>
            </a:r>
            <a:r>
              <a:rPr lang="ru-RU" sz="2000" b="1" dirty="0" err="1" smtClean="0">
                <a:solidFill>
                  <a:srgbClr val="000066"/>
                </a:solidFill>
                <a:latin typeface="Arial Narrow" pitchFamily="34" charset="0"/>
              </a:rPr>
              <a:t>Кехо</a:t>
            </a:r>
            <a:r>
              <a:rPr lang="ru-RU" sz="2000" b="1" dirty="0">
                <a:solidFill>
                  <a:srgbClr val="000066"/>
                </a:solidFill>
                <a:latin typeface="Arial Narrow" pitchFamily="34" charset="0"/>
              </a:rPr>
              <a:t>, Д.  Подсознание может всё</a:t>
            </a:r>
            <a:r>
              <a:rPr lang="ru-RU" sz="2000" b="1" dirty="0" smtClean="0">
                <a:solidFill>
                  <a:srgbClr val="000066"/>
                </a:solidFill>
                <a:latin typeface="Arial Narrow" pitchFamily="34" charset="0"/>
              </a:rPr>
              <a:t>! </a:t>
            </a:r>
            <a:r>
              <a:rPr lang="ru-RU" dirty="0" smtClean="0">
                <a:latin typeface="Arial Narrow" pitchFamily="34" charset="0"/>
              </a:rPr>
              <a:t>/ </a:t>
            </a:r>
            <a:r>
              <a:rPr lang="ru-RU" dirty="0">
                <a:latin typeface="Arial Narrow" pitchFamily="34" charset="0"/>
              </a:rPr>
              <a:t>Д. </a:t>
            </a:r>
            <a:r>
              <a:rPr lang="ru-RU" dirty="0" err="1">
                <a:latin typeface="Arial Narrow" pitchFamily="34" charset="0"/>
              </a:rPr>
              <a:t>Кехо</a:t>
            </a:r>
            <a:r>
              <a:rPr lang="ru-RU" dirty="0">
                <a:latin typeface="Arial Narrow" pitchFamily="34" charset="0"/>
              </a:rPr>
              <a:t>. - </a:t>
            </a:r>
            <a:r>
              <a:rPr lang="ru-RU" dirty="0" smtClean="0">
                <a:latin typeface="Arial Narrow" pitchFamily="34" charset="0"/>
              </a:rPr>
              <a:t>Минск: </a:t>
            </a:r>
            <a:r>
              <a:rPr lang="ru-RU" dirty="0">
                <a:latin typeface="Arial Narrow" pitchFamily="34" charset="0"/>
              </a:rPr>
              <a:t>Попурри, 2014. - 176 с.</a:t>
            </a:r>
          </a:p>
        </p:txBody>
      </p:sp>
      <p:sp>
        <p:nvSpPr>
          <p:cNvPr id="5" name="Прямоугольник 4"/>
          <p:cNvSpPr/>
          <p:nvPr/>
        </p:nvSpPr>
        <p:spPr>
          <a:xfrm>
            <a:off x="971600" y="1851836"/>
            <a:ext cx="4572000" cy="1600438"/>
          </a:xfrm>
          <a:prstGeom prst="rect">
            <a:avLst/>
          </a:prstGeom>
          <a:solidFill>
            <a:schemeClr val="bg1">
              <a:lumMod val="95000"/>
            </a:schemeClr>
          </a:solidFill>
          <a:effectLst>
            <a:softEdge rad="317500"/>
          </a:effectLst>
        </p:spPr>
        <p:txBody>
          <a:bodyPr>
            <a:spAutoFit/>
          </a:bodyPr>
          <a:lstStyle/>
          <a:p>
            <a:pPr algn="just"/>
            <a:r>
              <a:rPr lang="ru-RU" sz="1400" dirty="0" smtClean="0">
                <a:latin typeface="Arial Narrow" pitchFamily="34" charset="0"/>
              </a:rPr>
              <a:t>      Использование </a:t>
            </a:r>
            <a:r>
              <a:rPr lang="ru-RU" sz="1400" dirty="0">
                <a:latin typeface="Arial Narrow" pitchFamily="34" charset="0"/>
              </a:rPr>
              <a:t>огромных резервов, скрытых в подсознании каждого человека, позволяет решать самые сложные повседневные проблемы, когда логика оказывается бессильной. Разработанная автором этой книги программа поможет вам активизировать безграничные ресурсы собственного головного мозга, чтобы изменить свою жизнь к лучшему раз и навсегда.</a:t>
            </a:r>
          </a:p>
        </p:txBody>
      </p:sp>
      <p:sp>
        <p:nvSpPr>
          <p:cNvPr id="6" name="Прямоугольник 5"/>
          <p:cNvSpPr/>
          <p:nvPr/>
        </p:nvSpPr>
        <p:spPr>
          <a:xfrm>
            <a:off x="608946" y="4869160"/>
            <a:ext cx="8045487" cy="1538883"/>
          </a:xfrm>
          <a:prstGeom prst="rect">
            <a:avLst/>
          </a:prstGeom>
        </p:spPr>
        <p:txBody>
          <a:bodyPr wrap="square">
            <a:spAutoFit/>
          </a:bodyPr>
          <a:lstStyle/>
          <a:p>
            <a:pPr algn="ctr"/>
            <a:r>
              <a:rPr lang="ru-RU" sz="1600" dirty="0">
                <a:latin typeface="Comic Sans MS" pitchFamily="66" charset="0"/>
              </a:rPr>
              <a:t>Для того чтобы сдвинуться с места, необходимо — и это довольно серьезное условие — изменить свой образ ­</a:t>
            </a:r>
            <a:r>
              <a:rPr lang="ru-RU" sz="1600" dirty="0" smtClean="0">
                <a:latin typeface="Comic Sans MS" pitchFamily="66" charset="0"/>
              </a:rPr>
              <a:t>мыслей… Ваш </a:t>
            </a:r>
            <a:r>
              <a:rPr lang="ru-RU" sz="1600" dirty="0">
                <a:latin typeface="Comic Sans MS" pitchFamily="66" charset="0"/>
              </a:rPr>
              <a:t>мозг подобен саду, за которым можно ухаживать, а можно и запустить его. Вы </a:t>
            </a:r>
            <a:r>
              <a:rPr lang="ru-RU" sz="1600" dirty="0" smtClean="0">
                <a:latin typeface="Comic Sans MS" pitchFamily="66" charset="0"/>
              </a:rPr>
              <a:t>садовник </a:t>
            </a:r>
            <a:r>
              <a:rPr lang="ru-RU" sz="1600" dirty="0">
                <a:latin typeface="Comic Sans MS" pitchFamily="66" charset="0"/>
              </a:rPr>
              <a:t>и можете взрастить свой сад или оставить его в запустении. Но знайте: вам придется пожинать плоды либо своего труда, либо собственного бездействия</a:t>
            </a:r>
            <a:r>
              <a:rPr lang="ru-RU" sz="1600" dirty="0" smtClean="0">
                <a:latin typeface="Comic Sans MS" pitchFamily="66" charset="0"/>
              </a:rPr>
              <a:t>!</a:t>
            </a:r>
          </a:p>
          <a:p>
            <a:r>
              <a:rPr lang="ru-RU" sz="1400" dirty="0" smtClean="0">
                <a:latin typeface="Comic Sans MS" pitchFamily="66" charset="0"/>
              </a:rPr>
              <a:t>                                                                                                                            Д. </a:t>
            </a:r>
            <a:r>
              <a:rPr lang="ru-RU" sz="1400" dirty="0" err="1" smtClean="0">
                <a:latin typeface="Comic Sans MS" pitchFamily="66" charset="0"/>
              </a:rPr>
              <a:t>Кехо</a:t>
            </a:r>
            <a:endParaRPr lang="ru-RU" sz="1400" dirty="0">
              <a:latin typeface="Comic Sans MS" pitchFamily="66" charset="0"/>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689593"/>
            <a:ext cx="2160240" cy="320654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6587218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4" name="Прямоугольник 3"/>
          <p:cNvSpPr/>
          <p:nvPr/>
        </p:nvSpPr>
        <p:spPr>
          <a:xfrm>
            <a:off x="323528" y="332656"/>
            <a:ext cx="5788684" cy="1261884"/>
          </a:xfrm>
          <a:prstGeom prst="rect">
            <a:avLst/>
          </a:prstGeom>
          <a:solidFill>
            <a:schemeClr val="accent1">
              <a:lumMod val="20000"/>
              <a:lumOff val="80000"/>
            </a:schemeClr>
          </a:solidFill>
        </p:spPr>
        <p:txBody>
          <a:bodyPr wrap="square">
            <a:spAutoFit/>
          </a:bodyPr>
          <a:lstStyle/>
          <a:p>
            <a:pPr algn="just"/>
            <a:r>
              <a:rPr lang="ru-RU" b="1" dirty="0" smtClean="0">
                <a:solidFill>
                  <a:srgbClr val="000066"/>
                </a:solidFill>
                <a:latin typeface="Arial Narrow" pitchFamily="34" charset="0"/>
              </a:rPr>
              <a:t>      </a:t>
            </a:r>
            <a:r>
              <a:rPr lang="ru-RU" sz="2000" b="1" dirty="0" smtClean="0">
                <a:solidFill>
                  <a:srgbClr val="000066"/>
                </a:solidFill>
                <a:latin typeface="Arial Narrow" pitchFamily="34" charset="0"/>
              </a:rPr>
              <a:t>Мозг </a:t>
            </a:r>
            <a:r>
              <a:rPr lang="ru-RU" sz="2000" b="1" dirty="0">
                <a:solidFill>
                  <a:srgbClr val="000066"/>
                </a:solidFill>
                <a:latin typeface="Arial Narrow" pitchFamily="34" charset="0"/>
              </a:rPr>
              <a:t>на 100%. Интеллект. Память. Креатив. </a:t>
            </a:r>
            <a:r>
              <a:rPr lang="ru-RU" sz="2000" b="1" dirty="0" smtClean="0">
                <a:solidFill>
                  <a:srgbClr val="000066"/>
                </a:solidFill>
                <a:latin typeface="Arial Narrow" pitchFamily="34" charset="0"/>
              </a:rPr>
              <a:t>Интуиция</a:t>
            </a:r>
            <a:r>
              <a:rPr lang="ru-RU" dirty="0" smtClean="0">
                <a:latin typeface="Arial Narrow" pitchFamily="34" charset="0"/>
              </a:rPr>
              <a:t>: </a:t>
            </a:r>
            <a:r>
              <a:rPr lang="ru-RU" dirty="0" err="1">
                <a:latin typeface="Arial Narrow" pitchFamily="34" charset="0"/>
              </a:rPr>
              <a:t>интенсив</a:t>
            </a:r>
            <a:r>
              <a:rPr lang="ru-RU" dirty="0">
                <a:latin typeface="Arial Narrow" pitchFamily="34" charset="0"/>
              </a:rPr>
              <a:t>-тренинг по развитию </a:t>
            </a:r>
            <a:r>
              <a:rPr lang="ru-RU" dirty="0" err="1">
                <a:latin typeface="Arial Narrow" pitchFamily="34" charset="0"/>
              </a:rPr>
              <a:t>суперспособностей</a:t>
            </a:r>
            <a:r>
              <a:rPr lang="ru-RU" dirty="0">
                <a:latin typeface="Arial Narrow" pitchFamily="34" charset="0"/>
              </a:rPr>
              <a:t> / О. Н. </a:t>
            </a:r>
            <a:r>
              <a:rPr lang="ru-RU" dirty="0" err="1">
                <a:latin typeface="Arial Narrow" pitchFamily="34" charset="0"/>
              </a:rPr>
              <a:t>Кинякина</a:t>
            </a:r>
            <a:r>
              <a:rPr lang="ru-RU" dirty="0">
                <a:latin typeface="Arial Narrow" pitchFamily="34" charset="0"/>
              </a:rPr>
              <a:t> [и др.]. - 2-е изд., </a:t>
            </a:r>
            <a:r>
              <a:rPr lang="ru-RU" dirty="0" err="1">
                <a:latin typeface="Arial Narrow" pitchFamily="34" charset="0"/>
              </a:rPr>
              <a:t>улуч</a:t>
            </a:r>
            <a:r>
              <a:rPr lang="ru-RU" dirty="0">
                <a:latin typeface="Arial Narrow" pitchFamily="34" charset="0"/>
              </a:rPr>
              <a:t>. и доп. - М</a:t>
            </a:r>
            <a:r>
              <a:rPr lang="ru-RU" dirty="0" smtClean="0">
                <a:latin typeface="Arial Narrow" pitchFamily="34" charset="0"/>
              </a:rPr>
              <a:t>.: </a:t>
            </a:r>
            <a:r>
              <a:rPr lang="ru-RU" dirty="0" err="1">
                <a:latin typeface="Arial Narrow" pitchFamily="34" charset="0"/>
              </a:rPr>
              <a:t>Эксмо</a:t>
            </a:r>
            <a:r>
              <a:rPr lang="ru-RU" dirty="0">
                <a:latin typeface="Arial Narrow" pitchFamily="34" charset="0"/>
              </a:rPr>
              <a:t>, 2008. </a:t>
            </a:r>
            <a:r>
              <a:rPr lang="ru-RU" dirty="0" smtClean="0">
                <a:latin typeface="Arial Narrow" pitchFamily="34" charset="0"/>
              </a:rPr>
              <a:t>– </a:t>
            </a:r>
            <a:r>
              <a:rPr lang="en-US" dirty="0" smtClean="0">
                <a:latin typeface="Arial Narrow" pitchFamily="34" charset="0"/>
              </a:rPr>
              <a:t>848 c</a:t>
            </a:r>
            <a:r>
              <a:rPr lang="ru-RU" smtClean="0">
                <a:latin typeface="Arial Narrow" pitchFamily="34" charset="0"/>
              </a:rPr>
              <a:t>.: - </a:t>
            </a:r>
            <a:r>
              <a:rPr lang="ru-RU" dirty="0" smtClean="0">
                <a:latin typeface="Arial Narrow" pitchFamily="34" charset="0"/>
              </a:rPr>
              <a:t>(Психология</a:t>
            </a:r>
            <a:r>
              <a:rPr lang="ru-RU" dirty="0">
                <a:latin typeface="Arial Narrow" pitchFamily="34" charset="0"/>
              </a:rPr>
              <a:t>. Энциклопедии про жизнь).</a:t>
            </a:r>
          </a:p>
        </p:txBody>
      </p:sp>
      <p:sp>
        <p:nvSpPr>
          <p:cNvPr id="6" name="Прямоугольник 5"/>
          <p:cNvSpPr/>
          <p:nvPr/>
        </p:nvSpPr>
        <p:spPr>
          <a:xfrm>
            <a:off x="649121" y="1662826"/>
            <a:ext cx="5425530" cy="3108543"/>
          </a:xfrm>
          <a:prstGeom prst="rect">
            <a:avLst/>
          </a:prstGeom>
          <a:solidFill>
            <a:schemeClr val="bg1">
              <a:lumMod val="95000"/>
            </a:schemeClr>
          </a:solidFill>
          <a:effectLst>
            <a:softEdge rad="317500"/>
          </a:effectLst>
        </p:spPr>
        <p:txBody>
          <a:bodyPr wrap="square">
            <a:spAutoFit/>
          </a:bodyPr>
          <a:lstStyle/>
          <a:p>
            <a:pPr algn="just"/>
            <a:r>
              <a:rPr lang="ru-RU" sz="1400" dirty="0" smtClean="0">
                <a:latin typeface="Arial Narrow" pitchFamily="34" charset="0"/>
              </a:rPr>
              <a:t>      Человеческий </a:t>
            </a:r>
            <a:r>
              <a:rPr lang="ru-RU" sz="1400" dirty="0">
                <a:latin typeface="Arial Narrow" pitchFamily="34" charset="0"/>
              </a:rPr>
              <a:t>мозг способен обрабатывать и хранить колоссальные объемы информации, но мало кто использует весь его потенциал. Однако если вы хотите поднять на новый уровень интеллект и память, активизировать разные типы мышления, данная книга покажет вам, как это сделать. </a:t>
            </a:r>
            <a:r>
              <a:rPr lang="ru-RU" sz="1400" dirty="0" smtClean="0">
                <a:latin typeface="Arial Narrow" pitchFamily="34" charset="0"/>
              </a:rPr>
              <a:t>Она поможет вам с легкостью проходить самое сложное тестирование, запоминать большие объемы информации, принимать креативные, нестандартные и правильные решения, осознанно использовать интуицию в разных сферах жизни. В результате вы разовьете необходимые навыки для эффективного обучения, многократно повысите свои шансы на успешную карьеру, будете успешно решать любые головоломки, которые подкинет вам жизнь.</a:t>
            </a:r>
          </a:p>
          <a:p>
            <a:pPr algn="just"/>
            <a:r>
              <a:rPr lang="ru-RU" sz="1400" dirty="0" smtClean="0">
                <a:latin typeface="Arial Narrow" pitchFamily="34" charset="0"/>
              </a:rPr>
              <a:t>      Авторская </a:t>
            </a:r>
            <a:r>
              <a:rPr lang="ru-RU" sz="1400" dirty="0">
                <a:latin typeface="Arial Narrow" pitchFamily="34" charset="0"/>
              </a:rPr>
              <a:t>методика снабжена множеством практических задач, упражнений и головоломок, после решения которых вы начнете получать большую отдачу от своего мозга</a:t>
            </a:r>
            <a:r>
              <a:rPr lang="ru-RU" sz="1400" dirty="0" smtClean="0">
                <a:latin typeface="Arial Narrow" pitchFamily="34" charset="0"/>
              </a:rPr>
              <a:t>.</a:t>
            </a:r>
            <a:endParaRPr lang="ru-RU" sz="1400" dirty="0">
              <a:latin typeface="Arial Narrow" pitchFamily="34" charset="0"/>
            </a:endParaRPr>
          </a:p>
        </p:txBody>
      </p:sp>
      <p:pic>
        <p:nvPicPr>
          <p:cNvPr id="4099"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l="22784" t="23096" r="22835" b="24254"/>
          <a:stretch/>
        </p:blipFill>
        <p:spPr bwMode="auto">
          <a:xfrm>
            <a:off x="6444209" y="554646"/>
            <a:ext cx="2227200" cy="3234394"/>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Lst>
        </p:spPr>
      </p:pic>
      <p:sp>
        <p:nvSpPr>
          <p:cNvPr id="9" name="TextBox 8"/>
          <p:cNvSpPr txBox="1"/>
          <p:nvPr/>
        </p:nvSpPr>
        <p:spPr>
          <a:xfrm>
            <a:off x="391218" y="4869160"/>
            <a:ext cx="8280191" cy="1815882"/>
          </a:xfrm>
          <a:prstGeom prst="rect">
            <a:avLst/>
          </a:prstGeom>
          <a:noFill/>
        </p:spPr>
        <p:txBody>
          <a:bodyPr wrap="square" rtlCol="0">
            <a:spAutoFit/>
          </a:bodyPr>
          <a:lstStyle/>
          <a:p>
            <a:pPr algn="ctr"/>
            <a:r>
              <a:rPr lang="ru-RU" sz="1600" dirty="0" smtClean="0">
                <a:latin typeface="Comic Sans MS" pitchFamily="66" charset="0"/>
              </a:rPr>
              <a:t>«Поберегите свои нервы, ведь нервные клетки не восстанавливаются» - подобное положение мы по привычке считаем истиной. Тем не менее ученые привели доказательства того, что это утверждение не совсем верно, потому что восстановление нервных клеток вполне вероятно. В данном случае на выручку придут элементарные упражнения, комплекс которых получил название НЕЙРОБИКИ – так называемой аэробики для головного мозга.</a:t>
            </a:r>
          </a:p>
          <a:p>
            <a:r>
              <a:rPr lang="ru-RU" sz="1600" dirty="0">
                <a:latin typeface="Comic Sans MS" pitchFamily="66" charset="0"/>
              </a:rPr>
              <a:t> </a:t>
            </a:r>
            <a:r>
              <a:rPr lang="ru-RU" sz="1600" dirty="0" smtClean="0">
                <a:latin typeface="Comic Sans MS" pitchFamily="66" charset="0"/>
              </a:rPr>
              <a:t>                                                                                                      </a:t>
            </a:r>
            <a:r>
              <a:rPr lang="ru-RU" sz="1400" dirty="0" smtClean="0">
                <a:latin typeface="Comic Sans MS" pitchFamily="66" charset="0"/>
              </a:rPr>
              <a:t>О. </a:t>
            </a:r>
            <a:r>
              <a:rPr lang="ru-RU" sz="1400" dirty="0" err="1">
                <a:latin typeface="Comic Sans MS" pitchFamily="66" charset="0"/>
              </a:rPr>
              <a:t>Кинякина</a:t>
            </a:r>
            <a:r>
              <a:rPr lang="ru-RU" sz="1400" dirty="0">
                <a:latin typeface="Comic Sans MS" pitchFamily="66" charset="0"/>
              </a:rPr>
              <a:t> </a:t>
            </a:r>
          </a:p>
        </p:txBody>
      </p:sp>
    </p:spTree>
    <p:extLst>
      <p:ext uri="{BB962C8B-B14F-4D97-AF65-F5344CB8AC3E}">
        <p14:creationId xmlns:p14="http://schemas.microsoft.com/office/powerpoint/2010/main" val="255090900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50" y="0"/>
            <a:ext cx="9150350" cy="2914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797595" y="2276872"/>
            <a:ext cx="7560840" cy="2308324"/>
          </a:xfrm>
          <a:prstGeom prst="rect">
            <a:avLst/>
          </a:prstGeom>
          <a:solidFill>
            <a:schemeClr val="bg1"/>
          </a:solidFill>
          <a:effectLst>
            <a:softEdge rad="317500"/>
          </a:effectLst>
        </p:spPr>
        <p:txBody>
          <a:bodyPr wrap="square">
            <a:spAutoFit/>
          </a:bodyPr>
          <a:lstStyle/>
          <a:p>
            <a:pPr algn="ctr"/>
            <a:r>
              <a:rPr lang="ru-RU" sz="3600" dirty="0">
                <a:solidFill>
                  <a:srgbClr val="000066"/>
                </a:solidFill>
                <a:latin typeface="Arial Narrow" pitchFamily="34" charset="0"/>
              </a:rPr>
              <a:t>С представленными книгами</a:t>
            </a:r>
          </a:p>
          <a:p>
            <a:pPr algn="ctr"/>
            <a:r>
              <a:rPr lang="ru-RU" sz="3600" dirty="0">
                <a:solidFill>
                  <a:srgbClr val="000066"/>
                </a:solidFill>
                <a:latin typeface="Arial Narrow" pitchFamily="34" charset="0"/>
              </a:rPr>
              <a:t>вы можете ознакомиться на абонементе </a:t>
            </a:r>
          </a:p>
          <a:p>
            <a:pPr algn="ctr"/>
            <a:r>
              <a:rPr lang="ru-RU" sz="3600" dirty="0">
                <a:solidFill>
                  <a:srgbClr val="000066"/>
                </a:solidFill>
                <a:latin typeface="Arial Narrow" pitchFamily="34" charset="0"/>
              </a:rPr>
              <a:t>научной и художественной </a:t>
            </a:r>
            <a:r>
              <a:rPr lang="ru-RU" sz="3600" dirty="0" smtClean="0">
                <a:solidFill>
                  <a:srgbClr val="000066"/>
                </a:solidFill>
                <a:latin typeface="Arial Narrow" pitchFamily="34" charset="0"/>
              </a:rPr>
              <a:t>литературы и в читальном зале учебного корпуса № 3</a:t>
            </a:r>
            <a:endParaRPr lang="ru-RU" sz="3600" dirty="0">
              <a:solidFill>
                <a:srgbClr val="000066"/>
              </a:solidFill>
              <a:latin typeface="Arial Narrow" pitchFamily="34" charset="0"/>
            </a:endParaRPr>
          </a:p>
        </p:txBody>
      </p:sp>
      <p:sp>
        <p:nvSpPr>
          <p:cNvPr id="5" name="Прямоугольник 4"/>
          <p:cNvSpPr/>
          <p:nvPr/>
        </p:nvSpPr>
        <p:spPr>
          <a:xfrm>
            <a:off x="3995936" y="5661248"/>
            <a:ext cx="4896544" cy="769441"/>
          </a:xfrm>
          <a:prstGeom prst="rect">
            <a:avLst/>
          </a:prstGeom>
        </p:spPr>
        <p:txBody>
          <a:bodyPr wrap="square">
            <a:spAutoFit/>
          </a:bodyPr>
          <a:lstStyle/>
          <a:p>
            <a:r>
              <a:rPr lang="ru-RU" sz="1600" b="1" dirty="0">
                <a:solidFill>
                  <a:srgbClr val="000066"/>
                </a:solidFill>
                <a:latin typeface="Arial" pitchFamily="34" charset="0"/>
                <a:cs typeface="Arial" pitchFamily="34" charset="0"/>
              </a:rPr>
              <a:t>Составитель:</a:t>
            </a:r>
          </a:p>
          <a:p>
            <a:r>
              <a:rPr lang="ru-RU" sz="1400" dirty="0">
                <a:solidFill>
                  <a:srgbClr val="000066"/>
                </a:solidFill>
                <a:latin typeface="Arial" pitchFamily="34" charset="0"/>
                <a:cs typeface="Arial" pitchFamily="34" charset="0"/>
              </a:rPr>
              <a:t>Библиотекарь 1 категории </a:t>
            </a:r>
            <a:r>
              <a:rPr lang="ru-RU" sz="1400" dirty="0" err="1">
                <a:solidFill>
                  <a:srgbClr val="000066"/>
                </a:solidFill>
                <a:latin typeface="Arial" pitchFamily="34" charset="0"/>
                <a:cs typeface="Arial" pitchFamily="34" charset="0"/>
              </a:rPr>
              <a:t>Рыбчинская</a:t>
            </a:r>
            <a:r>
              <a:rPr lang="ru-RU" sz="1400" dirty="0">
                <a:solidFill>
                  <a:srgbClr val="000066"/>
                </a:solidFill>
                <a:latin typeface="Arial" pitchFamily="34" charset="0"/>
                <a:cs typeface="Arial" pitchFamily="34" charset="0"/>
              </a:rPr>
              <a:t> А.А.,</a:t>
            </a:r>
          </a:p>
          <a:p>
            <a:r>
              <a:rPr lang="ru-RU" sz="1400" dirty="0">
                <a:solidFill>
                  <a:srgbClr val="000066"/>
                </a:solidFill>
                <a:latin typeface="Arial" pitchFamily="34" charset="0"/>
                <a:cs typeface="Arial" pitchFamily="34" charset="0"/>
              </a:rPr>
              <a:t>Библиотека Полесского </a:t>
            </a:r>
            <a:r>
              <a:rPr lang="ru-RU" sz="1400" dirty="0" smtClean="0">
                <a:solidFill>
                  <a:srgbClr val="000066"/>
                </a:solidFill>
                <a:latin typeface="Arial" pitchFamily="34" charset="0"/>
                <a:cs typeface="Arial" pitchFamily="34" charset="0"/>
              </a:rPr>
              <a:t>государственного университета</a:t>
            </a:r>
            <a:endParaRPr lang="ru-RU" sz="1400" dirty="0">
              <a:solidFill>
                <a:srgbClr val="000066"/>
              </a:solidFill>
              <a:latin typeface="Arial" pitchFamily="34" charset="0"/>
              <a:cs typeface="Arial" pitchFamily="34" charset="0"/>
            </a:endParaRPr>
          </a:p>
        </p:txBody>
      </p:sp>
    </p:spTree>
    <p:extLst>
      <p:ext uri="{BB962C8B-B14F-4D97-AF65-F5344CB8AC3E}">
        <p14:creationId xmlns:p14="http://schemas.microsoft.com/office/powerpoint/2010/main" val="418483381"/>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1658</TotalTime>
  <Words>1339</Words>
  <Application>Microsoft Office PowerPoint</Application>
  <PresentationFormat>Экран (4:3)</PresentationFormat>
  <Paragraphs>57</Paragraphs>
  <Slides>8</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8</vt:i4>
      </vt:variant>
    </vt:vector>
  </HeadingPairs>
  <TitlesOfParts>
    <vt:vector size="9" baseType="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Алла Андреевна Рыбчинская</dc:creator>
  <cp:lastModifiedBy>Светлана Ивановна Макаревич</cp:lastModifiedBy>
  <cp:revision>333</cp:revision>
  <dcterms:created xsi:type="dcterms:W3CDTF">2022-11-09T08:10:03Z</dcterms:created>
  <dcterms:modified xsi:type="dcterms:W3CDTF">2023-04-13T12:36:43Z</dcterms:modified>
</cp:coreProperties>
</file>