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87" r:id="rId3"/>
    <p:sldId id="283" r:id="rId4"/>
    <p:sldId id="279" r:id="rId5"/>
    <p:sldId id="276" r:id="rId6"/>
    <p:sldId id="278" r:id="rId7"/>
    <p:sldId id="286" r:id="rId8"/>
    <p:sldId id="291" r:id="rId9"/>
  </p:sldIdLst>
  <p:sldSz cx="9144000" cy="6858000" type="screen4x3"/>
  <p:notesSz cx="7102475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663300"/>
    <a:srgbClr val="660066"/>
    <a:srgbClr val="0033CC"/>
    <a:srgbClr val="CCFFFF"/>
    <a:srgbClr val="800000"/>
    <a:srgbClr val="996633"/>
    <a:srgbClr val="000099"/>
    <a:srgbClr val="003300"/>
    <a:srgbClr val="EBF1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08" autoAdjust="0"/>
  </p:normalViewPr>
  <p:slideViewPr>
    <p:cSldViewPr>
      <p:cViewPr>
        <p:scale>
          <a:sx n="72" d="100"/>
          <a:sy n="72" d="100"/>
        </p:scale>
        <p:origin x="-1104" y="-7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r">
              <a:defRPr sz="1300"/>
            </a:lvl1pPr>
          </a:lstStyle>
          <a:p>
            <a:fld id="{D84DD1F2-1601-4D79-AA7A-CD531C46CA3D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66" tIns="49533" rIns="99066" bIns="4953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248" y="4861441"/>
            <a:ext cx="5681980" cy="4605576"/>
          </a:xfrm>
          <a:prstGeom prst="rect">
            <a:avLst/>
          </a:prstGeom>
        </p:spPr>
        <p:txBody>
          <a:bodyPr vert="horz" lIns="99066" tIns="49533" rIns="99066" bIns="49533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3092" y="9721106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r">
              <a:defRPr sz="1300"/>
            </a:lvl1pPr>
          </a:lstStyle>
          <a:p>
            <a:fld id="{9493F366-21C9-4FA0-A025-C1F37E4AB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841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3F366-21C9-4FA0-A025-C1F37E4ABFA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679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3.xml"/><Relationship Id="rId7" Type="http://schemas.openxmlformats.org/officeDocument/2006/relationships/slide" Target="slide4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slide" Target="slide6.xml"/><Relationship Id="rId5" Type="http://schemas.openxmlformats.org/officeDocument/2006/relationships/slide" Target="slide7.xm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143999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95" y="4107369"/>
            <a:ext cx="1628048" cy="2343105"/>
          </a:xfrm>
          <a:prstGeom prst="rect">
            <a:avLst/>
          </a:prstGeom>
          <a:noFill/>
          <a:ln w="25400">
            <a:solidFill>
              <a:srgbClr val="66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132025"/>
            <a:ext cx="1641257" cy="2346871"/>
          </a:xfrm>
          <a:prstGeom prst="rect">
            <a:avLst/>
          </a:prstGeom>
          <a:noFill/>
          <a:ln w="25400">
            <a:solidFill>
              <a:srgbClr val="9966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763" y="4136588"/>
            <a:ext cx="1503524" cy="2318449"/>
          </a:xfrm>
          <a:prstGeom prst="rect">
            <a:avLst/>
          </a:prstGeom>
          <a:noFill/>
          <a:ln w="254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798" y="4124598"/>
            <a:ext cx="1574322" cy="2326050"/>
          </a:xfrm>
          <a:prstGeom prst="rect">
            <a:avLst/>
          </a:prstGeom>
          <a:noFill/>
          <a:ln w="25400">
            <a:solidFill>
              <a:srgbClr val="66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077" y="4132025"/>
            <a:ext cx="1578853" cy="2327577"/>
          </a:xfrm>
          <a:prstGeom prst="rect">
            <a:avLst/>
          </a:prstGeom>
          <a:noFill/>
          <a:ln w="25400">
            <a:solidFill>
              <a:srgbClr val="0000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1196752"/>
            <a:ext cx="8338001" cy="261610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5 простых книг о сложном</a:t>
            </a:r>
          </a:p>
          <a:p>
            <a:pPr algn="ctr"/>
            <a:r>
              <a:rPr lang="ru-RU" dirty="0" smtClean="0">
                <a:latin typeface="Arial Narrow" pitchFamily="34" charset="0"/>
              </a:rPr>
              <a:t>Научно-популярные </a:t>
            </a:r>
            <a:r>
              <a:rPr lang="ru-RU" dirty="0">
                <a:latin typeface="Arial Narrow" pitchFamily="34" charset="0"/>
              </a:rPr>
              <a:t>книги являются особенным жанром </a:t>
            </a:r>
            <a:r>
              <a:rPr lang="ru-RU" dirty="0" smtClean="0">
                <a:latin typeface="Arial Narrow" pitchFamily="34" charset="0"/>
              </a:rPr>
              <a:t>литературы, где научная информация </a:t>
            </a:r>
            <a:r>
              <a:rPr lang="ru-RU" dirty="0">
                <a:latin typeface="Arial Narrow" pitchFamily="34" charset="0"/>
              </a:rPr>
              <a:t>излагается простым и доступным языком.  </a:t>
            </a:r>
            <a:r>
              <a:rPr lang="ru-RU" dirty="0" smtClean="0">
                <a:latin typeface="Arial Narrow" pitchFamily="34" charset="0"/>
              </a:rPr>
              <a:t>Эти издания </a:t>
            </a:r>
            <a:r>
              <a:rPr lang="ru-RU" dirty="0">
                <a:latin typeface="Arial Narrow" pitchFamily="34" charset="0"/>
              </a:rPr>
              <a:t>нельзя назвать учебниками, хотя благодаря </a:t>
            </a:r>
            <a:r>
              <a:rPr lang="ru-RU" dirty="0" smtClean="0">
                <a:latin typeface="Arial Narrow" pitchFamily="34" charset="0"/>
              </a:rPr>
              <a:t>им </a:t>
            </a:r>
            <a:r>
              <a:rPr lang="ru-RU" dirty="0">
                <a:latin typeface="Arial Narrow" pitchFamily="34" charset="0"/>
              </a:rPr>
              <a:t>можно научиться многому</a:t>
            </a:r>
            <a:r>
              <a:rPr lang="ru-RU" dirty="0" smtClean="0">
                <a:latin typeface="Arial Narrow" pitchFamily="34" charset="0"/>
              </a:rPr>
              <a:t>. Познакомившись </a:t>
            </a:r>
            <a:r>
              <a:rPr lang="ru-RU" dirty="0">
                <a:latin typeface="Arial Narrow" pitchFamily="34" charset="0"/>
              </a:rPr>
              <a:t>с интересными и наиболее популярными книгами этого жанра, можно познать разные области человеческого бытия. </a:t>
            </a:r>
            <a:r>
              <a:rPr lang="ru-RU" dirty="0" smtClean="0">
                <a:latin typeface="Arial Narrow" pitchFamily="34" charset="0"/>
              </a:rPr>
              <a:t>Конечно, </a:t>
            </a:r>
            <a:r>
              <a:rPr lang="ru-RU" dirty="0">
                <a:latin typeface="Arial Narrow" pitchFamily="34" charset="0"/>
              </a:rPr>
              <a:t>они не сделают своего читателям сразу же великим ученым, но помогут разобраться в устройстве человека и мира, а также вселенной в целом. </a:t>
            </a:r>
            <a:r>
              <a:rPr lang="ru-RU" dirty="0" smtClean="0">
                <a:latin typeface="Arial Narrow" pitchFamily="34" charset="0"/>
              </a:rPr>
              <a:t>Мы </a:t>
            </a:r>
            <a:r>
              <a:rPr lang="ru-RU" dirty="0">
                <a:latin typeface="Arial Narrow" pitchFamily="34" charset="0"/>
              </a:rPr>
              <a:t>собрали несколько таких </a:t>
            </a:r>
            <a:r>
              <a:rPr lang="ru-RU" dirty="0" smtClean="0">
                <a:latin typeface="Arial Narrow" pitchFamily="34" charset="0"/>
              </a:rPr>
              <a:t>примеров</a:t>
            </a:r>
            <a:r>
              <a:rPr lang="ru-RU" dirty="0">
                <a:latin typeface="Arial Narrow" pitchFamily="34" charset="0"/>
              </a:rPr>
              <a:t>.</a:t>
            </a:r>
            <a:endParaRPr lang="ru-RU" dirty="0" smtClean="0">
              <a:latin typeface="Arial Narrow" pitchFamily="34" charset="0"/>
            </a:endParaRPr>
          </a:p>
          <a:p>
            <a:pPr algn="ctr"/>
            <a:r>
              <a:rPr lang="ru-RU" dirty="0" smtClean="0">
                <a:latin typeface="Arial Narrow" pitchFamily="34" charset="0"/>
              </a:rPr>
              <a:t>Прочитайте </a:t>
            </a:r>
            <a:r>
              <a:rPr lang="ru-RU" dirty="0">
                <a:latin typeface="Arial Narrow" pitchFamily="34" charset="0"/>
              </a:rPr>
              <a:t>эти книги — и сможете блистать познаниями в самых разных областях науки. </a:t>
            </a:r>
            <a:endParaRPr lang="ru-RU" dirty="0" smtClean="0"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116632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660066"/>
                </a:solidFill>
                <a:latin typeface="Comic Sans MS" pitchFamily="66" charset="0"/>
              </a:rPr>
              <a:t>Хотите стать более эрудированным и удивить всех знакомых широтой своего кругозора? </a:t>
            </a:r>
            <a:endParaRPr lang="ru-RU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pPr algn="ctr"/>
            <a:r>
              <a:rPr lang="ru-RU" dirty="0" smtClean="0">
                <a:solidFill>
                  <a:srgbClr val="660066"/>
                </a:solidFill>
                <a:latin typeface="Comic Sans MS" pitchFamily="66" charset="0"/>
              </a:rPr>
              <a:t>Научно-популярная </a:t>
            </a:r>
            <a:r>
              <a:rPr lang="ru-RU" dirty="0">
                <a:solidFill>
                  <a:srgbClr val="660066"/>
                </a:solidFill>
                <a:latin typeface="Comic Sans MS" pitchFamily="66" charset="0"/>
              </a:rPr>
              <a:t>литература — то, что вам нужно!</a:t>
            </a:r>
          </a:p>
        </p:txBody>
      </p:sp>
    </p:spTree>
    <p:extLst>
      <p:ext uri="{BB962C8B-B14F-4D97-AF65-F5344CB8AC3E}">
        <p14:creationId xmlns:p14="http://schemas.microsoft.com/office/powerpoint/2010/main" val="78233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5517232"/>
            <a:ext cx="7704856" cy="70788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Вудфорд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К.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Атомы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у нас дома. </a:t>
            </a:r>
            <a:r>
              <a:rPr lang="ru-RU" sz="2000" dirty="0">
                <a:latin typeface="Arial Narrow" pitchFamily="34" charset="0"/>
              </a:rPr>
              <a:t>Удивительная наука за повседневным и </a:t>
            </a:r>
            <a:r>
              <a:rPr lang="ru-RU" sz="2000" dirty="0" smtClean="0">
                <a:latin typeface="Arial Narrow" pitchFamily="34" charset="0"/>
              </a:rPr>
              <a:t>вещами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/ К. </a:t>
            </a:r>
            <a:r>
              <a:rPr lang="ru-RU" dirty="0" err="1">
                <a:latin typeface="Arial Narrow" pitchFamily="34" charset="0"/>
              </a:rPr>
              <a:t>Вудфорд</a:t>
            </a:r>
            <a:r>
              <a:rPr lang="ru-RU" dirty="0">
                <a:latin typeface="Arial Narrow" pitchFamily="34" charset="0"/>
              </a:rPr>
              <a:t>. - М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Манн, Иванов и </a:t>
            </a:r>
            <a:r>
              <a:rPr lang="ru-RU" dirty="0" err="1">
                <a:latin typeface="Arial Narrow" pitchFamily="34" charset="0"/>
              </a:rPr>
              <a:t>Фейбер</a:t>
            </a:r>
            <a:r>
              <a:rPr lang="ru-RU" dirty="0">
                <a:latin typeface="Arial Narrow" pitchFamily="34" charset="0"/>
              </a:rPr>
              <a:t>, 2017. - 320 с</a:t>
            </a:r>
            <a:r>
              <a:rPr lang="ru-RU" dirty="0" smtClean="0">
                <a:latin typeface="Arial Narrow" pitchFamily="34" charset="0"/>
              </a:rPr>
              <a:t>.</a:t>
            </a:r>
            <a:endParaRPr lang="ru-RU" b="1" dirty="0">
              <a:latin typeface="Arial Narrow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2206390" cy="3096344"/>
          </a:xfrm>
          <a:prstGeom prst="rect">
            <a:avLst/>
          </a:prstGeom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75856" y="1514978"/>
            <a:ext cx="525658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этой книге ученый и популяризатор науки Крис </a:t>
            </a:r>
            <a:r>
              <a:rPr lang="ru-RU" sz="1400" dirty="0" err="1">
                <a:latin typeface="Arial Narrow" pitchFamily="34" charset="0"/>
              </a:rPr>
              <a:t>Вудфорд</a:t>
            </a:r>
            <a:r>
              <a:rPr lang="ru-RU" sz="1400" dirty="0">
                <a:latin typeface="Arial Narrow" pitchFamily="34" charset="0"/>
              </a:rPr>
              <a:t> занимательно рассказывает, какие научные объяснения стоят за обыденными и на первый взгляд очевидными явлениями.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Сколько </a:t>
            </a:r>
            <a:r>
              <a:rPr lang="ru-RU" sz="1400" dirty="0">
                <a:latin typeface="Arial Narrow" pitchFamily="34" charset="0"/>
              </a:rPr>
              <a:t>весит дом и почему он не проваливается под землю?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Почему </a:t>
            </a:r>
            <a:r>
              <a:rPr lang="ru-RU" sz="1400" dirty="0">
                <a:latin typeface="Arial Narrow" pitchFamily="34" charset="0"/>
              </a:rPr>
              <a:t>не падают небоскребы?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Какой </a:t>
            </a:r>
            <a:r>
              <a:rPr lang="ru-RU" sz="1400" dirty="0">
                <a:latin typeface="Arial Narrow" pitchFamily="34" charset="0"/>
              </a:rPr>
              <a:t>длины рычаг нужен, чтобы поднять Землю</a:t>
            </a:r>
            <a:r>
              <a:rPr lang="ru-RU" sz="1400" dirty="0" smtClean="0">
                <a:latin typeface="Arial Narrow" pitchFamily="34" charset="0"/>
              </a:rPr>
              <a:t>?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Почему </a:t>
            </a:r>
            <a:r>
              <a:rPr lang="ru-RU" sz="1400" dirty="0">
                <a:latin typeface="Arial Narrow" pitchFamily="34" charset="0"/>
              </a:rPr>
              <a:t>упасть с переносной лестницы так же опасно, как попасть в зубы крокодила?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Как </a:t>
            </a:r>
            <a:r>
              <a:rPr lang="ru-RU" sz="1400" dirty="0">
                <a:latin typeface="Arial Narrow" pitchFamily="34" charset="0"/>
              </a:rPr>
              <a:t>лучше строить небоскребы - как желеобразные подвижные структуры или как пирамиду из шоколадного печенья?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Сколько </a:t>
            </a:r>
            <a:r>
              <a:rPr lang="ru-RU" sz="1400" dirty="0">
                <a:latin typeface="Arial Narrow" pitchFamily="34" charset="0"/>
              </a:rPr>
              <a:t>атомов нужно расщепить для того, чтобы зажечь электрическую лампочку?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Почему </a:t>
            </a:r>
            <a:r>
              <a:rPr lang="ru-RU" sz="1400" dirty="0">
                <a:latin typeface="Arial Narrow" pitchFamily="34" charset="0"/>
              </a:rPr>
              <a:t>езда на велосипеде похожа на замешивание теста?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После прочтения этой книги повседневные вещи никогда не станут для вас прежними.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7664" y="301040"/>
            <a:ext cx="6120680" cy="830997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/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Научные объяснения обыденных вещей.</a:t>
            </a:r>
          </a:p>
          <a:p>
            <a:pPr algn="ctr"/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Входит </a:t>
            </a:r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в ТОП-10 книг по физике по версии </a:t>
            </a:r>
            <a:r>
              <a:rPr lang="ru-RU" sz="1600" i="1" dirty="0" err="1">
                <a:solidFill>
                  <a:srgbClr val="660066"/>
                </a:solidFill>
                <a:latin typeface="Comic Sans MS" pitchFamily="66" charset="0"/>
              </a:rPr>
              <a:t>Physics</a:t>
            </a:r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 </a:t>
            </a:r>
            <a:r>
              <a:rPr lang="ru-RU" sz="1600" i="1" dirty="0" err="1">
                <a:solidFill>
                  <a:srgbClr val="660066"/>
                </a:solidFill>
                <a:latin typeface="Comic Sans MS" pitchFamily="66" charset="0"/>
              </a:rPr>
              <a:t>World</a:t>
            </a:r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Занимательно </a:t>
            </a:r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и остроумно</a:t>
            </a:r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!</a:t>
            </a:r>
            <a:endParaRPr lang="ru-RU" sz="1600" i="1" dirty="0">
              <a:solidFill>
                <a:srgbClr val="66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0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55676" y="5687925"/>
            <a:ext cx="6014548" cy="677108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Жуков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Б.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Дарвинизм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 XXI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веке </a:t>
            </a:r>
            <a:r>
              <a:rPr lang="ru-RU" dirty="0">
                <a:latin typeface="Arial Narrow" pitchFamily="34" charset="0"/>
              </a:rPr>
              <a:t>/ Б. Жуков. - М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АСТ, 2020. - 720 с. - (Библиотека фонда "Эволюция").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5" r="17347"/>
          <a:stretch/>
        </p:blipFill>
        <p:spPr bwMode="auto">
          <a:xfrm>
            <a:off x="539552" y="1538949"/>
            <a:ext cx="2232249" cy="3444949"/>
          </a:xfrm>
          <a:prstGeom prst="rect">
            <a:avLst/>
          </a:prstGeom>
          <a:ln w="1905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75856" y="1549899"/>
            <a:ext cx="52565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Борис </a:t>
            </a:r>
            <a:r>
              <a:rPr lang="ru-RU" sz="1400" dirty="0">
                <a:latin typeface="Arial Narrow" pitchFamily="34" charset="0"/>
              </a:rPr>
              <a:t>Жуков – научный журналист, много лет работающий над вопросами экологии, медицины, демографии, биологии</a:t>
            </a:r>
            <a:r>
              <a:rPr lang="ru-RU" sz="1400" dirty="0" smtClean="0">
                <a:latin typeface="Arial Narrow" pitchFamily="34" charset="0"/>
              </a:rPr>
              <a:t>. 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Книга посвящена </a:t>
            </a:r>
            <a:r>
              <a:rPr lang="ru-RU" sz="1400" dirty="0">
                <a:latin typeface="Arial Narrow" pitchFamily="34" charset="0"/>
              </a:rPr>
              <a:t>современному состоянию теории эволюции и месту в ней изначального дарвинизма. Автор подробно описал историю эволюционного учения, разобрал аргументы его противников и контраргументы сторонников, показал слабые и сильные места теории эволюции, ее связь с генетикой, эмбриологией и другими науками. И все это щедро приправил многочисленными примерами из животного и растительного мира, научными экспериментами и описаниями палеонтологических находок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Правда </a:t>
            </a:r>
            <a:r>
              <a:rPr lang="ru-RU" sz="1400" dirty="0">
                <a:latin typeface="Arial Narrow" pitchFamily="34" charset="0"/>
              </a:rPr>
              <a:t>ли человек произошел от обезьяны? Было ли то самое «промежуточное звено» между современным человеком и его шерстистым прародителем? Существовал ли питекантроп на самом деле? И почему многие современные ученые не воспринимают теорию эволюции всерьез? На эти и многие другие вопросы вы найдете ответы в </a:t>
            </a:r>
            <a:r>
              <a:rPr lang="ru-RU" sz="1400" dirty="0" smtClean="0">
                <a:latin typeface="Arial Narrow" pitchFamily="34" charset="0"/>
              </a:rPr>
              <a:t>данной книге.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332656"/>
            <a:ext cx="796843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Думаю, Дарвину понравилась бы эта книга — ему было бы интересно. Она понятна без потери глубины, современна и при этом исторична, в меру широка по тематическому охвату и к тому же очень хорошо </a:t>
            </a:r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написана.</a:t>
            </a:r>
          </a:p>
          <a:p>
            <a:pPr algn="ctr"/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 </a:t>
            </a:r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                                                                        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Михаил Гельфанд                                                                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70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03846" y="1773836"/>
            <a:ext cx="540060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smtClean="0">
                <a:latin typeface="Arial Narrow" pitchFamily="34" charset="0"/>
              </a:rPr>
              <a:t>      Книга </a:t>
            </a:r>
            <a:r>
              <a:rPr lang="ru-RU" sz="1400" dirty="0">
                <a:latin typeface="Arial Narrow" pitchFamily="34" charset="0"/>
              </a:rPr>
              <a:t>Александра Маркова – это увлекательный рассказ о происхождении и устройстве человека, основанный на последних исследованиях в антропологии, генетике и эволюционной психологии. Автор ставит множество вопросов и ищет на них ответы вместе с читателем, привлекая обширный материал последних исследований в антропологии, генетике и эволюционной психологии.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Что </a:t>
            </a:r>
            <a:r>
              <a:rPr lang="ru-RU" sz="1400" dirty="0">
                <a:latin typeface="Arial Narrow" pitchFamily="34" charset="0"/>
              </a:rPr>
              <a:t>значит – быть человеком? Когда и почему мы стали людьми? В чем мы превосходим наших соседей по планете, а в чем – уступаем им? И как нам лучше использовать главное свое отличие и достоинство – огромный, сложно устроенный мозг? Один из способов – вдумчиво прочесть эту книгу.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>
                <a:latin typeface="Arial Narrow" pitchFamily="34" charset="0"/>
              </a:rPr>
              <a:t>Александр Марков – доктор биологических наук, ведущий научный сотрудник Палеонтологического института </a:t>
            </a:r>
            <a:r>
              <a:rPr lang="ru-RU" sz="1400" dirty="0" smtClean="0">
                <a:latin typeface="Arial Narrow" pitchFamily="34" charset="0"/>
              </a:rPr>
              <a:t>Российской академии наук.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5539513"/>
            <a:ext cx="6984776" cy="70788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Марков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А.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Эволюция человека</a:t>
            </a:r>
            <a:r>
              <a:rPr lang="ru-RU" sz="2000" dirty="0" smtClean="0">
                <a:latin typeface="Arial Narrow" pitchFamily="34" charset="0"/>
              </a:rPr>
              <a:t>: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в 2-х кн. Кн. 1.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Обезьяны, кости и гены </a:t>
            </a:r>
            <a:r>
              <a:rPr lang="ru-RU" dirty="0">
                <a:latin typeface="Arial Narrow" pitchFamily="34" charset="0"/>
              </a:rPr>
              <a:t>/ А. Марков, Е. Наймарк. - М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Издательство АСТ, 2016. - 464 с.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242858" cy="3312368"/>
          </a:xfrm>
          <a:prstGeom prst="rect">
            <a:avLst/>
          </a:prstGeom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260648"/>
            <a:ext cx="745888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Мы можем влюбиться в человека за его доброту, ум, щедрость, творческие таланты, остроумие, красноречие... И при этом удивляемся, как все эти свойства могли развиться в ходе эволюции. </a:t>
            </a:r>
            <a:endParaRPr lang="ru-RU" sz="1600" i="1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pPr algn="ctr"/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Про </a:t>
            </a:r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половой отбор слышали когда-нибудь</a:t>
            </a:r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?</a:t>
            </a:r>
          </a:p>
          <a:p>
            <a:r>
              <a:rPr lang="ru-RU" sz="1400" i="1" dirty="0" smtClean="0">
                <a:latin typeface="Comic Sans MS" pitchFamily="66" charset="0"/>
              </a:rPr>
              <a:t>                                                                                                      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А. Марков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93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5581809"/>
            <a:ext cx="5616624" cy="677108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Ридли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М.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Геном</a:t>
            </a:r>
            <a:r>
              <a:rPr lang="ru-RU" dirty="0">
                <a:latin typeface="Arial Narrow" pitchFamily="34" charset="0"/>
              </a:rPr>
              <a:t>: автобиография вида в 23 </a:t>
            </a:r>
            <a:r>
              <a:rPr lang="ru-RU" dirty="0" smtClean="0">
                <a:latin typeface="Arial Narrow" pitchFamily="34" charset="0"/>
              </a:rPr>
              <a:t>главах </a:t>
            </a:r>
            <a:r>
              <a:rPr lang="ru-RU" dirty="0">
                <a:latin typeface="Arial Narrow" pitchFamily="34" charset="0"/>
              </a:rPr>
              <a:t>: научное издание / М. </a:t>
            </a:r>
            <a:r>
              <a:rPr lang="ru-RU" dirty="0" err="1" smtClean="0">
                <a:latin typeface="Arial Narrow" pitchFamily="34" charset="0"/>
              </a:rPr>
              <a:t>Ридли</a:t>
            </a:r>
            <a:r>
              <a:rPr lang="ru-RU" dirty="0" smtClean="0">
                <a:latin typeface="Arial Narrow" pitchFamily="34" charset="0"/>
              </a:rPr>
              <a:t>. </a:t>
            </a:r>
            <a:r>
              <a:rPr lang="ru-RU" dirty="0">
                <a:latin typeface="Arial Narrow" pitchFamily="34" charset="0"/>
              </a:rPr>
              <a:t>- М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 err="1">
                <a:latin typeface="Arial Narrow" pitchFamily="34" charset="0"/>
              </a:rPr>
              <a:t>Эксмо</a:t>
            </a:r>
            <a:r>
              <a:rPr lang="ru-RU" dirty="0">
                <a:latin typeface="Arial Narrow" pitchFamily="34" charset="0"/>
              </a:rPr>
              <a:t>, 2008. - 432 с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ил.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08" y="1694997"/>
            <a:ext cx="2227391" cy="3279215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67298" y="1617181"/>
            <a:ext cx="540915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Генетика </a:t>
            </a:r>
            <a:r>
              <a:rPr lang="ru-RU" sz="1400" dirty="0">
                <a:latin typeface="Arial Narrow" pitchFamily="34" charset="0"/>
              </a:rPr>
              <a:t>развивается стремительно. Ее развитие часто сравнивают с революцией. Уследить за тем, как изменяются наши представления о жизни и наследственности, не успевает не только широкая публика, но и специалисты. Это порождает массу слухов и домыслов о страшных мутантах, которых коварные ученые штампуют в своих лабораториях, тогда как поразительные открытия новых методов диагностики и лечения генетических </a:t>
            </a:r>
            <a:r>
              <a:rPr lang="ru-RU" sz="1400" dirty="0" smtClean="0">
                <a:latin typeface="Arial Narrow" pitchFamily="34" charset="0"/>
              </a:rPr>
              <a:t>заболеваний </a:t>
            </a:r>
            <a:r>
              <a:rPr lang="ru-RU" sz="1400" dirty="0">
                <a:latin typeface="Arial Narrow" pitchFamily="34" charset="0"/>
              </a:rPr>
              <a:t>остаются незамеченными или непонятыми.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Книга Мэтта </a:t>
            </a:r>
            <a:r>
              <a:rPr lang="ru-RU" sz="1400" dirty="0" err="1" smtClean="0">
                <a:latin typeface="Arial Narrow" pitchFamily="34" charset="0"/>
              </a:rPr>
              <a:t>Ридли</a:t>
            </a:r>
            <a:r>
              <a:rPr lang="ru-RU" sz="1400" dirty="0" smtClean="0">
                <a:latin typeface="Arial Narrow" pitchFamily="34" charset="0"/>
              </a:rPr>
              <a:t> представляет </a:t>
            </a:r>
            <a:r>
              <a:rPr lang="ru-RU" sz="1400" dirty="0">
                <a:latin typeface="Arial Narrow" pitchFamily="34" charset="0"/>
              </a:rPr>
              <a:t>собой полное неожиданных открытий и неизвестных фактов повествование о том, как генетика превратилась из догадок ученых-биологов и химиков в одну из самых важных наук современности. Автор просто и увлекательно рассказывает о таких ключевых фактах в истории генетики, как открытие ДНК, развенчивает мифы и приоткрывает завесу того, над чем в действительности работают ученые-генетики, например, лечением рака и других генетических заболеваний.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361285"/>
            <a:ext cx="676875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Жизнь человека во многом зависит от генов, доставших­ся ему по наследству, но еще больше она зависит от того, чему человек научился за свою </a:t>
            </a:r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жизнь.</a:t>
            </a:r>
          </a:p>
          <a:p>
            <a:pPr algn="ctr"/>
            <a:r>
              <a:rPr lang="ru-RU" sz="1400" i="1" dirty="0" smtClean="0">
                <a:latin typeface="Comic Sans MS" pitchFamily="66" charset="0"/>
              </a:rPr>
              <a:t>                                                                                         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Мэтт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Ридли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                                     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88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4271" y="5661248"/>
            <a:ext cx="5855497" cy="70788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Хендерсон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М.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Генетика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. 50 идей, о которых нужно знать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М. </a:t>
            </a:r>
            <a:r>
              <a:rPr lang="ru-RU" dirty="0" err="1">
                <a:latin typeface="Arial Narrow" pitchFamily="34" charset="0"/>
              </a:rPr>
              <a:t>Хендерсон</a:t>
            </a:r>
            <a:r>
              <a:rPr lang="ru-RU" dirty="0">
                <a:latin typeface="Arial Narrow" pitchFamily="34" charset="0"/>
              </a:rPr>
              <a:t>. - М</a:t>
            </a:r>
            <a:r>
              <a:rPr lang="ru-RU" dirty="0" smtClean="0">
                <a:latin typeface="Arial Narrow" pitchFamily="34" charset="0"/>
              </a:rPr>
              <a:t>.: </a:t>
            </a:r>
            <a:r>
              <a:rPr lang="ru-RU" dirty="0">
                <a:latin typeface="Arial Narrow" pitchFamily="34" charset="0"/>
              </a:rPr>
              <a:t>Фантом Пресс, 2016. - 208 с.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91" y="1634833"/>
            <a:ext cx="2370609" cy="3309625"/>
          </a:xfrm>
          <a:prstGeom prst="rect">
            <a:avLst/>
          </a:prstGeom>
          <a:ln w="19050">
            <a:solidFill>
              <a:srgbClr val="6633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59830" y="1412776"/>
            <a:ext cx="563650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Марк </a:t>
            </a:r>
            <a:r>
              <a:rPr lang="ru-RU" sz="1400" dirty="0" err="1">
                <a:latin typeface="Arial Narrow" pitchFamily="34" charset="0"/>
              </a:rPr>
              <a:t>Хендерсон</a:t>
            </a:r>
            <a:r>
              <a:rPr lang="ru-RU" sz="1400" dirty="0">
                <a:latin typeface="Arial Narrow" pitchFamily="34" charset="0"/>
              </a:rPr>
              <a:t> – один из ведущих научных журналистов и научных обозревателей Великобритании. Его интересы лежат в области биологии, репродуктивной медицины, генетики, исследований стволовых клеток.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Генетика </a:t>
            </a:r>
            <a:r>
              <a:rPr lang="ru-RU" sz="1400" dirty="0">
                <a:latin typeface="Arial Narrow" pitchFamily="34" charset="0"/>
              </a:rPr>
              <a:t>- молодая наука. Прошло чуть больше пятидесяти лет, с тех пор как Уотсон и Крик раскрыли "секрет жизни" - структуру молекулы ДНК, в которой записаны инструкции для работы клеток. Первая, неполная, версия человеческого генома была опубликована лишь в 2001 году. Однако генетика, несмотря на свою молодость, уже изменила наше понимание жизни на Земле, а генные технологии меняют саму нашу жизнь. Генетика пролила новый свет на нашу историю, доказав факт эволюции и позволив нам проследить, как первые люди расселились из Африки по всему миру. Она дала нам новые инструменты для доказательства вины или невиновности. И она объясняет, как наша индивидуальность формируется под действием природы и воспитания.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Сегодня </a:t>
            </a:r>
            <a:r>
              <a:rPr lang="ru-RU" sz="1400" dirty="0">
                <a:latin typeface="Arial Narrow" pitchFamily="34" charset="0"/>
              </a:rPr>
              <a:t>мы стоим на пороге новой эры - эпохи генной медицины, когда лечение будет основываться на генетическом профиле пациента, запасные ткани будут выращивать из стволовых клеток, вредные мутации исправлять с помощью генной терапии, а наследственные риски определять заранее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3" name="AutoShape 2" descr="https://pbs.twimg.com/media/E1NBwECWUAI8ZM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268772"/>
            <a:ext cx="669674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>
                <a:solidFill>
                  <a:srgbClr val="660066"/>
                </a:solidFill>
                <a:latin typeface="Comic Sans MS" pitchFamily="66" charset="0"/>
              </a:rPr>
              <a:t>В жизни все просто: счастье целиком зависит от везения и от генов. Все сводится к генам и к везению. А если задуматься, то и гены — это вопрос </a:t>
            </a:r>
            <a:r>
              <a:rPr lang="ru-RU" sz="1600" i="1" dirty="0" smtClean="0">
                <a:solidFill>
                  <a:srgbClr val="660066"/>
                </a:solidFill>
                <a:latin typeface="Comic Sans MS" pitchFamily="66" charset="0"/>
              </a:rPr>
              <a:t>везения.</a:t>
            </a:r>
          </a:p>
          <a:p>
            <a:pPr algn="ctr"/>
            <a:r>
              <a:rPr lang="ru-RU" sz="1400" dirty="0" smtClean="0">
                <a:latin typeface="Comic Sans MS" pitchFamily="66" charset="0"/>
              </a:rPr>
              <a:t>                                                              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Джордж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Карлин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0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97595" y="2132856"/>
            <a:ext cx="7560840" cy="2862322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на абонементе 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литературы и в читальном зале библиотеки </a:t>
            </a:r>
          </a:p>
          <a:p>
            <a:pPr algn="ctr"/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учебного корпуса № 3</a:t>
            </a:r>
            <a:endParaRPr lang="ru-RU" sz="3600" dirty="0">
              <a:solidFill>
                <a:srgbClr val="000066"/>
              </a:solidFill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5661248"/>
            <a:ext cx="48965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</a:t>
            </a:r>
            <a:r>
              <a:rPr lang="ru-RU" sz="1400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государственного университета</a:t>
            </a:r>
            <a:endParaRPr lang="ru-RU" sz="140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8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1262</TotalTime>
  <Words>1373</Words>
  <Application>Microsoft Office PowerPoint</Application>
  <PresentationFormat>Экран (4:3)</PresentationFormat>
  <Paragraphs>69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234</cp:revision>
  <cp:lastPrinted>2023-01-16T12:49:20Z</cp:lastPrinted>
  <dcterms:created xsi:type="dcterms:W3CDTF">2022-11-09T08:10:03Z</dcterms:created>
  <dcterms:modified xsi:type="dcterms:W3CDTF">2023-01-16T13:05:15Z</dcterms:modified>
</cp:coreProperties>
</file>