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85" r:id="rId3"/>
    <p:sldId id="288" r:id="rId4"/>
    <p:sldId id="287" r:id="rId5"/>
    <p:sldId id="289" r:id="rId6"/>
    <p:sldId id="293" r:id="rId7"/>
    <p:sldId id="291" r:id="rId8"/>
    <p:sldId id="28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003300"/>
    <a:srgbClr val="6666FF"/>
    <a:srgbClr val="0033CC"/>
    <a:srgbClr val="FFFFCC"/>
    <a:srgbClr val="FFFF99"/>
    <a:srgbClr val="663300"/>
    <a:srgbClr val="FFFFFF"/>
    <a:srgbClr val="D9D9D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4.xml"/><Relationship Id="rId4" Type="http://schemas.openxmlformats.org/officeDocument/2006/relationships/slide" Target="slide7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8973" y="1052736"/>
            <a:ext cx="7920880" cy="261610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5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книг о поиске смысла жизни</a:t>
            </a:r>
          </a:p>
          <a:p>
            <a:pPr algn="ctr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Для каждого из нас смысл жизни разный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 Вряд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ли стоит думать, что смысл жизни можно найти так, словно это клад: найти и всю оставшуюся жизнь с ним не расставаться. Наверное, смысл жизни — это все-таки путь, полный задач, загадок, приключений и радостей, которые можно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 нужно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разделить с другими.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Прочитайте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эти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пять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книг о смысле жизни, и если вы не ответите себе на вопрос, в чем он заключается, то точно найдете новое понимание и пищу для размышлений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</a:t>
            </a:r>
          </a:p>
          <a:p>
            <a:pPr algn="ctr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Книги помогают прожить множество судеб, сделать верный выбор в жизни. А иногда — найти свою путеводную звезду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.</a:t>
            </a:r>
          </a:p>
        </p:txBody>
      </p:sp>
      <p:pic>
        <p:nvPicPr>
          <p:cNvPr id="614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888468"/>
            <a:ext cx="1656183" cy="2663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888470"/>
            <a:ext cx="1691680" cy="2665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892955"/>
            <a:ext cx="1683018" cy="2665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888468"/>
            <a:ext cx="1728192" cy="265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897441"/>
            <a:ext cx="1728192" cy="2656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4" y="181317"/>
            <a:ext cx="871296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 smtClean="0">
                <a:latin typeface="Comic Sans MS" pitchFamily="66" charset="0"/>
              </a:rPr>
              <a:t>«Жизнь </a:t>
            </a:r>
            <a:r>
              <a:rPr lang="ru-RU" sz="1400" dirty="0">
                <a:latin typeface="Comic Sans MS" pitchFamily="66" charset="0"/>
              </a:rPr>
              <a:t>приобретает смысл, если мы сами придаем его ей. Сначала надо начать действовать, за что-нибудь взяться. А когда потом станешь размышлять, отступать поздно — ты уже занят </a:t>
            </a:r>
            <a:r>
              <a:rPr lang="ru-RU" sz="1400" dirty="0" smtClean="0">
                <a:latin typeface="Comic Sans MS" pitchFamily="66" charset="0"/>
              </a:rPr>
              <a:t>делом»</a:t>
            </a:r>
          </a:p>
          <a:p>
            <a:pPr algn="r"/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Жан-Поль Сартр</a:t>
            </a:r>
            <a:endParaRPr lang="ru-RU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63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115281"/>
            <a:ext cx="5634067" cy="3753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5589240"/>
            <a:ext cx="6696744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Бах</a:t>
            </a:r>
            <a:r>
              <a:rPr lang="ru-RU" sz="2000" b="1" dirty="0">
                <a:latin typeface="Arial Narrow" pitchFamily="34" charset="0"/>
              </a:rPr>
              <a:t>, Р.  </a:t>
            </a:r>
            <a:r>
              <a:rPr lang="ru-RU" sz="2000" b="1" dirty="0" smtClean="0">
                <a:latin typeface="Arial Narrow" pitchFamily="34" charset="0"/>
              </a:rPr>
              <a:t>Иллюзии</a:t>
            </a:r>
            <a:r>
              <a:rPr lang="ru-RU" dirty="0">
                <a:latin typeface="Arial Narrow" pitchFamily="34" charset="0"/>
              </a:rPr>
              <a:t>: Приключения одного мессии, который мессией быть не </a:t>
            </a:r>
            <a:r>
              <a:rPr lang="ru-RU" dirty="0" smtClean="0">
                <a:latin typeface="Arial Narrow" pitchFamily="34" charset="0"/>
              </a:rPr>
              <a:t>хотел / </a:t>
            </a:r>
            <a:r>
              <a:rPr lang="ru-RU" dirty="0">
                <a:latin typeface="Arial Narrow" pitchFamily="34" charset="0"/>
              </a:rPr>
              <a:t>Р. Бах. - М. : София, 2014. - 160 с.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93746" y="1700808"/>
            <a:ext cx="5256584" cy="3539430"/>
          </a:xfrm>
          <a:prstGeom prst="rect">
            <a:avLst/>
          </a:prstGeom>
          <a:solidFill>
            <a:srgbClr val="F2F2F2">
              <a:alpha val="50196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 самая </a:t>
            </a:r>
            <a:r>
              <a:rPr lang="ru-RU" sz="1400" dirty="0">
                <a:latin typeface="Arial Narrow" pitchFamily="34" charset="0"/>
              </a:rPr>
              <a:t>пленительная, самая щемящая, самая глубокая и тонкая из книг Ричарда Баха</a:t>
            </a:r>
            <a:r>
              <a:rPr lang="ru-RU" sz="1400" dirty="0" smtClean="0">
                <a:latin typeface="Arial Narrow" pitchFamily="34" charset="0"/>
              </a:rPr>
              <a:t>. Некий </a:t>
            </a:r>
            <a:r>
              <a:rPr lang="ru-RU" sz="1400" dirty="0">
                <a:latin typeface="Arial Narrow" pitchFamily="34" charset="0"/>
              </a:rPr>
              <a:t>пилот, зарабатывающий себе на жизнь полетами на самолете, встречает "коллегу". Между ними завязывается дружба, и вскоре пилот узнает, что его новый друг </a:t>
            </a:r>
            <a:r>
              <a:rPr lang="ru-RU" sz="1400" dirty="0" err="1">
                <a:latin typeface="Arial Narrow" pitchFamily="34" charset="0"/>
              </a:rPr>
              <a:t>Шимода</a:t>
            </a:r>
            <a:r>
              <a:rPr lang="ru-RU" sz="1400" dirty="0">
                <a:latin typeface="Arial Narrow" pitchFamily="34" charset="0"/>
              </a:rPr>
              <a:t> вовсе не простой человек... Оказывается, что "творить чудеса" вовсе не сложно - это умеет любой человек, если только поверит и захочет этого. </a:t>
            </a:r>
            <a:r>
              <a:rPr lang="ru-RU" sz="1400" dirty="0" smtClean="0">
                <a:latin typeface="Arial Narrow" pitchFamily="34" charset="0"/>
              </a:rPr>
              <a:t>В своем произведении Ричард </a:t>
            </a:r>
            <a:r>
              <a:rPr lang="ru-RU" sz="1400" dirty="0">
                <a:latin typeface="Arial Narrow" pitchFamily="34" charset="0"/>
              </a:rPr>
              <a:t>Бах поднимается в воздух, чтобы открыть нестареющие истины, которые дают крылья нашей душе: людям не нужны самолеты, чтобы парить... у самых темных облаков появляется иное значение, когда мы поднимаемся над ними... и что мессию можно найти в самых неожиданных местах — например, на сенокосных полях, в небольших городках Среднего Запада с одним светофором и, самое главное, глубоко внутри нас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Для </a:t>
            </a:r>
            <a:r>
              <a:rPr lang="ru-RU" sz="1400" dirty="0">
                <a:latin typeface="Arial Narrow" pitchFamily="34" charset="0"/>
              </a:rPr>
              <a:t>многих книга станет действительно путеводной нитью в мир познания себя и своих возможностей. Ведь дар летать есть у каждого.</a:t>
            </a:r>
          </a:p>
          <a:p>
            <a:pPr algn="just"/>
            <a:endParaRPr lang="ru-RU" sz="1400" dirty="0">
              <a:latin typeface="Arial Narrow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908720"/>
            <a:ext cx="79208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Comic Sans MS" pitchFamily="66" charset="0"/>
              </a:rPr>
              <a:t>«Живи так, чтобы никогда не было стыдно, если что-то, что ты делаешь или говоришь, станет известно всему свету, — даже если то, что станет известно, будет неправдой</a:t>
            </a:r>
            <a:r>
              <a:rPr lang="ru-RU" sz="1400" dirty="0" smtClean="0">
                <a:latin typeface="Comic Sans MS" pitchFamily="66" charset="0"/>
              </a:rPr>
              <a:t>».</a:t>
            </a:r>
          </a:p>
          <a:p>
            <a:pPr algn="r"/>
            <a:r>
              <a:rPr lang="ru-RU" sz="1400" dirty="0" smtClean="0">
                <a:latin typeface="Arial Narrow" pitchFamily="34" charset="0"/>
              </a:rPr>
              <a:t>Ричард Бах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6928" y="385500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Comic Sans MS" pitchFamily="66" charset="0"/>
              </a:rPr>
              <a:t>«Не приходи в уныние при расставаниях. Прощание необходимо для того, чтобы вы смогли встретиться вновь».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790336"/>
            <a:ext cx="2160240" cy="3360373"/>
          </a:xfrm>
          <a:prstGeom prst="rect">
            <a:avLst/>
          </a:prstGeom>
          <a:noFill/>
          <a:ln w="1270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43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3188"/>
          <a:stretch/>
        </p:blipFill>
        <p:spPr bwMode="auto">
          <a:xfrm>
            <a:off x="6434555" y="4369043"/>
            <a:ext cx="3240360" cy="2488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5517232"/>
            <a:ext cx="6120680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Хайям</a:t>
            </a:r>
            <a:r>
              <a:rPr lang="ru-RU" sz="2000" b="1" dirty="0">
                <a:latin typeface="Arial Narrow" pitchFamily="34" charset="0"/>
              </a:rPr>
              <a:t>, </a:t>
            </a:r>
            <a:r>
              <a:rPr lang="ru-RU" sz="2000" b="1" dirty="0" smtClean="0">
                <a:latin typeface="Arial Narrow" pitchFamily="34" charset="0"/>
              </a:rPr>
              <a:t>О. Рубаи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smtClean="0">
                <a:latin typeface="Arial Narrow" pitchFamily="34" charset="0"/>
              </a:rPr>
              <a:t>Газели: </a:t>
            </a:r>
            <a:r>
              <a:rPr lang="ru-RU" dirty="0">
                <a:latin typeface="Arial Narrow" pitchFamily="34" charset="0"/>
              </a:rPr>
              <a:t>стихи / Омар, Хайям. - М. 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2005. - 624 с. : ил.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1692485"/>
            <a:ext cx="4896544" cy="3323987"/>
          </a:xfrm>
          <a:prstGeom prst="rect">
            <a:avLst/>
          </a:prstGeom>
          <a:solidFill>
            <a:srgbClr val="F2F2F2">
              <a:alpha val="50196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Рубаи </a:t>
            </a:r>
            <a:r>
              <a:rPr lang="ru-RU" sz="1400" dirty="0">
                <a:latin typeface="Arial Narrow" pitchFamily="34" charset="0"/>
              </a:rPr>
              <a:t>Омара Хайяма – классика средневековой восточной поэзии, которая и по сей день привлекает к себе всех ценителей мудрого слова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На </a:t>
            </a:r>
            <a:r>
              <a:rPr lang="ru-RU" sz="1400" dirty="0">
                <a:latin typeface="Arial Narrow" pitchFamily="34" charset="0"/>
              </a:rPr>
              <a:t>протяжении всей своей жизни </a:t>
            </a:r>
            <a:r>
              <a:rPr lang="ru-RU" sz="1400" dirty="0" smtClean="0">
                <a:latin typeface="Arial Narrow" pitchFamily="34" charset="0"/>
              </a:rPr>
              <a:t>он писал </a:t>
            </a:r>
            <a:r>
              <a:rPr lang="ru-RU" sz="1400" dirty="0">
                <a:latin typeface="Arial Narrow" pitchFamily="34" charset="0"/>
              </a:rPr>
              <a:t>стихотворные </a:t>
            </a:r>
            <a:r>
              <a:rPr lang="ru-RU" sz="1400" dirty="0" smtClean="0">
                <a:latin typeface="Arial Narrow" pitchFamily="34" charset="0"/>
              </a:rPr>
              <a:t>афоризмы, </a:t>
            </a:r>
            <a:r>
              <a:rPr lang="ru-RU" sz="1400" dirty="0">
                <a:latin typeface="Arial Narrow" pitchFamily="34" charset="0"/>
              </a:rPr>
              <a:t>в которых отражал сокровенные мысли о любви и ненависти, добре и зле, судьбе и роке.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Автор в </a:t>
            </a:r>
            <a:r>
              <a:rPr lang="ru-RU" sz="1400" dirty="0">
                <a:latin typeface="Arial Narrow" pitchFamily="34" charset="0"/>
              </a:rPr>
              <a:t>своих стихах-афоризмах размышляет о смысле жизни, о незащищенности человека перед лицом судьбы, о мимолетных мгновениях радости; прославляет мудрость, любовь и красоту. Вне зависимости от национальности, религии и культуры каждый находит в них нечто свое, сокровенное и невысказанное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Высказывания </a:t>
            </a:r>
            <a:r>
              <a:rPr lang="ru-RU" sz="1400" dirty="0">
                <a:latin typeface="Arial Narrow" pitchFamily="34" charset="0"/>
              </a:rPr>
              <a:t>персидского поэта и философа не теряют актуальности даже спустя столетия. </a:t>
            </a:r>
            <a:r>
              <a:rPr lang="ru-RU" sz="1400" dirty="0" smtClean="0">
                <a:latin typeface="Arial Narrow" pitchFamily="34" charset="0"/>
              </a:rPr>
              <a:t>Ведь написаны они о </a:t>
            </a:r>
            <a:r>
              <a:rPr lang="ru-RU" sz="1400" dirty="0">
                <a:latin typeface="Arial Narrow" pitchFamily="34" charset="0"/>
              </a:rPr>
              <a:t>вечных проблемах бытия, поиске смысла жизни, человеке, его земных радостях и </a:t>
            </a:r>
            <a:r>
              <a:rPr lang="ru-RU" sz="1400" dirty="0" smtClean="0">
                <a:latin typeface="Arial Narrow" pitchFamily="34" charset="0"/>
              </a:rPr>
              <a:t>горестях.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56007" y="249924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1400" dirty="0" smtClean="0">
                <a:latin typeface="Comic Sans MS" pitchFamily="66" charset="0"/>
              </a:rPr>
              <a:t>«Не </a:t>
            </a:r>
            <a:r>
              <a:rPr lang="ru-RU" sz="1400" dirty="0">
                <a:latin typeface="Comic Sans MS" pitchFamily="66" charset="0"/>
              </a:rPr>
              <a:t>делай зла — вернется бумерангом, </a:t>
            </a:r>
            <a:endParaRPr lang="ru-RU" sz="1400" dirty="0" smtClean="0">
              <a:latin typeface="Comic Sans MS" pitchFamily="66" charset="0"/>
            </a:endParaRPr>
          </a:p>
          <a:p>
            <a:pPr algn="r"/>
            <a:r>
              <a:rPr lang="ru-RU" sz="1400" dirty="0" smtClean="0">
                <a:latin typeface="Comic Sans MS" pitchFamily="66" charset="0"/>
              </a:rPr>
              <a:t>Не </a:t>
            </a:r>
            <a:r>
              <a:rPr lang="ru-RU" sz="1400" dirty="0">
                <a:latin typeface="Comic Sans MS" pitchFamily="66" charset="0"/>
              </a:rPr>
              <a:t>плюй в колодец — будешь воду пить, </a:t>
            </a:r>
            <a:endParaRPr lang="ru-RU" sz="1400" dirty="0" smtClean="0">
              <a:latin typeface="Comic Sans MS" pitchFamily="66" charset="0"/>
            </a:endParaRPr>
          </a:p>
          <a:p>
            <a:pPr algn="r"/>
            <a:r>
              <a:rPr lang="ru-RU" sz="1400" dirty="0" smtClean="0">
                <a:latin typeface="Comic Sans MS" pitchFamily="66" charset="0"/>
              </a:rPr>
              <a:t>Не </a:t>
            </a:r>
            <a:r>
              <a:rPr lang="ru-RU" sz="1400" dirty="0">
                <a:latin typeface="Comic Sans MS" pitchFamily="66" charset="0"/>
              </a:rPr>
              <a:t>оскорбляй того, кто ниже рангом, </a:t>
            </a:r>
            <a:endParaRPr lang="ru-RU" sz="1400" dirty="0" smtClean="0">
              <a:latin typeface="Comic Sans MS" pitchFamily="66" charset="0"/>
            </a:endParaRPr>
          </a:p>
          <a:p>
            <a:pPr algn="r"/>
            <a:r>
              <a:rPr lang="ru-RU" sz="1400" dirty="0" smtClean="0">
                <a:latin typeface="Comic Sans MS" pitchFamily="66" charset="0"/>
              </a:rPr>
              <a:t>А </a:t>
            </a:r>
            <a:r>
              <a:rPr lang="ru-RU" sz="1400" dirty="0">
                <a:latin typeface="Comic Sans MS" pitchFamily="66" charset="0"/>
              </a:rPr>
              <a:t>вдруг придется, что-нибудь </a:t>
            </a:r>
            <a:r>
              <a:rPr lang="ru-RU" sz="1400" dirty="0" smtClean="0">
                <a:latin typeface="Comic Sans MS" pitchFamily="66" charset="0"/>
              </a:rPr>
              <a:t>просить». </a:t>
            </a:r>
          </a:p>
          <a:p>
            <a:pPr algn="r"/>
            <a:r>
              <a:rPr lang="ru-RU" sz="1400" dirty="0" smtClean="0">
                <a:latin typeface="Arial Narrow" pitchFamily="34" charset="0"/>
              </a:rPr>
              <a:t>Омар</a:t>
            </a:r>
            <a:r>
              <a:rPr lang="ru-RU" sz="1400" dirty="0" smtClean="0">
                <a:latin typeface="Comic Sans MS" pitchFamily="66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Хайям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49924"/>
            <a:ext cx="47880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Comic Sans MS" pitchFamily="66" charset="0"/>
              </a:rPr>
              <a:t>«Чтоб </a:t>
            </a:r>
            <a:r>
              <a:rPr lang="ru-RU" sz="1400" dirty="0">
                <a:latin typeface="Comic Sans MS" pitchFamily="66" charset="0"/>
              </a:rPr>
              <a:t>мудро жизнь прожить, знать надобно немало, Два важных правила запомни для начала: </a:t>
            </a:r>
            <a:endParaRPr lang="ru-RU" sz="1400" dirty="0" smtClean="0">
              <a:latin typeface="Comic Sans MS" pitchFamily="66" charset="0"/>
            </a:endParaRPr>
          </a:p>
          <a:p>
            <a:r>
              <a:rPr lang="ru-RU" sz="1400" dirty="0" smtClean="0">
                <a:latin typeface="Comic Sans MS" pitchFamily="66" charset="0"/>
              </a:rPr>
              <a:t>Ты </a:t>
            </a:r>
            <a:r>
              <a:rPr lang="ru-RU" sz="1400" dirty="0">
                <a:latin typeface="Comic Sans MS" pitchFamily="66" charset="0"/>
              </a:rPr>
              <a:t>лучше голодай, чем что попало есть, </a:t>
            </a:r>
            <a:endParaRPr lang="ru-RU" sz="1400" dirty="0" smtClean="0">
              <a:latin typeface="Comic Sans MS" pitchFamily="66" charset="0"/>
            </a:endParaRPr>
          </a:p>
          <a:p>
            <a:r>
              <a:rPr lang="ru-RU" sz="1400" dirty="0" smtClean="0">
                <a:latin typeface="Comic Sans MS" pitchFamily="66" charset="0"/>
              </a:rPr>
              <a:t>И </a:t>
            </a:r>
            <a:r>
              <a:rPr lang="ru-RU" sz="1400" dirty="0">
                <a:latin typeface="Comic Sans MS" pitchFamily="66" charset="0"/>
              </a:rPr>
              <a:t>лучше будь один, чем вместе с кем </a:t>
            </a:r>
            <a:r>
              <a:rPr lang="ru-RU" sz="1400" dirty="0" smtClean="0">
                <a:latin typeface="Comic Sans MS" pitchFamily="66" charset="0"/>
              </a:rPr>
              <a:t>попало».</a:t>
            </a:r>
            <a:endParaRPr lang="ru-RU" sz="1400" dirty="0">
              <a:latin typeface="Comic Sans MS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49" y="1556792"/>
            <a:ext cx="2193076" cy="3384376"/>
          </a:xfrm>
          <a:prstGeom prst="rect">
            <a:avLst/>
          </a:prstGeom>
          <a:noFill/>
          <a:ln w="12700">
            <a:solidFill>
              <a:srgbClr val="00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538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37"/>
          <a:stretch/>
        </p:blipFill>
        <p:spPr bwMode="auto">
          <a:xfrm>
            <a:off x="467544" y="3105798"/>
            <a:ext cx="4572000" cy="3751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5589240"/>
            <a:ext cx="7582544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Ремарк</a:t>
            </a:r>
            <a:r>
              <a:rPr lang="ru-RU" sz="2000" b="1" dirty="0">
                <a:latin typeface="Arial Narrow" pitchFamily="34" charset="0"/>
              </a:rPr>
              <a:t>, Э. М. </a:t>
            </a:r>
            <a:r>
              <a:rPr lang="ru-RU" sz="2000" b="1" dirty="0" smtClean="0">
                <a:latin typeface="Arial Narrow" pitchFamily="34" charset="0"/>
              </a:rPr>
              <a:t>Искра жизни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Э. М. Ремарк ; пер. с нем. В. </a:t>
            </a:r>
            <a:r>
              <a:rPr lang="ru-RU" dirty="0" err="1">
                <a:latin typeface="Arial Narrow" pitchFamily="34" charset="0"/>
              </a:rPr>
              <a:t>Котелкин</a:t>
            </a:r>
            <a:r>
              <a:rPr lang="ru-RU" dirty="0">
                <a:latin typeface="Arial Narrow" pitchFamily="34" charset="0"/>
              </a:rPr>
              <a:t>. - М. : Книга и бизнес ; [Б. м.] : КРОМ, 1993. - 383 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916832"/>
            <a:ext cx="4572000" cy="2893100"/>
          </a:xfrm>
          <a:prstGeom prst="rect">
            <a:avLst/>
          </a:prstGeom>
          <a:solidFill>
            <a:srgbClr val="F2F2F2">
              <a:alpha val="49020"/>
            </a:srgbClr>
          </a:solidFill>
          <a:effectLst>
            <a:softEdge rad="63500"/>
          </a:effectLst>
        </p:spPr>
        <p:txBody>
          <a:bodyPr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Что </a:t>
            </a:r>
            <a:r>
              <a:rPr lang="ru-RU" sz="1400" dirty="0">
                <a:latin typeface="Arial Narrow" pitchFamily="34" charset="0"/>
              </a:rPr>
              <a:t>остается у людей, захлебывающихся в огненном водовороте войны? Что остается у людей, у которых отняли надежду, любовь - и, по сути, даже саму жизнь? Что остается у людей, у которых не осталось просто ничего? Всего-то - искра жизни. Слабая, но - негасимая. Искра жизни, что дает людям силу улыбаться на пороге смерти. Искра света - в кромешной тьме</a:t>
            </a:r>
            <a:r>
              <a:rPr lang="ru-RU" sz="1400" dirty="0" smtClean="0">
                <a:latin typeface="Arial Narrow" pitchFamily="34" charset="0"/>
              </a:rPr>
              <a:t>...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Конец </a:t>
            </a:r>
            <a:r>
              <a:rPr lang="ru-RU" sz="1400" dirty="0">
                <a:latin typeface="Arial Narrow" pitchFamily="34" charset="0"/>
              </a:rPr>
              <a:t>войны. Германия. Концлагерь вблизи вымышленного города </a:t>
            </a:r>
            <a:r>
              <a:rPr lang="ru-RU" sz="1400" dirty="0" err="1">
                <a:latin typeface="Arial Narrow" pitchFamily="34" charset="0"/>
              </a:rPr>
              <a:t>Меллерн</a:t>
            </a:r>
            <a:r>
              <a:rPr lang="ru-RU" sz="1400" dirty="0">
                <a:latin typeface="Arial Narrow" pitchFamily="34" charset="0"/>
              </a:rPr>
              <a:t>. Большинство пленников отказываются от надежды когда-нибудь оказаться на свободе. Но есть те, кто еще верит в спасение. И это дает им силы жить и мечтать о будущем. Ведь пока в них теплится искра жизни, они чувствуют себя людьми...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907704" y="764704"/>
            <a:ext cx="69847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Comic Sans MS" pitchFamily="66" charset="0"/>
              </a:rPr>
              <a:t>«Он всегда, когда можно было, старался верить в лучшее. С такой верой жить все-таки легче.». </a:t>
            </a:r>
          </a:p>
          <a:p>
            <a:pPr algn="r"/>
            <a:r>
              <a:rPr lang="ru-RU" sz="1400" dirty="0" smtClean="0">
                <a:latin typeface="Arial Narrow" pitchFamily="34" charset="0"/>
              </a:rPr>
              <a:t>Эрих </a:t>
            </a:r>
            <a:r>
              <a:rPr lang="ru-RU" sz="1400" dirty="0">
                <a:latin typeface="Arial Narrow" pitchFamily="34" charset="0"/>
              </a:rPr>
              <a:t>Мария </a:t>
            </a:r>
            <a:r>
              <a:rPr lang="ru-RU" sz="1400" dirty="0" smtClean="0">
                <a:latin typeface="Arial Narrow" pitchFamily="34" charset="0"/>
              </a:rPr>
              <a:t>Ремарк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1560" y="342528"/>
            <a:ext cx="59246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Comic Sans MS" pitchFamily="66" charset="0"/>
              </a:rPr>
              <a:t>«… Если </a:t>
            </a:r>
            <a:r>
              <a:rPr lang="ru-RU" sz="1400" dirty="0">
                <a:latin typeface="Comic Sans MS" pitchFamily="66" charset="0"/>
              </a:rPr>
              <a:t>хочешь сберечь силы и выжить, надо уметь </a:t>
            </a:r>
            <a:r>
              <a:rPr lang="ru-RU" sz="1400" dirty="0" smtClean="0">
                <a:latin typeface="Comic Sans MS" pitchFamily="66" charset="0"/>
              </a:rPr>
              <a:t>забывать».</a:t>
            </a:r>
            <a:endParaRPr lang="ru-RU" sz="1400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480" y="1692885"/>
            <a:ext cx="2122101" cy="3340993"/>
          </a:xfrm>
          <a:prstGeom prst="rect">
            <a:avLst/>
          </a:prstGeom>
          <a:noFill/>
          <a:ln w="1270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82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6" r="1691" b="18559"/>
          <a:stretch/>
        </p:blipFill>
        <p:spPr bwMode="auto">
          <a:xfrm>
            <a:off x="0" y="3478933"/>
            <a:ext cx="3861529" cy="3379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5626903"/>
            <a:ext cx="6624736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Сент-Экзюпери</a:t>
            </a:r>
            <a:r>
              <a:rPr lang="ru-RU" sz="2000" b="1" dirty="0">
                <a:latin typeface="Arial Narrow" pitchFamily="34" charset="0"/>
              </a:rPr>
              <a:t>, А. де </a:t>
            </a:r>
            <a:r>
              <a:rPr lang="ru-RU" sz="2000" b="1" dirty="0" smtClean="0">
                <a:latin typeface="Arial Narrow" pitchFamily="34" charset="0"/>
              </a:rPr>
              <a:t>Цитадель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художественная философия / А. де Сент-Экзюпери. - М. : Издательство "Э", 2017. - 352 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10810" y="1124340"/>
            <a:ext cx="5112567" cy="4185761"/>
          </a:xfrm>
          <a:prstGeom prst="rect">
            <a:avLst/>
          </a:prstGeom>
          <a:solidFill>
            <a:srgbClr val="F2F2F2">
              <a:alpha val="50196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"</a:t>
            </a:r>
            <a:r>
              <a:rPr lang="ru-RU" sz="1400" dirty="0">
                <a:latin typeface="Arial Narrow" pitchFamily="34" charset="0"/>
              </a:rPr>
              <a:t>Цитадель" - величайшее творение Антуана де Сент-Экзюпери, вершина его художественной философии. Эта мощная, несокрушимая временем литературная крепость возводилась писателем в течение долгих лет с максимальной отдачей и бесконечной любовью, она выросла на прочном фундаменте ранее созданных произведений и стала итогом всего его творчества. Поскольку "Цитадель" не была завершена (сам писатель всегда повторял, что не закончит ее никогда) и книга оказалась очень объемной и сложной для прочтения, французский литератор Мишель </a:t>
            </a:r>
            <a:r>
              <a:rPr lang="ru-RU" sz="1400" dirty="0" err="1">
                <a:latin typeface="Arial Narrow" pitchFamily="34" charset="0"/>
              </a:rPr>
              <a:t>Кенель</a:t>
            </a:r>
            <a:r>
              <a:rPr lang="ru-RU" sz="1400" dirty="0">
                <a:latin typeface="Arial Narrow" pitchFamily="34" charset="0"/>
              </a:rPr>
              <a:t> по просьбе семьи Сент-Экзюпери сделал попытку усовершенствовать произведение, проведя некоторые сокращения и изъяв повторы, тем самым ярче выделив все художественные достоинства. Новый вариант оказался более доступным и </a:t>
            </a:r>
            <a:r>
              <a:rPr lang="ru-RU" sz="1400" dirty="0" smtClean="0">
                <a:latin typeface="Arial Narrow" pitchFamily="34" charset="0"/>
              </a:rPr>
              <a:t>популярным.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«</a:t>
            </a:r>
            <a:r>
              <a:rPr lang="ru-RU" sz="1400" dirty="0">
                <a:latin typeface="Arial Narrow" pitchFamily="34" charset="0"/>
              </a:rPr>
              <a:t>Цитадель», хоть и строится как рассказ, распадается на множество не связанных одна с другой историй, которые возбуждают не любопытство, не интерес, а восхищают красотой и значимостью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Это </a:t>
            </a:r>
            <a:r>
              <a:rPr lang="ru-RU" sz="1400" dirty="0">
                <a:latin typeface="Arial Narrow" pitchFamily="34" charset="0"/>
              </a:rPr>
              <a:t>книга о человеке и его </a:t>
            </a:r>
            <a:r>
              <a:rPr lang="ru-RU" sz="1400" dirty="0" smtClean="0">
                <a:latin typeface="Arial Narrow" pitchFamily="34" charset="0"/>
              </a:rPr>
              <a:t>душе – она на все времена. Произведение настолько глубокое, </a:t>
            </a:r>
            <a:r>
              <a:rPr lang="ru-RU" sz="1400" dirty="0">
                <a:latin typeface="Arial Narrow" pitchFamily="34" charset="0"/>
              </a:rPr>
              <a:t>что каждый непременно найдет на </a:t>
            </a:r>
            <a:r>
              <a:rPr lang="ru-RU" sz="1400" dirty="0" smtClean="0">
                <a:latin typeface="Arial Narrow" pitchFamily="34" charset="0"/>
              </a:rPr>
              <a:t>его </a:t>
            </a:r>
            <a:r>
              <a:rPr lang="ru-RU" sz="1400" dirty="0">
                <a:latin typeface="Arial Narrow" pitchFamily="34" charset="0"/>
              </a:rPr>
              <a:t>страницах что-то близкое своей судьбе и жизни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88640"/>
            <a:ext cx="803853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Comic Sans MS" pitchFamily="66" charset="0"/>
              </a:rPr>
              <a:t>«Горюют </a:t>
            </a:r>
            <a:r>
              <a:rPr lang="ru-RU" sz="1400" dirty="0">
                <a:latin typeface="Comic Sans MS" pitchFamily="66" charset="0"/>
              </a:rPr>
              <a:t>всегда об одном – о времени, которое ушло, ничего по себе не оставив, о даром ушедших </a:t>
            </a:r>
            <a:r>
              <a:rPr lang="ru-RU" sz="1400" dirty="0" smtClean="0">
                <a:latin typeface="Comic Sans MS" pitchFamily="66" charset="0"/>
              </a:rPr>
              <a:t>днях».</a:t>
            </a:r>
          </a:p>
          <a:p>
            <a:pPr algn="r"/>
            <a:r>
              <a:rPr lang="ru-RU" sz="1400" dirty="0" smtClean="0">
                <a:latin typeface="Arial Narrow" pitchFamily="34" charset="0"/>
              </a:rPr>
              <a:t>Антуан </a:t>
            </a:r>
            <a:r>
              <a:rPr lang="ru-RU" sz="1400" dirty="0">
                <a:latin typeface="Arial Narrow" pitchFamily="34" charset="0"/>
              </a:rPr>
              <a:t>де Сент-Экзюпери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085" y="1312398"/>
            <a:ext cx="2160240" cy="3419905"/>
          </a:xfrm>
          <a:prstGeom prst="rect">
            <a:avLst/>
          </a:prstGeom>
          <a:noFill/>
          <a:ln w="1270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896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1" y="4761060"/>
            <a:ext cx="4847131" cy="2096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19672" y="711860"/>
            <a:ext cx="73374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Comic Sans MS" pitchFamily="66" charset="0"/>
                <a:cs typeface="Consolas" pitchFamily="49" charset="0"/>
              </a:rPr>
              <a:t>«Когда ты чего-нибудь хочешь, вся Вселенная будет способствовать тому, чтобы желание твое сбылось»...</a:t>
            </a:r>
          </a:p>
          <a:p>
            <a:pPr algn="r"/>
            <a:r>
              <a:rPr lang="ru-RU" sz="1400" dirty="0">
                <a:latin typeface="Arial Narrow" pitchFamily="34" charset="0"/>
                <a:cs typeface="Consolas" pitchFamily="49" charset="0"/>
              </a:rPr>
              <a:t>Пауло Коэльо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655676" y="5517232"/>
            <a:ext cx="6408712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Коэльо</a:t>
            </a:r>
            <a:r>
              <a:rPr lang="ru-RU" sz="2000" b="1" dirty="0">
                <a:latin typeface="Arial Narrow" pitchFamily="34" charset="0"/>
              </a:rPr>
              <a:t>, П.  </a:t>
            </a:r>
            <a:r>
              <a:rPr lang="ru-RU" sz="2000" b="1" dirty="0" smtClean="0">
                <a:latin typeface="Arial Narrow" pitchFamily="34" charset="0"/>
              </a:rPr>
              <a:t>Алхимик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пер. с португ.  А. </a:t>
            </a:r>
            <a:r>
              <a:rPr lang="ru-RU" dirty="0" err="1">
                <a:latin typeface="Arial Narrow" pitchFamily="34" charset="0"/>
              </a:rPr>
              <a:t>Богдановского</a:t>
            </a:r>
            <a:r>
              <a:rPr lang="ru-RU" dirty="0">
                <a:latin typeface="Arial Narrow" pitchFamily="34" charset="0"/>
              </a:rPr>
              <a:t>. - М. : АСТ ; М. : </a:t>
            </a:r>
            <a:r>
              <a:rPr lang="ru-RU" dirty="0" err="1">
                <a:latin typeface="Arial Narrow" pitchFamily="34" charset="0"/>
              </a:rPr>
              <a:t>Астрель</a:t>
            </a:r>
            <a:r>
              <a:rPr lang="ru-RU" dirty="0">
                <a:latin typeface="Arial Narrow" pitchFamily="34" charset="0"/>
              </a:rPr>
              <a:t>, 2012. - 224 с.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06240" y="1643641"/>
            <a:ext cx="5184576" cy="3108543"/>
          </a:xfrm>
          <a:prstGeom prst="rect">
            <a:avLst/>
          </a:prstGeom>
          <a:solidFill>
            <a:srgbClr val="F2F2F2">
              <a:alpha val="50196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 самое известное произведение </a:t>
            </a:r>
            <a:r>
              <a:rPr lang="ru-RU" sz="1400" dirty="0">
                <a:latin typeface="Arial Narrow" pitchFamily="34" charset="0"/>
              </a:rPr>
              <a:t>бразильского писателя Пауло Коэльо, любимая книга миллионов людей во всем мире. </a:t>
            </a:r>
            <a:r>
              <a:rPr lang="ru-RU" sz="1400" dirty="0" smtClean="0">
                <a:latin typeface="Arial Narrow" pitchFamily="34" charset="0"/>
              </a:rPr>
              <a:t>Ставший </a:t>
            </a:r>
            <a:r>
              <a:rPr lang="ru-RU" sz="1400" dirty="0">
                <a:latin typeface="Arial Narrow" pitchFamily="34" charset="0"/>
              </a:rPr>
              <a:t>культовым, ф</a:t>
            </a:r>
            <a:r>
              <a:rPr lang="ru-RU" sz="1400" dirty="0" smtClean="0">
                <a:latin typeface="Arial Narrow" pitchFamily="34" charset="0"/>
              </a:rPr>
              <a:t>илософский роман-притча </a:t>
            </a:r>
            <a:r>
              <a:rPr lang="ru-RU" sz="1400" dirty="0">
                <a:latin typeface="Arial Narrow" pitchFamily="34" charset="0"/>
              </a:rPr>
              <a:t>способен изменить жизнь своих читателей. </a:t>
            </a:r>
            <a:r>
              <a:rPr lang="ru-RU" sz="1400" dirty="0" smtClean="0">
                <a:latin typeface="Arial Narrow" pitchFamily="34" charset="0"/>
              </a:rPr>
              <a:t>«</a:t>
            </a:r>
            <a:r>
              <a:rPr lang="ru-RU" sz="1400" dirty="0">
                <a:latin typeface="Arial Narrow" pitchFamily="34" charset="0"/>
              </a:rPr>
              <a:t>Алхимик» </a:t>
            </a:r>
            <a:r>
              <a:rPr lang="ru-RU" sz="1400" dirty="0" smtClean="0">
                <a:latin typeface="Arial Narrow" pitchFamily="34" charset="0"/>
              </a:rPr>
              <a:t>вошел </a:t>
            </a:r>
            <a:r>
              <a:rPr lang="ru-RU" sz="1400" dirty="0">
                <a:latin typeface="Arial Narrow" pitchFamily="34" charset="0"/>
              </a:rPr>
              <a:t>в Книгу рекордов </a:t>
            </a:r>
            <a:r>
              <a:rPr lang="ru-RU" sz="1400" dirty="0" err="1">
                <a:latin typeface="Arial Narrow" pitchFamily="34" charset="0"/>
              </a:rPr>
              <a:t>Гиннесcа</a:t>
            </a:r>
            <a:r>
              <a:rPr lang="ru-RU" sz="1400" dirty="0">
                <a:latin typeface="Arial Narrow" pitchFamily="34" charset="0"/>
              </a:rPr>
              <a:t> как самая переводимая книга в мире — он издавался на шестидесяти семи языках. В основу сюжета произведения лег фольклор различных народов. </a:t>
            </a:r>
            <a:r>
              <a:rPr lang="ru-RU" sz="1400" dirty="0" smtClean="0">
                <a:latin typeface="Arial Narrow" pitchFamily="34" charset="0"/>
              </a:rPr>
              <a:t>Роман вобрал </a:t>
            </a:r>
            <a:r>
              <a:rPr lang="ru-RU" sz="1400" dirty="0">
                <a:latin typeface="Arial Narrow" pitchFamily="34" charset="0"/>
              </a:rPr>
              <a:t>в себя жанровые особенности приключенческой литературы, </a:t>
            </a:r>
            <a:r>
              <a:rPr lang="ru-RU" sz="1400" dirty="0" err="1">
                <a:latin typeface="Arial Narrow" pitchFamily="34" charset="0"/>
              </a:rPr>
              <a:t>фэнтези</a:t>
            </a:r>
            <a:r>
              <a:rPr lang="ru-RU" sz="1400" dirty="0">
                <a:latin typeface="Arial Narrow" pitchFamily="34" charset="0"/>
              </a:rPr>
              <a:t>, повести-притчи и эзотерического романа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...</a:t>
            </a:r>
            <a:r>
              <a:rPr lang="ru-RU" sz="1400" dirty="0">
                <a:latin typeface="Arial Narrow" pitchFamily="34" charset="0"/>
              </a:rPr>
              <a:t>Сантьяго — простой пастух из Андалусии. Он живет приземленной жизнью, пока однажды его мысли не поражает необычное сновидение. Сантьяго видит египетские пирамиды и узнает, что в них спрятано невероятное сокровище. Видение зовет его в путь — навстречу прекрасной судьбе. Но прежде главный герой решает посоветоваться с цыганкой-толковательницей...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88640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Comic Sans MS" pitchFamily="66" charset="0"/>
              </a:rPr>
              <a:t>«Когда </a:t>
            </a:r>
            <a:r>
              <a:rPr lang="ru-RU" sz="1400" dirty="0">
                <a:latin typeface="Comic Sans MS" pitchFamily="66" charset="0"/>
              </a:rPr>
              <a:t>один день похож на другой, люди перестают замечать то хорошее, что происходит в их жизни всякий раз после восхода </a:t>
            </a:r>
            <a:r>
              <a:rPr lang="ru-RU" sz="1400" dirty="0" smtClean="0">
                <a:latin typeface="Comic Sans MS" pitchFamily="66" charset="0"/>
              </a:rPr>
              <a:t>солнца…»</a:t>
            </a:r>
            <a:endParaRPr lang="ru-RU" sz="1400" dirty="0">
              <a:latin typeface="Comic Sans MS" pitchFamily="66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335" y="1643641"/>
            <a:ext cx="2160240" cy="3295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739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2271779"/>
            <a:ext cx="7419999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на абонементе 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литературы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5805264"/>
            <a:ext cx="5004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20839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3618</TotalTime>
  <Words>1479</Words>
  <Application>Microsoft Office PowerPoint</Application>
  <PresentationFormat>Экран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746</cp:revision>
  <dcterms:created xsi:type="dcterms:W3CDTF">2022-11-09T08:10:03Z</dcterms:created>
  <dcterms:modified xsi:type="dcterms:W3CDTF">2025-02-18T09:41:57Z</dcterms:modified>
</cp:coreProperties>
</file>