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61" r:id="rId2"/>
    <p:sldId id="296" r:id="rId3"/>
    <p:sldId id="291" r:id="rId4"/>
    <p:sldId id="288" r:id="rId5"/>
    <p:sldId id="292" r:id="rId6"/>
    <p:sldId id="289" r:id="rId7"/>
    <p:sldId id="290" r:id="rId8"/>
    <p:sldId id="280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0033CC"/>
    <a:srgbClr val="FFFFCC"/>
    <a:srgbClr val="FFFF99"/>
    <a:srgbClr val="663300"/>
    <a:srgbClr val="D9D9D9"/>
    <a:srgbClr val="F2F2F2"/>
    <a:srgbClr val="FFCCFF"/>
    <a:srgbClr val="333300"/>
    <a:srgbClr val="33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F5695A-F234-42F4-8460-E65E21031ED5}" type="datetimeFigureOut">
              <a:rPr lang="ru-RU" smtClean="0"/>
              <a:t>23.04.2025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7334C4-F903-4BCA-A4C6-729AF94A71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110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23.04.2025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96266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23.04.2025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33712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23.04.2025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25108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23.04.2025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52607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23.04.2025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61682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23.04.2025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7443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23.04.2025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15732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23.04.2025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42214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23.04.2025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42946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23.04.2025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43605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23.04.2025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86672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C77320-7363-4CD3-9238-FC8CFDF18DDB}" type="datetimeFigureOut">
              <a:rPr lang="ru-RU" smtClean="0"/>
              <a:t>23.04.2025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94189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microsoft.com/office/2007/relationships/hdphoto" Target="../media/hdphoto1.wdp"/><Relationship Id="rId7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microsoft.com/office/2007/relationships/hdphoto" Target="../media/hdphoto3.wdp"/><Relationship Id="rId5" Type="http://schemas.openxmlformats.org/officeDocument/2006/relationships/image" Target="../media/image10.png"/><Relationship Id="rId4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microsoft.com/office/2007/relationships/hdphoto" Target="../media/hdphoto5.wdp"/><Relationship Id="rId5" Type="http://schemas.openxmlformats.org/officeDocument/2006/relationships/image" Target="../media/image14.png"/><Relationship Id="rId4" Type="http://schemas.microsoft.com/office/2007/relationships/hdphoto" Target="../media/hdphoto4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microsoft.com/office/2007/relationships/hdphoto" Target="../media/hdphoto7.wdp"/><Relationship Id="rId5" Type="http://schemas.openxmlformats.org/officeDocument/2006/relationships/image" Target="../media/image17.png"/><Relationship Id="rId4" Type="http://schemas.microsoft.com/office/2007/relationships/hdphoto" Target="../media/hdphoto6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microsoft.com/office/2007/relationships/hdphoto" Target="../media/hdphoto8.wdp"/><Relationship Id="rId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3.png"/><Relationship Id="rId7" Type="http://schemas.openxmlformats.org/officeDocument/2006/relationships/image" Target="../media/image26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microsoft.com/office/2007/relationships/hdphoto" Target="../media/hdphoto9.wdp"/><Relationship Id="rId4" Type="http://schemas.openxmlformats.org/officeDocument/2006/relationships/image" Target="../media/image2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c1.wallpaperflare.com/preview/501/345/244/paper-minimalism-reading-bookmar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938" y="7937"/>
            <a:ext cx="9148937" cy="6072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575182" y="2444013"/>
            <a:ext cx="6896375" cy="1200329"/>
          </a:xfrm>
          <a:prstGeom prst="rect">
            <a:avLst/>
          </a:prstGeom>
          <a:solidFill>
            <a:srgbClr val="FFFFFF">
              <a:alpha val="60000"/>
            </a:srgbClr>
          </a:solidFill>
          <a:effectLst>
            <a:softEdge rad="127000"/>
          </a:effectLst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solidFill>
                  <a:schemeClr val="accent5">
                    <a:lumMod val="50000"/>
                  </a:schemeClr>
                </a:solidFill>
              </a:rPr>
              <a:t>Читайте</a:t>
            </a:r>
            <a:r>
              <a:rPr lang="ru-RU" sz="7200" dirty="0" smtClean="0"/>
              <a:t> </a:t>
            </a:r>
            <a:r>
              <a:rPr lang="ru-RU" sz="7200" b="1" dirty="0" smtClean="0">
                <a:solidFill>
                  <a:srgbClr val="C00000"/>
                </a:solidFill>
              </a:rPr>
              <a:t>лучшее</a:t>
            </a:r>
            <a:r>
              <a:rPr lang="ru-RU" sz="7200" dirty="0" smtClean="0"/>
              <a:t> </a:t>
            </a:r>
            <a:r>
              <a:rPr lang="ru-RU" sz="4000" b="1" dirty="0" smtClean="0">
                <a:solidFill>
                  <a:schemeClr val="accent5">
                    <a:lumMod val="50000"/>
                  </a:schemeClr>
                </a:solidFill>
              </a:rPr>
              <a:t>с нами</a:t>
            </a:r>
            <a:endParaRPr lang="ru-RU" sz="40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72586" y="2087158"/>
            <a:ext cx="4559261" cy="369332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Batang" pitchFamily="18" charset="-127"/>
                <a:ea typeface="Batang" pitchFamily="18" charset="-127"/>
              </a:rPr>
              <a:t>Книги от классики до современности</a:t>
            </a:r>
            <a:endParaRPr lang="ru-RU" b="1" dirty="0">
              <a:solidFill>
                <a:srgbClr val="C00000"/>
              </a:solidFill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 rot="16200000">
            <a:off x="-1178521" y="1917881"/>
            <a:ext cx="3905236" cy="707886"/>
          </a:xfrm>
          <a:prstGeom prst="rect">
            <a:avLst/>
          </a:prstGeom>
          <a:noFill/>
          <a:effectLst>
            <a:softEdge rad="31750"/>
          </a:effectLst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latin typeface="Arial Narrow" pitchFamily="34" charset="0"/>
              </a:rPr>
              <a:t>Библиотека</a:t>
            </a:r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Arial Narrow" pitchFamily="34" charset="0"/>
              </a:rPr>
              <a:t> </a:t>
            </a:r>
          </a:p>
          <a:p>
            <a:r>
              <a:rPr lang="ru-RU" sz="1600" b="1" u="sng" dirty="0" smtClean="0">
                <a:solidFill>
                  <a:schemeClr val="accent5">
                    <a:lumMod val="50000"/>
                  </a:schemeClr>
                </a:solidFill>
                <a:latin typeface="Arial Narrow" pitchFamily="34" charset="0"/>
              </a:rPr>
              <a:t>Полесского государственного университета</a:t>
            </a:r>
            <a:endParaRPr lang="ru-RU" sz="1600" b="1" u="sng" dirty="0">
              <a:solidFill>
                <a:schemeClr val="accent5">
                  <a:lumMod val="50000"/>
                </a:schemeClr>
              </a:solidFill>
              <a:latin typeface="Arial Narrow" pitchFamily="34" charset="0"/>
            </a:endParaRPr>
          </a:p>
        </p:txBody>
      </p:sp>
      <p:sp>
        <p:nvSpPr>
          <p:cNvPr id="10" name="AutoShape 4" descr="https://svgsilh.com/svg/2028349.svg"/>
          <p:cNvSpPr>
            <a:spLocks noChangeAspect="1" noChangeArrowheads="1"/>
          </p:cNvSpPr>
          <p:nvPr/>
        </p:nvSpPr>
        <p:spPr bwMode="auto">
          <a:xfrm>
            <a:off x="3242846" y="5078341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11" name="AutoShape 6" descr="https://svgsilh.com/svg/2028349.sv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2843808" y="332499"/>
            <a:ext cx="6113984" cy="1323439"/>
          </a:xfrm>
          <a:prstGeom prst="rect">
            <a:avLst/>
          </a:prstGeom>
          <a:solidFill>
            <a:srgbClr val="FFFFFF">
              <a:alpha val="74902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/>
          <a:p>
            <a:pPr algn="r"/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Книги – это двери, что выводят тебя из четырех </a:t>
            </a:r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стен. </a:t>
            </a:r>
          </a:p>
          <a:p>
            <a:pPr algn="r"/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Они 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учат тебя, воспитывают, с ними ты путешествуешь, </a:t>
            </a:r>
            <a:endParaRPr lang="ru-RU" sz="1600" b="1" dirty="0" smtClean="0">
              <a:solidFill>
                <a:schemeClr val="accent5">
                  <a:lumMod val="50000"/>
                </a:schemeClr>
              </a:solidFill>
              <a:latin typeface="Batang" pitchFamily="18" charset="-127"/>
              <a:ea typeface="Batang" pitchFamily="18" charset="-127"/>
            </a:endParaRPr>
          </a:p>
          <a:p>
            <a:pPr algn="r"/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мечтаешь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, воображаешь, проживаешь другие жизни, </a:t>
            </a:r>
            <a:endParaRPr lang="ru-RU" sz="1600" b="1" dirty="0" smtClean="0">
              <a:solidFill>
                <a:schemeClr val="accent5">
                  <a:lumMod val="50000"/>
                </a:schemeClr>
              </a:solidFill>
              <a:latin typeface="Batang" pitchFamily="18" charset="-127"/>
              <a:ea typeface="Batang" pitchFamily="18" charset="-127"/>
            </a:endParaRPr>
          </a:p>
          <a:p>
            <a:pPr algn="r"/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а 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свою умножаешь в тысячу раз</a:t>
            </a:r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.</a:t>
            </a:r>
          </a:p>
          <a:p>
            <a:pPr algn="ctr"/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                                                              </a:t>
            </a:r>
            <a:r>
              <a:rPr lang="ru-RU" sz="1600" i="1" dirty="0" smtClean="0">
                <a:solidFill>
                  <a:schemeClr val="accent5">
                    <a:lumMod val="50000"/>
                  </a:schemeClr>
                </a:solidFill>
                <a:latin typeface="+mj-lt"/>
                <a:ea typeface="Batang" pitchFamily="18" charset="-127"/>
              </a:rPr>
              <a:t>А</a:t>
            </a:r>
            <a:r>
              <a:rPr lang="ru-RU" sz="1600" i="1" dirty="0">
                <a:solidFill>
                  <a:schemeClr val="accent5">
                    <a:lumMod val="50000"/>
                  </a:schemeClr>
                </a:solidFill>
                <a:latin typeface="+mj-lt"/>
                <a:ea typeface="Batang" pitchFamily="18" charset="-127"/>
              </a:rPr>
              <a:t>. </a:t>
            </a:r>
            <a:r>
              <a:rPr lang="ru-RU" sz="1600" i="1" dirty="0" smtClean="0">
                <a:solidFill>
                  <a:schemeClr val="accent5">
                    <a:lumMod val="50000"/>
                  </a:schemeClr>
                </a:solidFill>
                <a:latin typeface="+mj-lt"/>
                <a:ea typeface="Batang" pitchFamily="18" charset="-127"/>
              </a:rPr>
              <a:t>Перес-</a:t>
            </a:r>
            <a:r>
              <a:rPr lang="ru-RU" sz="1600" i="1" dirty="0" err="1" smtClean="0">
                <a:solidFill>
                  <a:schemeClr val="accent5">
                    <a:lumMod val="50000"/>
                  </a:schemeClr>
                </a:solidFill>
                <a:latin typeface="+mj-lt"/>
                <a:ea typeface="Batang" pitchFamily="18" charset="-127"/>
              </a:rPr>
              <a:t>Реверте</a:t>
            </a:r>
            <a:endParaRPr lang="ru-RU" sz="1600" i="1" dirty="0">
              <a:solidFill>
                <a:schemeClr val="accent5">
                  <a:lumMod val="50000"/>
                </a:schemeClr>
              </a:solidFill>
              <a:latin typeface="+mj-lt"/>
              <a:ea typeface="Batang" pitchFamily="18" charset="-127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572586" y="1462921"/>
            <a:ext cx="3950120" cy="584775"/>
          </a:xfrm>
          <a:prstGeom prst="rect">
            <a:avLst/>
          </a:prstGeom>
          <a:solidFill>
            <a:srgbClr val="FFFFFF">
              <a:alpha val="74902"/>
            </a:srgbClr>
          </a:solidFill>
          <a:effectLst>
            <a:softEdge rad="63500"/>
          </a:effectLst>
        </p:spPr>
        <p:txBody>
          <a:bodyPr wrap="none">
            <a:spAutoFit/>
          </a:bodyPr>
          <a:lstStyle/>
          <a:p>
            <a:pPr lvl="0"/>
            <a:r>
              <a:rPr lang="ru-RU" sz="3200" b="1" u="sng" dirty="0">
                <a:solidFill>
                  <a:srgbClr val="4BACC6">
                    <a:lumMod val="50000"/>
                  </a:srgbClr>
                </a:solidFill>
                <a:latin typeface="Comic Sans MS" pitchFamily="66" charset="0"/>
              </a:rPr>
              <a:t>Литературный гид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446813" y="4051446"/>
            <a:ext cx="7153112" cy="2339102"/>
          </a:xfrm>
          <a:prstGeom prst="rect">
            <a:avLst/>
          </a:prstGeom>
          <a:solidFill>
            <a:schemeClr val="bg1"/>
          </a:solidFill>
          <a:ln w="12700">
            <a:solidFill>
              <a:srgbClr val="C0000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ru-RU" sz="1600" b="1" dirty="0" smtClean="0">
                <a:latin typeface="Arial" pitchFamily="34" charset="0"/>
                <a:cs typeface="Arial" pitchFamily="34" charset="0"/>
              </a:rPr>
              <a:t>Уважаемые пользователи библиотеки! </a:t>
            </a:r>
          </a:p>
          <a:p>
            <a:pPr algn="ctr"/>
            <a:r>
              <a:rPr lang="ru-RU" sz="1600" dirty="0" smtClean="0">
                <a:latin typeface="Arial" pitchFamily="34" charset="0"/>
                <a:cs typeface="Arial" pitchFamily="34" charset="0"/>
              </a:rPr>
              <a:t>Многие из нас любят провести досуг с интересной книгой. </a:t>
            </a:r>
          </a:p>
          <a:p>
            <a:pPr algn="ctr"/>
            <a:r>
              <a:rPr lang="ru-RU" sz="1600" dirty="0" smtClean="0">
                <a:latin typeface="Arial" pitchFamily="34" charset="0"/>
                <a:cs typeface="Arial" pitchFamily="34" charset="0"/>
              </a:rPr>
              <a:t>Но как выбрать из моря издающейся литературы то произведение,</a:t>
            </a:r>
          </a:p>
          <a:p>
            <a:pPr algn="ctr"/>
            <a:r>
              <a:rPr lang="ru-RU" sz="1600" dirty="0" smtClean="0">
                <a:latin typeface="Arial" pitchFamily="34" charset="0"/>
                <a:cs typeface="Arial" pitchFamily="34" charset="0"/>
              </a:rPr>
              <a:t> что придется вам по душе? Для тех, кто любит </a:t>
            </a:r>
          </a:p>
          <a:p>
            <a:pPr algn="ctr"/>
            <a:r>
              <a:rPr lang="ru-RU" sz="1600" dirty="0" smtClean="0">
                <a:latin typeface="Arial" pitchFamily="34" charset="0"/>
                <a:cs typeface="Arial" pitchFamily="34" charset="0"/>
              </a:rPr>
              <a:t>почитать хорошие книги или, наконец-то, хочет приобщиться </a:t>
            </a:r>
          </a:p>
          <a:p>
            <a:pPr algn="ctr"/>
            <a:r>
              <a:rPr lang="ru-RU" sz="1600" dirty="0" smtClean="0">
                <a:latin typeface="Arial" pitchFamily="34" charset="0"/>
                <a:cs typeface="Arial" pitchFamily="34" charset="0"/>
              </a:rPr>
              <a:t>к этому увлекательному занятию, мы реализуем проект </a:t>
            </a:r>
          </a:p>
          <a:p>
            <a:pPr algn="ctr"/>
            <a:r>
              <a:rPr lang="ru-RU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«Читайте лучшее с нами: </a:t>
            </a:r>
            <a:r>
              <a:rPr lang="ru-RU" sz="1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книги от классики до современности»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, </a:t>
            </a:r>
          </a:p>
          <a:p>
            <a:pPr algn="ctr"/>
            <a:r>
              <a:rPr lang="ru-RU" sz="1600" dirty="0" smtClean="0">
                <a:latin typeface="Arial" pitchFamily="34" charset="0"/>
                <a:cs typeface="Arial" pitchFamily="34" charset="0"/>
              </a:rPr>
              <a:t>в рамках которого ежемесячно будем знакомить вас с лучшими </a:t>
            </a:r>
          </a:p>
          <a:p>
            <a:pPr algn="ctr"/>
            <a:r>
              <a:rPr lang="ru-RU" sz="1600" dirty="0" smtClean="0">
                <a:latin typeface="Arial" pitchFamily="34" charset="0"/>
                <a:cs typeface="Arial" pitchFamily="34" charset="0"/>
              </a:rPr>
              <a:t>книгами различной тематики из фонда нашей библиотеки.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4816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49408">
            <a:off x="4409116" y="2826486"/>
            <a:ext cx="4263381" cy="1512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10395" y="341119"/>
            <a:ext cx="8352928" cy="2769989"/>
          </a:xfrm>
          <a:prstGeom prst="rect">
            <a:avLst/>
          </a:prstGeom>
          <a:solidFill>
            <a:srgbClr val="FFFFFF">
              <a:alpha val="6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5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книг по рыбоводству</a:t>
            </a:r>
            <a:endParaRPr lang="ru-RU" b="1" dirty="0" smtClean="0">
              <a:solidFill>
                <a:schemeClr val="tx2">
                  <a:lumMod val="50000"/>
                </a:schemeClr>
              </a:solidFill>
              <a:latin typeface="Arial Narrow" pitchFamily="34" charset="0"/>
            </a:endParaRPr>
          </a:p>
          <a:p>
            <a:pPr algn="ctr"/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 </a:t>
            </a:r>
            <a:r>
              <a:rPr lang="ru-RU" sz="1700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Рынок </a:t>
            </a:r>
            <a:r>
              <a:rPr lang="ru-RU" sz="1700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рыбной продукции является одним из важнейших элементов мирового продовольственного рынка. Потребление рыбы и морепродуктов занимает значительное место в мировом обеспечении населения </a:t>
            </a:r>
            <a:r>
              <a:rPr lang="ru-RU" sz="1700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продовольствием</a:t>
            </a:r>
            <a:r>
              <a:rPr lang="ru-RU" sz="1700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 </a:t>
            </a:r>
            <a:r>
              <a:rPr lang="ru-RU" sz="1700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и является </a:t>
            </a:r>
            <a:r>
              <a:rPr lang="ru-RU" sz="1700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важным показателем уровня и качества жизни </a:t>
            </a:r>
            <a:r>
              <a:rPr lang="ru-RU" sz="1700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людей. В </a:t>
            </a:r>
            <a:r>
              <a:rPr lang="ru-RU" sz="1700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Республике Беларусь, как и во всем мире, развитие рыбного хозяйства происходит по двум направлениям: разведение и выращивание рыбы в искусственных условиях и ведение рыбоводного хозяйства. </a:t>
            </a:r>
            <a:r>
              <a:rPr lang="ru-RU" sz="1700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Единственным </a:t>
            </a:r>
            <a:r>
              <a:rPr lang="ru-RU" sz="1700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надежным источником роста объемов пищевой рыбной продукции является </a:t>
            </a:r>
            <a:r>
              <a:rPr lang="ru-RU" sz="1700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аквакультура </a:t>
            </a:r>
            <a:r>
              <a:rPr lang="ru-RU" sz="1700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– культивирование рыб в условиях, </a:t>
            </a:r>
            <a:r>
              <a:rPr lang="ru-RU" sz="1700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которые контролируются </a:t>
            </a:r>
            <a:r>
              <a:rPr lang="ru-RU" sz="1700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и </a:t>
            </a:r>
            <a:r>
              <a:rPr lang="ru-RU" sz="1700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управляются </a:t>
            </a:r>
            <a:r>
              <a:rPr lang="ru-RU" sz="1700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человеком. </a:t>
            </a:r>
            <a:r>
              <a:rPr lang="ru-RU" sz="1700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В нашей подборке самые актуальные книги о разведении рыбы и изготовлении рыбной продукции из фонда нашей библиотеки.</a:t>
            </a:r>
            <a:endParaRPr lang="ru-RU" sz="1700" dirty="0">
              <a:solidFill>
                <a:schemeClr val="tx2">
                  <a:lumMod val="50000"/>
                </a:schemeClr>
              </a:solidFill>
              <a:latin typeface="Arial Narrow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4982" y="3982938"/>
            <a:ext cx="1709948" cy="26693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4255" y="3983739"/>
            <a:ext cx="1693204" cy="2665263"/>
          </a:xfrm>
          <a:prstGeom prst="rect">
            <a:avLst/>
          </a:prstGeom>
          <a:noFill/>
          <a:ln w="9525">
            <a:solidFill>
              <a:schemeClr val="accent1">
                <a:lumMod val="75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982938"/>
            <a:ext cx="1670440" cy="2667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1535" y="3983740"/>
            <a:ext cx="1670649" cy="267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3982937"/>
            <a:ext cx="1703878" cy="2666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07490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3608" y="381049"/>
            <a:ext cx="7056784" cy="954107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latin typeface="Arial Narrow" pitchFamily="34" charset="0"/>
              </a:rPr>
              <a:t>      </a:t>
            </a:r>
            <a:r>
              <a:rPr lang="ru-RU" sz="2000" b="1" dirty="0" err="1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Комлацкий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, В. И.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Рыбоводство</a:t>
            </a:r>
            <a:r>
              <a:rPr lang="ru-RU" dirty="0" smtClean="0">
                <a:latin typeface="Arial Narrow" pitchFamily="34" charset="0"/>
              </a:rPr>
              <a:t>: учебник / В. И. </a:t>
            </a:r>
            <a:r>
              <a:rPr lang="ru-RU" dirty="0" err="1" smtClean="0">
                <a:latin typeface="Arial Narrow" pitchFamily="34" charset="0"/>
              </a:rPr>
              <a:t>Комлацкий</a:t>
            </a:r>
            <a:r>
              <a:rPr lang="ru-RU" dirty="0" smtClean="0">
                <a:latin typeface="Arial Narrow" pitchFamily="34" charset="0"/>
              </a:rPr>
              <a:t>, Г. В. </a:t>
            </a:r>
            <a:r>
              <a:rPr lang="ru-RU" dirty="0" err="1" smtClean="0">
                <a:latin typeface="Arial Narrow" pitchFamily="34" charset="0"/>
              </a:rPr>
              <a:t>Комлацкий</a:t>
            </a:r>
            <a:r>
              <a:rPr lang="ru-RU" dirty="0" smtClean="0">
                <a:latin typeface="Arial Narrow" pitchFamily="34" charset="0"/>
              </a:rPr>
              <a:t>, В. А. Величко. - 3-е изд., </a:t>
            </a:r>
            <a:r>
              <a:rPr lang="ru-RU" dirty="0" err="1" smtClean="0">
                <a:latin typeface="Arial Narrow" pitchFamily="34" charset="0"/>
              </a:rPr>
              <a:t>стериотип</a:t>
            </a:r>
            <a:r>
              <a:rPr lang="ru-RU" dirty="0" smtClean="0">
                <a:latin typeface="Arial Narrow" pitchFamily="34" charset="0"/>
              </a:rPr>
              <a:t>. - СПб. ; М. ; Краснодар : Лань, 2021. - 200 с. : ил. - (Высшее образование).</a:t>
            </a:r>
            <a:endParaRPr lang="ru-RU" dirty="0">
              <a:latin typeface="Arial Narrow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779912" y="2060848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sz="1400" dirty="0" smtClean="0">
                <a:latin typeface="Arial Narrow" pitchFamily="34" charset="0"/>
              </a:rPr>
              <a:t>      В </a:t>
            </a:r>
            <a:r>
              <a:rPr lang="ru-RU" sz="1400" dirty="0">
                <a:latin typeface="Arial Narrow" pitchFamily="34" charset="0"/>
              </a:rPr>
              <a:t>издании показана необходимость и целесообразность производства рыбной продукции в малых (семейных) и крупных рыбоводных хозяйствах. Описаны различные методы и технологии выращивания рыбы и технологии, позволяющие повысить экономическую эффективность отрасли рыбоводства в современных условиях</a:t>
            </a:r>
            <a:r>
              <a:rPr lang="ru-RU" sz="1400" dirty="0" smtClean="0">
                <a:latin typeface="Arial Narrow" pitchFamily="34" charset="0"/>
              </a:rPr>
              <a:t>.</a:t>
            </a: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1" y="1688808"/>
            <a:ext cx="2273137" cy="3514070"/>
          </a:xfrm>
          <a:prstGeom prst="rect">
            <a:avLst/>
          </a:prstGeom>
          <a:noFill/>
          <a:ln w="19050">
            <a:solidFill>
              <a:schemeClr val="accent6">
                <a:lumMod val="5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4809364"/>
            <a:ext cx="2787321" cy="14276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27846">
            <a:off x="6876256" y="3697746"/>
            <a:ext cx="1651500" cy="1033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96370">
            <a:off x="7464549" y="5822969"/>
            <a:ext cx="1088588" cy="8418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82572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13094" y="404664"/>
            <a:ext cx="6696744" cy="954107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latin typeface="Arial Narrow" pitchFamily="34" charset="0"/>
              </a:rPr>
              <a:t>      </a:t>
            </a:r>
            <a:r>
              <a:rPr lang="ru-RU" sz="2000" b="1" dirty="0" err="1" smtClean="0">
                <a:latin typeface="Arial Narrow" pitchFamily="34" charset="0"/>
              </a:rPr>
              <a:t>Владимцева</a:t>
            </a:r>
            <a:r>
              <a:rPr lang="ru-RU" sz="2000" b="1" dirty="0">
                <a:latin typeface="Arial Narrow" pitchFamily="34" charset="0"/>
              </a:rPr>
              <a:t>, Т. М. </a:t>
            </a:r>
            <a:r>
              <a:rPr lang="ru-RU" sz="2000" b="1" dirty="0" smtClean="0">
                <a:latin typeface="Arial Narrow" pitchFamily="34" charset="0"/>
              </a:rPr>
              <a:t>Технология </a:t>
            </a:r>
            <a:r>
              <a:rPr lang="ru-RU" sz="2000" b="1" dirty="0">
                <a:latin typeface="Arial Narrow" pitchFamily="34" charset="0"/>
              </a:rPr>
              <a:t>рыбы и рыбных </a:t>
            </a:r>
            <a:r>
              <a:rPr lang="ru-RU" sz="2000" b="1" dirty="0" smtClean="0">
                <a:latin typeface="Arial Narrow" pitchFamily="34" charset="0"/>
              </a:rPr>
              <a:t>продуктов</a:t>
            </a:r>
            <a:r>
              <a:rPr lang="ru-RU" dirty="0" smtClean="0">
                <a:latin typeface="Arial Narrow" pitchFamily="34" charset="0"/>
              </a:rPr>
              <a:t>: </a:t>
            </a:r>
            <a:r>
              <a:rPr lang="ru-RU" dirty="0">
                <a:latin typeface="Arial Narrow" pitchFamily="34" charset="0"/>
              </a:rPr>
              <a:t>учебное пособие / Т. М. </a:t>
            </a:r>
            <a:r>
              <a:rPr lang="ru-RU" dirty="0" err="1">
                <a:latin typeface="Arial Narrow" pitchFamily="34" charset="0"/>
              </a:rPr>
              <a:t>Владимцева</a:t>
            </a:r>
            <a:r>
              <a:rPr lang="ru-RU" dirty="0">
                <a:latin typeface="Arial Narrow" pitchFamily="34" charset="0"/>
              </a:rPr>
              <a:t>. - М. : ИНФРА-М, 2025. - 328 с. - (Высшее образование).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635959" y="2060848"/>
            <a:ext cx="4968552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Arial Narrow" pitchFamily="34" charset="0"/>
              </a:rPr>
              <a:t>      Издание освещает </a:t>
            </a:r>
            <a:r>
              <a:rPr lang="ru-RU" sz="1400" dirty="0">
                <a:latin typeface="Arial Narrow" pitchFamily="34" charset="0"/>
              </a:rPr>
              <a:t>все вопросы технологии производства, товароведения и экспертизы рыбы и рыбопродуктов, расширения ассортимента и видового состава рыбного сырья, поступающего на </a:t>
            </a:r>
            <a:r>
              <a:rPr lang="ru-RU" sz="1400" dirty="0" err="1">
                <a:latin typeface="Arial Narrow" pitchFamily="34" charset="0"/>
              </a:rPr>
              <a:t>рыбоперерабатывающие</a:t>
            </a:r>
            <a:r>
              <a:rPr lang="ru-RU" sz="1400" dirty="0">
                <a:latin typeface="Arial Narrow" pitchFamily="34" charset="0"/>
              </a:rPr>
              <a:t> предприятия, а также совершенствование технологий его комплексной и безотходной переработки</a:t>
            </a:r>
            <a:r>
              <a:rPr lang="ru-RU" sz="1400" dirty="0" smtClean="0">
                <a:latin typeface="Arial Narrow" pitchFamily="34" charset="0"/>
              </a:rPr>
              <a:t>.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765353"/>
            <a:ext cx="2304256" cy="3463847"/>
          </a:xfrm>
          <a:prstGeom prst="rect">
            <a:avLst/>
          </a:prstGeom>
          <a:noFill/>
          <a:ln w="19050">
            <a:solidFill>
              <a:schemeClr val="accent6">
                <a:lumMod val="5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148606" y="4369930"/>
            <a:ext cx="1971629" cy="12338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4104014"/>
            <a:ext cx="1544960" cy="193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57439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31640" y="404663"/>
            <a:ext cx="6696744" cy="954107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latin typeface="Arial Narrow" pitchFamily="34" charset="0"/>
              </a:rPr>
              <a:t>     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Биотехнология 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рыбы и рыбных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продуктов</a:t>
            </a:r>
            <a:r>
              <a:rPr lang="ru-RU" dirty="0" smtClean="0">
                <a:latin typeface="Arial Narrow" pitchFamily="34" charset="0"/>
              </a:rPr>
              <a:t>: </a:t>
            </a:r>
            <a:r>
              <a:rPr lang="ru-RU" dirty="0">
                <a:latin typeface="Arial Narrow" pitchFamily="34" charset="0"/>
              </a:rPr>
              <a:t>учебное пособие / Г. И. Касьянов [и др.]. - СПб. ; М. ; Краснодар : Лань, 2024. - 192 с : ил. - (Высшее образование).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476" y="1824182"/>
            <a:ext cx="2232248" cy="3344615"/>
          </a:xfrm>
          <a:prstGeom prst="rect">
            <a:avLst/>
          </a:prstGeom>
          <a:noFill/>
          <a:ln w="19050">
            <a:solidFill>
              <a:schemeClr val="accent6">
                <a:lumMod val="5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541395" y="2132856"/>
            <a:ext cx="486003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Arial Narrow" pitchFamily="34" charset="0"/>
              </a:rPr>
              <a:t>      В </a:t>
            </a:r>
            <a:r>
              <a:rPr lang="ru-RU" sz="1400" dirty="0">
                <a:latin typeface="Arial Narrow" pitchFamily="34" charset="0"/>
              </a:rPr>
              <a:t>учебное пособие включен разнообразный материал по технологии способов вылова и видам рыб. Освещен материал по водным биоресурсам. Представлен химический состав и факторы, влияющие на качество мясо рыб. Рассмотрены морфологические и биохимические изменения в тканях рыбы после вылова и при хранении. Довольно подробно описаны технологические приемы переработки рыбного сырья: холодильная обработка рыбы, посол, копчение, новые биотехнологические приемы обработки рыбы и морепродуктов.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689140"/>
            <a:ext cx="3696072" cy="18480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25266" y="5453748"/>
            <a:ext cx="2103169" cy="10530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12971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404664"/>
            <a:ext cx="7344816" cy="1261884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latin typeface="Arial Narrow" pitchFamily="34" charset="0"/>
              </a:rPr>
              <a:t>    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Сафронова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, Т. М.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Сырье 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и материалы рыбной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промышленности</a:t>
            </a:r>
            <a:r>
              <a:rPr lang="ru-RU" dirty="0" smtClean="0">
                <a:latin typeface="Arial Narrow" pitchFamily="34" charset="0"/>
              </a:rPr>
              <a:t>: </a:t>
            </a:r>
            <a:r>
              <a:rPr lang="ru-RU" dirty="0">
                <a:latin typeface="Arial Narrow" pitchFamily="34" charset="0"/>
              </a:rPr>
              <a:t>учебник / Т. М. Сафронова, В. М. </a:t>
            </a:r>
            <a:r>
              <a:rPr lang="ru-RU" dirty="0" err="1">
                <a:latin typeface="Arial Narrow" pitchFamily="34" charset="0"/>
              </a:rPr>
              <a:t>Дацун</a:t>
            </a:r>
            <a:r>
              <a:rPr lang="ru-RU" dirty="0">
                <a:latin typeface="Arial Narrow" pitchFamily="34" charset="0"/>
              </a:rPr>
              <a:t>, С. Н. Максимова. - 3-е изд., </a:t>
            </a:r>
            <a:r>
              <a:rPr lang="ru-RU" dirty="0" err="1">
                <a:latin typeface="Arial Narrow" pitchFamily="34" charset="0"/>
              </a:rPr>
              <a:t>испр</a:t>
            </a:r>
            <a:r>
              <a:rPr lang="ru-RU" dirty="0">
                <a:latin typeface="Arial Narrow" pitchFamily="34" charset="0"/>
              </a:rPr>
              <a:t>. и доп. - СПб. ; М. ; Краснодар : Лань, 2021. - 336 с. : ил. - (Учебники для вузов. Специальная литература)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584" y="1941023"/>
            <a:ext cx="2345248" cy="3610438"/>
          </a:xfrm>
          <a:prstGeom prst="rect">
            <a:avLst/>
          </a:prstGeom>
          <a:noFill/>
          <a:ln w="15875">
            <a:solidFill>
              <a:schemeClr val="accent1">
                <a:lumMod val="75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707904" y="2089470"/>
            <a:ext cx="478802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Arial Narrow" pitchFamily="34" charset="0"/>
              </a:rPr>
              <a:t>      Дана </a:t>
            </a:r>
            <a:r>
              <a:rPr lang="ru-RU" sz="1400" dirty="0">
                <a:latin typeface="Arial Narrow" pitchFamily="34" charset="0"/>
              </a:rPr>
              <a:t>технологическая характеристика водных биоресурсов. Рассмотрены строение тела и тканей рыб, морфометрическая характеристика, массовый и химический состав, структурно-механические параметры, теплофизические, оптические, акустические свойства. Описано промышленное использование рыбного сырья, беспозвоночных (моллюсков, крабов, омаров и др.), водорослей, морских трав. Освещены принципы и методы консервирования гидробионтов. Описаны основные и вспомогательные материалы рыбной отрасли.</a:t>
            </a:r>
          </a:p>
        </p:txBody>
      </p:sp>
      <p:pic>
        <p:nvPicPr>
          <p:cNvPr id="5123" name="Picture 3" descr="C:\Users\ryb_aa\Desktop\40-400180_fish-clip-art-black-and-white-clipart-black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56733">
            <a:off x="7501025" y="4692984"/>
            <a:ext cx="737828" cy="479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36572">
            <a:off x="4108854" y="4500289"/>
            <a:ext cx="1548852" cy="865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8" name="Picture 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4944" y="5661248"/>
            <a:ext cx="1819848" cy="924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0007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3608" y="476671"/>
            <a:ext cx="7056784" cy="954107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latin typeface="Arial Narrow" pitchFamily="34" charset="0"/>
              </a:rPr>
              <a:t>      </a:t>
            </a:r>
            <a:r>
              <a:rPr lang="ru-RU" sz="2000" b="1" dirty="0" err="1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Мижевикина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, А. С.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Ветеринарно-санитарная 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экспертиза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рыбы</a:t>
            </a:r>
            <a:r>
              <a:rPr lang="ru-RU" dirty="0" smtClean="0">
                <a:latin typeface="Arial Narrow" pitchFamily="34" charset="0"/>
              </a:rPr>
              <a:t>: </a:t>
            </a:r>
            <a:r>
              <a:rPr lang="ru-RU" dirty="0">
                <a:latin typeface="Arial Narrow" pitchFamily="34" charset="0"/>
              </a:rPr>
              <a:t>учебное пособие / А. С. </a:t>
            </a:r>
            <a:r>
              <a:rPr lang="ru-RU" dirty="0" err="1">
                <a:latin typeface="Arial Narrow" pitchFamily="34" charset="0"/>
              </a:rPr>
              <a:t>Мижевикина</a:t>
            </a:r>
            <a:r>
              <a:rPr lang="ru-RU" dirty="0">
                <a:latin typeface="Arial Narrow" pitchFamily="34" charset="0"/>
              </a:rPr>
              <a:t>, Т. В. Савостина, И. А. Лыкасова. - СПб. ; М. ; Краснодар : Лань, 2024. - 84 с. : ил. - (Высшее образование).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772816"/>
            <a:ext cx="2339832" cy="3600400"/>
          </a:xfrm>
          <a:prstGeom prst="rect">
            <a:avLst/>
          </a:prstGeom>
          <a:noFill/>
          <a:ln w="19050">
            <a:solidFill>
              <a:schemeClr val="accent6">
                <a:lumMod val="75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779911" y="1967111"/>
            <a:ext cx="4730323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Arial Narrow" pitchFamily="34" charset="0"/>
              </a:rPr>
              <a:t>      Представлены </a:t>
            </a:r>
            <a:r>
              <a:rPr lang="ru-RU" sz="1400" dirty="0">
                <a:latin typeface="Arial Narrow" pitchFamily="34" charset="0"/>
              </a:rPr>
              <a:t>требования действующей нормативной документации к показателям качества и безопасности рыбы как пищевого продукта, описаны методы ее ветеринарно-санитарной экспертизы, включая определение органолептических, физико-химических, </a:t>
            </a:r>
            <a:r>
              <a:rPr lang="ru-RU" sz="1400" dirty="0" err="1">
                <a:latin typeface="Arial Narrow" pitchFamily="34" charset="0"/>
              </a:rPr>
              <a:t>санитарно</a:t>
            </a:r>
            <a:r>
              <a:rPr lang="ru-RU" sz="1400" dirty="0">
                <a:latin typeface="Arial Narrow" pitchFamily="34" charset="0"/>
              </a:rPr>
              <a:t> гигиенических показателей, правила ее ветеринарно-санитарной оценки в зависимости от результатов исследований.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6062197"/>
            <a:ext cx="776043" cy="440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69807" flipH="1">
            <a:off x="3596845" y="3939430"/>
            <a:ext cx="2111802" cy="10699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9217" y="6282637"/>
            <a:ext cx="390503" cy="2240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9607" y="5244677"/>
            <a:ext cx="774700" cy="444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9200" y="5466927"/>
            <a:ext cx="602070" cy="345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5640067"/>
            <a:ext cx="774700" cy="444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2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6957" y="5640067"/>
            <a:ext cx="774700" cy="444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3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5862" y="6062197"/>
            <a:ext cx="426338" cy="2446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31097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50350" cy="2914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899592" y="2271779"/>
            <a:ext cx="7419999" cy="1754326"/>
          </a:xfrm>
          <a:prstGeom prst="rect">
            <a:avLst/>
          </a:prstGeom>
          <a:solidFill>
            <a:schemeClr val="bg1"/>
          </a:solidFill>
          <a:effectLst>
            <a:softEdge rad="317500"/>
          </a:effectLst>
        </p:spPr>
        <p:txBody>
          <a:bodyPr wrap="square">
            <a:spAutoFit/>
          </a:bodyPr>
          <a:lstStyle/>
          <a:p>
            <a:pPr lvl="0" algn="ctr"/>
            <a:r>
              <a:rPr lang="ru-RU" sz="3600" dirty="0">
                <a:solidFill>
                  <a:srgbClr val="000066"/>
                </a:solidFill>
                <a:latin typeface="Arial Narrow" pitchFamily="34" charset="0"/>
              </a:rPr>
              <a:t>С представленными книгами</a:t>
            </a:r>
          </a:p>
          <a:p>
            <a:pPr lvl="0" algn="ctr"/>
            <a:r>
              <a:rPr lang="ru-RU" sz="3600" dirty="0">
                <a:solidFill>
                  <a:srgbClr val="000066"/>
                </a:solidFill>
                <a:latin typeface="Arial Narrow" pitchFamily="34" charset="0"/>
              </a:rPr>
              <a:t>вы можете ознакомиться в читальном зале учебного корпуса № 3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995936" y="5805264"/>
            <a:ext cx="500404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600" b="1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Составитель:</a:t>
            </a:r>
          </a:p>
          <a:p>
            <a:pPr lvl="0"/>
            <a:r>
              <a:rPr lang="ru-RU" sz="1400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Библиотекарь 1 категории </a:t>
            </a:r>
            <a:r>
              <a:rPr lang="ru-RU" sz="1400" dirty="0" err="1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Рыбчинская</a:t>
            </a:r>
            <a:r>
              <a:rPr lang="ru-RU" sz="1400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 А.А.,</a:t>
            </a:r>
          </a:p>
          <a:p>
            <a:pPr lvl="0"/>
            <a:r>
              <a:rPr lang="ru-RU" sz="1400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Библиотека Полесского государственного университета</a:t>
            </a:r>
          </a:p>
        </p:txBody>
      </p:sp>
    </p:spTree>
    <p:extLst>
      <p:ext uri="{BB962C8B-B14F-4D97-AF65-F5344CB8AC3E}">
        <p14:creationId xmlns:p14="http://schemas.microsoft.com/office/powerpoint/2010/main" val="3208393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3852</TotalTime>
  <Words>803</Words>
  <Application>Microsoft Office PowerPoint</Application>
  <PresentationFormat>On-screen Show (4:3)</PresentationFormat>
  <Paragraphs>36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Arial Narrow</vt:lpstr>
      <vt:lpstr>Batang</vt:lpstr>
      <vt:lpstr>Calibri</vt:lpstr>
      <vt:lpstr>Comic Sans MS</vt:lpstr>
      <vt:lpstr>Тема Office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Алла Андреевна Рыбчинская</dc:creator>
  <cp:lastModifiedBy>word</cp:lastModifiedBy>
  <cp:revision>743</cp:revision>
  <dcterms:created xsi:type="dcterms:W3CDTF">2022-11-09T08:10:03Z</dcterms:created>
  <dcterms:modified xsi:type="dcterms:W3CDTF">2025-04-23T08:06:21Z</dcterms:modified>
</cp:coreProperties>
</file>