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1" r:id="rId4"/>
    <p:sldId id="272" r:id="rId5"/>
    <p:sldId id="273" r:id="rId6"/>
    <p:sldId id="274" r:id="rId7"/>
    <p:sldId id="275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ADA"/>
    <a:srgbClr val="CCFFFF"/>
    <a:srgbClr val="003300"/>
    <a:srgbClr val="FF7C80"/>
    <a:srgbClr val="660066"/>
    <a:srgbClr val="800000"/>
    <a:srgbClr val="336600"/>
    <a:srgbClr val="FFFFFF"/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27.06.2023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836712"/>
            <a:ext cx="7992888" cy="289310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5 книг с интригующими </a:t>
            </a:r>
            <a:r>
              <a:rPr lang="ru-RU" sz="2000" b="1" dirty="0" smtClean="0"/>
              <a:t>названиями</a:t>
            </a:r>
          </a:p>
          <a:p>
            <a:pPr algn="ctr"/>
            <a:r>
              <a:rPr lang="ru-RU" dirty="0">
                <a:latin typeface="Arial Narrow" pitchFamily="34" charset="0"/>
              </a:rPr>
              <a:t>Чем вы обычно руководствуетесь при выборе книг? Кого-то привлекает яркий дизайн обложки, кто-то перед походом в </a:t>
            </a:r>
            <a:r>
              <a:rPr lang="ru-RU" dirty="0" smtClean="0">
                <a:latin typeface="Arial Narrow" pitchFamily="34" charset="0"/>
              </a:rPr>
              <a:t>библиотеку просматривает </a:t>
            </a:r>
            <a:r>
              <a:rPr lang="ru-RU" dirty="0">
                <a:latin typeface="Arial Narrow" pitchFamily="34" charset="0"/>
              </a:rPr>
              <a:t>списки </a:t>
            </a:r>
            <a:r>
              <a:rPr lang="ru-RU" dirty="0" smtClean="0">
                <a:latin typeface="Arial Narrow" pitchFamily="34" charset="0"/>
              </a:rPr>
              <a:t>бестселлеров, </a:t>
            </a:r>
            <a:r>
              <a:rPr lang="ru-RU" dirty="0">
                <a:latin typeface="Arial Narrow" pitchFamily="34" charset="0"/>
              </a:rPr>
              <a:t>а некоторые прислушиваются к рекомендациям друзей и коллег. А бывало ли с вами такое, что увидев или услышав о книге, вас </a:t>
            </a:r>
            <a:r>
              <a:rPr lang="ru-RU" dirty="0" smtClean="0">
                <a:latin typeface="Arial Narrow" pitchFamily="34" charset="0"/>
              </a:rPr>
              <a:t>заинтересовало </a:t>
            </a:r>
            <a:r>
              <a:rPr lang="ru-RU" dirty="0">
                <a:latin typeface="Arial Narrow" pitchFamily="34" charset="0"/>
              </a:rPr>
              <a:t>именно ее </a:t>
            </a:r>
            <a:r>
              <a:rPr lang="ru-RU" dirty="0" smtClean="0">
                <a:latin typeface="Arial Narrow" pitchFamily="34" charset="0"/>
              </a:rPr>
              <a:t>название? Каждый </a:t>
            </a:r>
            <a:r>
              <a:rPr lang="ru-RU" dirty="0">
                <a:latin typeface="Arial Narrow" pitchFamily="34" charset="0"/>
              </a:rPr>
              <a:t>писатель и издатель знает — удачное </a:t>
            </a:r>
            <a:r>
              <a:rPr lang="ru-RU" dirty="0" smtClean="0">
                <a:latin typeface="Arial Narrow" pitchFamily="34" charset="0"/>
              </a:rPr>
              <a:t>заглавие </a:t>
            </a:r>
            <a:r>
              <a:rPr lang="ru-RU" dirty="0">
                <a:latin typeface="Arial Narrow" pitchFamily="34" charset="0"/>
              </a:rPr>
              <a:t>— половина успеха книги. А читателям, в свою очередь, непременно хочется узнать, что же такого интересного скрывается за этим необычным </a:t>
            </a:r>
            <a:r>
              <a:rPr lang="ru-RU" dirty="0" smtClean="0">
                <a:latin typeface="Arial Narrow" pitchFamily="34" charset="0"/>
              </a:rPr>
              <a:t>заголовком? </a:t>
            </a:r>
            <a:r>
              <a:rPr lang="ru-RU" dirty="0">
                <a:latin typeface="Arial Narrow" pitchFamily="34" charset="0"/>
              </a:rPr>
              <a:t>Представляем вам подборку </a:t>
            </a:r>
            <a:r>
              <a:rPr lang="ru-RU" dirty="0" smtClean="0">
                <a:latin typeface="Arial Narrow" pitchFamily="34" charset="0"/>
              </a:rPr>
              <a:t>книг</a:t>
            </a:r>
            <a:r>
              <a:rPr lang="ru-RU" dirty="0">
                <a:latin typeface="Arial Narrow" pitchFamily="34" charset="0"/>
              </a:rPr>
              <a:t>, которые интригуют своим названием … и не </a:t>
            </a:r>
            <a:r>
              <a:rPr lang="ru-RU" dirty="0" smtClean="0">
                <a:latin typeface="Arial Narrow" pitchFamily="34" charset="0"/>
              </a:rPr>
              <a:t>только. Эти </a:t>
            </a:r>
            <a:r>
              <a:rPr lang="ru-RU" dirty="0">
                <a:latin typeface="Arial Narrow" pitchFamily="34" charset="0"/>
              </a:rPr>
              <a:t>произведения заставят вас позабыть обо всём на свете и пристально следить за судьбами героев до последней страницы</a:t>
            </a:r>
            <a:r>
              <a:rPr lang="ru-RU" dirty="0" smtClean="0">
                <a:latin typeface="Arial Narrow" pitchFamily="34" charset="0"/>
              </a:rPr>
              <a:t>.</a:t>
            </a:r>
            <a:endParaRPr lang="ru-RU" dirty="0">
              <a:latin typeface="Arial Narrow" pitchFamily="34" charset="0"/>
            </a:endParaRPr>
          </a:p>
        </p:txBody>
      </p:sp>
      <p:pic>
        <p:nvPicPr>
          <p:cNvPr id="61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03" y="3957116"/>
            <a:ext cx="1637283" cy="252456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3957117"/>
            <a:ext cx="1641925" cy="2524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957117"/>
            <a:ext cx="1651691" cy="252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753" y="3957117"/>
            <a:ext cx="1700902" cy="252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162" y="3956473"/>
            <a:ext cx="1690811" cy="25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99778" y="175612"/>
            <a:ext cx="6739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«Если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вы не любите читать, значит, вы не нашли нужную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книгу». </a:t>
            </a:r>
          </a:p>
          <a:p>
            <a:pPr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Джоан Роулинг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1079" y="398781"/>
            <a:ext cx="4557672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Абгарян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, Н.  С неба упали три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яблока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Н. </a:t>
            </a:r>
            <a:r>
              <a:rPr lang="ru-RU" dirty="0" err="1">
                <a:latin typeface="Arial Narrow" pitchFamily="34" charset="0"/>
              </a:rPr>
              <a:t>Абгарян</a:t>
            </a:r>
            <a:r>
              <a:rPr lang="ru-RU" dirty="0">
                <a:latin typeface="Arial Narrow" pitchFamily="34" charset="0"/>
              </a:rPr>
              <a:t>. - М. : АСТ, 2017. - 318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61578"/>
            <a:ext cx="4060233" cy="267765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Роман </a:t>
            </a:r>
            <a:r>
              <a:rPr lang="ru-RU" sz="1400" dirty="0" err="1" smtClean="0">
                <a:latin typeface="Arial Narrow" pitchFamily="34" charset="0"/>
              </a:rPr>
              <a:t>Наринэ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Абгарян</a:t>
            </a:r>
            <a:r>
              <a:rPr lang="ru-RU" sz="1400" dirty="0" smtClean="0">
                <a:latin typeface="Arial Narrow" pitchFamily="34" charset="0"/>
              </a:rPr>
              <a:t> – это история </a:t>
            </a:r>
            <a:r>
              <a:rPr lang="ru-RU" sz="1400" dirty="0">
                <a:latin typeface="Arial Narrow" pitchFamily="34" charset="0"/>
              </a:rPr>
              <a:t>одной маленькой деревни, затерянной высоко в горах, и ее немногочисленных обитателей, каждый из которых немножко чудак, немножко ворчун и в каждом из которых таятся настоящие сокровища духа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Книга была удостоена премии </a:t>
            </a:r>
            <a:r>
              <a:rPr lang="ru-RU" sz="1400" dirty="0">
                <a:latin typeface="Arial Narrow" pitchFamily="34" charset="0"/>
              </a:rPr>
              <a:t>«Ясная Поляна» за 2016 </a:t>
            </a:r>
            <a:r>
              <a:rPr lang="ru-RU" sz="1400" dirty="0" smtClean="0">
                <a:latin typeface="Arial Narrow" pitchFamily="34" charset="0"/>
              </a:rPr>
              <a:t>год.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О </a:t>
            </a:r>
            <a:r>
              <a:rPr lang="ru-RU" sz="1400" dirty="0">
                <a:latin typeface="Arial Narrow" pitchFamily="34" charset="0"/>
              </a:rPr>
              <a:t>чем бы ни писала </a:t>
            </a:r>
            <a:r>
              <a:rPr lang="ru-RU" sz="1400" dirty="0" err="1">
                <a:latin typeface="Arial Narrow" pitchFamily="34" charset="0"/>
              </a:rPr>
              <a:t>Наринэ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Абгарян</a:t>
            </a:r>
            <a:r>
              <a:rPr lang="ru-RU" sz="1400" dirty="0">
                <a:latin typeface="Arial Narrow" pitchFamily="34" charset="0"/>
              </a:rPr>
              <a:t>, о безыскусном быте жителей маленькой горной деревни, об ужасах войны или о детстве – все ее произведения говорят о красоте жизни. И о том, что в любой ситуации нужно оставаться человеком.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077072"/>
            <a:ext cx="8640960" cy="2646878"/>
          </a:xfrm>
          <a:prstGeom prst="rect">
            <a:avLst/>
          </a:prstGeom>
          <a:solidFill>
            <a:schemeClr val="bg2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Бабушка говорила — ближе всех к небесам старики и дети. Старики потому, что им скоро уходить, а дети потому, что недавно пришли. Первые уже догадываются, а вторые ещё не забыли, как они пахнут, небеса. Я была маленькая и глупенькая. Слушала вполуха, вертелась. Мне казалось — ну чего тут сложного? Небеса пахнут воздухом. Иногда тёплым, иногда колючим. Или дождём, когда идёт дождь. Или снегом. И вообще,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воооон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 они, совсем рядом, встал на цыпочки — и прикоснулся. Когда живёшь на краю синего ущелья, это ведь совсем не сложно — дотянуться до небес.</a:t>
            </a: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Я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давно уже не маленькая и, наверное, уже не глупая. Не знаю, сколько мне отпущено дней и наступит ли когда-нибудь завтра. Но в одном я уверена совершенно точно — небеса пахнут так, как пахли руки моей бабушки. Свежевыпеченным хлебом, сушёными яблоками и чабрецом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».</a:t>
            </a:r>
          </a:p>
          <a:p>
            <a:pPr algn="r"/>
            <a:r>
              <a:rPr lang="ru-RU" sz="12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Наринэ</a:t>
            </a:r>
            <a:r>
              <a:rPr lang="ru-RU" sz="12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Абгарян</a:t>
            </a:r>
            <a:r>
              <a:rPr lang="ru-RU" sz="12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endParaRPr lang="ru-RU" sz="1200" i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8" r="19341"/>
          <a:stretch/>
        </p:blipFill>
        <p:spPr bwMode="auto">
          <a:xfrm>
            <a:off x="6228184" y="572284"/>
            <a:ext cx="2163982" cy="3266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92963"/>
            <a:ext cx="1251919" cy="125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204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4221">
            <a:off x="6916017" y="4413476"/>
            <a:ext cx="2237436" cy="16780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6465" y="260646"/>
            <a:ext cx="4854878" cy="9848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Мураками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, Х.  К югу от границы, на запад от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солнца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Х. Мураками ; пер. с яп. И. </a:t>
            </a:r>
            <a:r>
              <a:rPr lang="ru-RU" dirty="0" err="1">
                <a:latin typeface="Arial Narrow" pitchFamily="34" charset="0"/>
              </a:rPr>
              <a:t>Логачев</a:t>
            </a:r>
            <a:r>
              <a:rPr lang="ru-RU" dirty="0">
                <a:latin typeface="Arial Narrow" pitchFamily="34" charset="0"/>
              </a:rPr>
              <a:t>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2004. - 208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329816"/>
            <a:ext cx="5102798" cy="3108543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Это очень пронзительный </a:t>
            </a:r>
            <a:r>
              <a:rPr lang="ru-RU" sz="1400" dirty="0">
                <a:latin typeface="Arial Narrow" pitchFamily="34" charset="0"/>
              </a:rPr>
              <a:t>роман классика современной японской литературы Харуки Мураками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  <a:r>
              <a:rPr lang="ru-RU" sz="1400" dirty="0" err="1" smtClean="0">
                <a:latin typeface="Arial Narrow" pitchFamily="34" charset="0"/>
              </a:rPr>
              <a:t>Хадзимэ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был единственным ребенком в семье, что невыгодно отличало его от сверстников, которые относились к нему предвзято. Но ему повезло встретить такую же непохожую на других девочку по имени </a:t>
            </a:r>
            <a:r>
              <a:rPr lang="ru-RU" sz="1400" dirty="0" err="1">
                <a:latin typeface="Arial Narrow" pitchFamily="34" charset="0"/>
              </a:rPr>
              <a:t>Симамото</a:t>
            </a:r>
            <a:r>
              <a:rPr lang="ru-RU" sz="1400" dirty="0">
                <a:latin typeface="Arial Narrow" pitchFamily="34" charset="0"/>
              </a:rPr>
              <a:t>. Дружба с ней дарила ему счастье, пока однажды судьба не развела их по разным городам. Спустя много лет </a:t>
            </a:r>
            <a:r>
              <a:rPr lang="ru-RU" sz="1400" dirty="0" err="1">
                <a:latin typeface="Arial Narrow" pitchFamily="34" charset="0"/>
              </a:rPr>
              <a:t>Хадзимэ</a:t>
            </a:r>
            <a:r>
              <a:rPr lang="ru-RU" sz="1400" dirty="0">
                <a:latin typeface="Arial Narrow" pitchFamily="34" charset="0"/>
              </a:rPr>
              <a:t> стал преуспевающим семейным человеком, который занимается любимым делом. Но вдруг случайно он встречает ту, которую так и не смог забыть. Из искры вновь рождается пламя. Согреет ли </a:t>
            </a:r>
            <a:r>
              <a:rPr lang="ru-RU" sz="1400" dirty="0" err="1">
                <a:latin typeface="Arial Narrow" pitchFamily="34" charset="0"/>
              </a:rPr>
              <a:t>Хадзимэ</a:t>
            </a:r>
            <a:r>
              <a:rPr lang="ru-RU" sz="1400" dirty="0">
                <a:latin typeface="Arial Narrow" pitchFamily="34" charset="0"/>
              </a:rPr>
              <a:t> этот огонь? Или спалит дотла? А может быть, это просто рисунок, написанный трепетными мазками на холсте его воображения?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«К </a:t>
            </a:r>
            <a:r>
              <a:rPr lang="ru-RU" sz="1400" dirty="0">
                <a:latin typeface="Arial Narrow" pitchFamily="34" charset="0"/>
              </a:rPr>
              <a:t>югу от границы, на запад от </a:t>
            </a:r>
            <a:r>
              <a:rPr lang="ru-RU" sz="1400" dirty="0" smtClean="0">
                <a:latin typeface="Arial Narrow" pitchFamily="34" charset="0"/>
              </a:rPr>
              <a:t>солнца» – роман </a:t>
            </a:r>
            <a:r>
              <a:rPr lang="ru-RU" sz="1400" dirty="0">
                <a:latin typeface="Arial Narrow" pitchFamily="34" charset="0"/>
              </a:rPr>
              <a:t>об экзистенциальной любви, которой не суждено сбыться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9606" y="5733256"/>
            <a:ext cx="8144194" cy="95410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«Время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идет и застывает. Как цемент в ведре. И тогда назад уже не вернешься. То есть ты хочешь сказать, что цемент, из которого ты сделан, уже застыл, поэтому ты можешь быть только таким, какой ты сейчас, а не другим.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Так?»</a:t>
            </a:r>
          </a:p>
          <a:p>
            <a:pPr algn="r"/>
            <a:r>
              <a:rPr lang="ru-RU" sz="14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Харуки </a:t>
            </a:r>
            <a:r>
              <a:rPr lang="ru-RU" sz="14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Мураками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49075" y="4526223"/>
            <a:ext cx="7823325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«Меня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всегда привлекала не заурядная внешняя красота, которую можно уложить в несколько физических параметров, а нечто иное, таящееся глубоко внутри… Я ловил кайф от загадочного и непонятного нечто, привлекавшего меня в противоположном поле. Назовем это магнетизмом. Таинственной силой, что притягивает, поглощает людей против их воли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».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520" y="710438"/>
            <a:ext cx="2139649" cy="3313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900" y="3889451"/>
            <a:ext cx="1499347" cy="906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45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1099" y="242644"/>
            <a:ext cx="4764341" cy="9541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Павич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, М.  Внутренняя сторона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ветра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о </a:t>
            </a:r>
            <a:r>
              <a:rPr lang="ru-RU" dirty="0" err="1">
                <a:latin typeface="Arial Narrow" pitchFamily="34" charset="0"/>
              </a:rPr>
              <a:t>Геро</a:t>
            </a:r>
            <a:r>
              <a:rPr lang="ru-RU" dirty="0">
                <a:latin typeface="Arial Narrow" pitchFamily="34" charset="0"/>
              </a:rPr>
              <a:t> и </a:t>
            </a:r>
            <a:r>
              <a:rPr lang="ru-RU" dirty="0" err="1">
                <a:latin typeface="Arial Narrow" pitchFamily="34" charset="0"/>
              </a:rPr>
              <a:t>Леандре</a:t>
            </a:r>
            <a:r>
              <a:rPr lang="ru-RU" dirty="0">
                <a:latin typeface="Arial Narrow" pitchFamily="34" charset="0"/>
              </a:rPr>
              <a:t> / М. </a:t>
            </a:r>
            <a:r>
              <a:rPr lang="ru-RU" dirty="0" err="1">
                <a:latin typeface="Arial Narrow" pitchFamily="34" charset="0"/>
              </a:rPr>
              <a:t>Павич</a:t>
            </a:r>
            <a:r>
              <a:rPr lang="ru-RU" dirty="0">
                <a:latin typeface="Arial Narrow" pitchFamily="34" charset="0"/>
              </a:rPr>
              <a:t>. - 3-е изд. - СПб. : Азбука, 2000. - 192 с.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4" y="4014262"/>
            <a:ext cx="2808313" cy="280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196751"/>
            <a:ext cx="5211452" cy="353943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</a:t>
            </a:r>
            <a:r>
              <a:rPr lang="ru-RU" sz="1400" dirty="0">
                <a:latin typeface="Arial Narrow" pitchFamily="34" charset="0"/>
              </a:rPr>
              <a:t>роман-клепсидра, перевертыш, соединяющий в себе две книги, где есть два начала и два конца. Герои захватывающего повествования </a:t>
            </a:r>
            <a:r>
              <a:rPr lang="ru-RU" sz="1400" dirty="0" err="1">
                <a:latin typeface="Arial Narrow" pitchFamily="34" charset="0"/>
              </a:rPr>
              <a:t>Геро</a:t>
            </a:r>
            <a:r>
              <a:rPr lang="ru-RU" sz="1400" dirty="0">
                <a:latin typeface="Arial Narrow" pitchFamily="34" charset="0"/>
              </a:rPr>
              <a:t> и </a:t>
            </a:r>
            <a:r>
              <a:rPr lang="ru-RU" sz="1400" dirty="0" err="1">
                <a:latin typeface="Arial Narrow" pitchFamily="34" charset="0"/>
              </a:rPr>
              <a:t>Леандр</a:t>
            </a:r>
            <a:r>
              <a:rPr lang="ru-RU" sz="1400" dirty="0">
                <a:latin typeface="Arial Narrow" pitchFamily="34" charset="0"/>
              </a:rPr>
              <a:t> встречаются в буквальном смысле слова на середине книги. </a:t>
            </a:r>
            <a:r>
              <a:rPr lang="ru-RU" sz="1400" dirty="0" smtClean="0">
                <a:latin typeface="Arial Narrow" pitchFamily="34" charset="0"/>
              </a:rPr>
              <a:t>Неважно </a:t>
            </a:r>
            <a:r>
              <a:rPr lang="ru-RU" sz="1400" dirty="0">
                <a:latin typeface="Arial Narrow" pitchFamily="34" charset="0"/>
              </a:rPr>
              <a:t>с какой части начинать чтение - с истории </a:t>
            </a:r>
            <a:r>
              <a:rPr lang="ru-RU" sz="1400" dirty="0" err="1">
                <a:latin typeface="Arial Narrow" pitchFamily="34" charset="0"/>
              </a:rPr>
              <a:t>Леандра</a:t>
            </a:r>
            <a:r>
              <a:rPr lang="ru-RU" sz="1400" dirty="0">
                <a:latin typeface="Arial Narrow" pitchFamily="34" charset="0"/>
              </a:rPr>
              <a:t> или истории </a:t>
            </a:r>
            <a:r>
              <a:rPr lang="ru-RU" sz="1400" dirty="0" err="1">
                <a:latin typeface="Arial Narrow" pitchFamily="34" charset="0"/>
              </a:rPr>
              <a:t>Геро</a:t>
            </a:r>
            <a:r>
              <a:rPr lang="ru-RU" sz="1400" dirty="0">
                <a:latin typeface="Arial Narrow" pitchFamily="34" charset="0"/>
              </a:rPr>
              <a:t> - рано или поздно одна история плавно перетечет в другую, да так, что </a:t>
            </a:r>
            <a:r>
              <a:rPr lang="ru-RU" sz="1400" dirty="0" smtClean="0">
                <a:latin typeface="Arial Narrow" pitchFamily="34" charset="0"/>
              </a:rPr>
              <a:t>вы </a:t>
            </a:r>
            <a:r>
              <a:rPr lang="ru-RU" sz="1400" dirty="0">
                <a:latin typeface="Arial Narrow" pitchFamily="34" charset="0"/>
              </a:rPr>
              <a:t>и не </a:t>
            </a:r>
            <a:r>
              <a:rPr lang="ru-RU" sz="1400" dirty="0" smtClean="0">
                <a:latin typeface="Arial Narrow" pitchFamily="34" charset="0"/>
              </a:rPr>
              <a:t>заметите, </a:t>
            </a:r>
            <a:r>
              <a:rPr lang="ru-RU" sz="1400" dirty="0">
                <a:latin typeface="Arial Narrow" pitchFamily="34" charset="0"/>
              </a:rPr>
              <a:t>как и откуда появилась </a:t>
            </a:r>
            <a:r>
              <a:rPr lang="ru-RU" sz="1400" dirty="0" err="1">
                <a:latin typeface="Arial Narrow" pitchFamily="34" charset="0"/>
              </a:rPr>
              <a:t>Геро</a:t>
            </a:r>
            <a:r>
              <a:rPr lang="ru-RU" sz="1400" dirty="0">
                <a:latin typeface="Arial Narrow" pitchFamily="34" charset="0"/>
              </a:rPr>
              <a:t> (или </a:t>
            </a:r>
            <a:r>
              <a:rPr lang="ru-RU" sz="1400" dirty="0" err="1">
                <a:latin typeface="Arial Narrow" pitchFamily="34" charset="0"/>
              </a:rPr>
              <a:t>Леандр</a:t>
            </a:r>
            <a:r>
              <a:rPr lang="ru-RU" sz="1400" dirty="0">
                <a:latin typeface="Arial Narrow" pitchFamily="34" charset="0"/>
              </a:rPr>
              <a:t>, если читать в обратно направлении). </a:t>
            </a:r>
            <a:r>
              <a:rPr lang="ru-RU" sz="1400" dirty="0" smtClean="0">
                <a:latin typeface="Arial Narrow" pitchFamily="34" charset="0"/>
              </a:rPr>
              <a:t>Обе истории</a:t>
            </a:r>
            <a:r>
              <a:rPr lang="ru-RU" sz="1400" dirty="0">
                <a:latin typeface="Arial Narrow" pitchFamily="34" charset="0"/>
              </a:rPr>
              <a:t>, разделенные "ветром, то есть временем", тесно переплетены, и не только античной легендой, но и символическими деталями, особенной скоростью жизни героев, местом действия и идеей превращения (или развития, становления) души.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Это непростая </a:t>
            </a:r>
            <a:r>
              <a:rPr lang="ru-RU" sz="1400" dirty="0">
                <a:latin typeface="Arial Narrow" pitchFamily="34" charset="0"/>
              </a:rPr>
              <a:t>для восприятия книга. Смысл постоянно ускользает, остается только ощущение, оттенок. Словно дуновение ветра, кажется, вот-вот что-то поймешь, но нет... пролетает мимо.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Роман </a:t>
            </a:r>
            <a:r>
              <a:rPr lang="ru-RU" sz="1400" dirty="0" err="1" smtClean="0">
                <a:latin typeface="Arial Narrow" pitchFamily="34" charset="0"/>
              </a:rPr>
              <a:t>Милорада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Павича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«Внутренняя сторона ветра» </a:t>
            </a:r>
            <a:r>
              <a:rPr lang="ru-RU" sz="1400" dirty="0" smtClean="0">
                <a:latin typeface="Arial Narrow" pitchFamily="34" charset="0"/>
              </a:rPr>
              <a:t>был </a:t>
            </a:r>
            <a:r>
              <a:rPr lang="ru-RU" sz="1400" dirty="0">
                <a:latin typeface="Arial Narrow" pitchFamily="34" charset="0"/>
              </a:rPr>
              <a:t>признан </a:t>
            </a:r>
            <a:r>
              <a:rPr lang="ru-RU" sz="1400" dirty="0" smtClean="0">
                <a:latin typeface="Arial Narrow" pitchFamily="34" charset="0"/>
              </a:rPr>
              <a:t>лучшим романом  1991 года </a:t>
            </a:r>
            <a:r>
              <a:rPr lang="ru-RU" sz="1400" dirty="0">
                <a:latin typeface="Arial Narrow" pitchFamily="34" charset="0"/>
              </a:rPr>
              <a:t>в Югославии и переведен на десять языков.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3121" y="4797152"/>
            <a:ext cx="8424936" cy="738664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«Человеческая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жизнь странная гонка: цель не в конце пути, а где-то посередине, и ты бежишь, бежишь, может быть, давно уже пробежал, да и сам того не знаешь, не заметил, когда это произошло. Так никогда и не узнаешь. Поэтому бежишь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дальше».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9091" y="5535816"/>
            <a:ext cx="7769333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«Любовь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бывает разных видов. Одну можно подцепить только вилкой, другую едят руками, как устриц, иную следует резать ножом, чтобы не удушила тебя, а бывает и такая жидкая, что без ложки не обойтись. Но есть и такая, как яблоко, которое съел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Адам».</a:t>
            </a:r>
          </a:p>
          <a:p>
            <a:pPr algn="r"/>
            <a:r>
              <a:rPr lang="ru-RU" sz="14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Милорад</a:t>
            </a:r>
            <a:r>
              <a:rPr lang="ru-RU" sz="14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4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Павич</a:t>
            </a:r>
            <a:endParaRPr lang="ru-RU" sz="1400" i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5125" name="Picture 5" descr="Внутренняя сторона ветра. Роман о Геро и Леандре, Милорад Павич – скачать  книгу fb2, epub, pdf на Литре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23" y="908720"/>
            <a:ext cx="2246649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1456">
            <a:off x="5662212" y="80518"/>
            <a:ext cx="2070344" cy="1089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563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4354" y="264096"/>
            <a:ext cx="446449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Рубина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, Д.  Синдром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Петрушки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Д. Рубина.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2020. - 496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8686" y="1052736"/>
            <a:ext cx="5112568" cy="4401205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Дина </a:t>
            </a:r>
            <a:r>
              <a:rPr lang="ru-RU" sz="1400" dirty="0">
                <a:latin typeface="Arial Narrow" pitchFamily="34" charset="0"/>
              </a:rPr>
              <a:t>Рубина совершила невозможное – соединила три разных жанра: увлекательный почти готический роман о куклах и кукольниках, стягивающий воедино полюса истории и искусства; семейный детектив и психологическую драму, прослеженную от ярких детских и юношеских воспоминаний до седых волос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Петр </a:t>
            </a:r>
            <a:r>
              <a:rPr lang="ru-RU" sz="1400" dirty="0">
                <a:latin typeface="Arial Narrow" pitchFamily="34" charset="0"/>
              </a:rPr>
              <a:t>Уксусов с детства грезил куклами, осваивая непростое мастерство их создания. Без них он не представляет своей жизни. Впрочем, как и без возлюбленной – хрупкой девушки с огненными кудрями, которая покорила его сердце еще в детстве: увидел восьмилетний Петька годовалую Лизоньку и пропал… Мальчик нянчился с младенцем, а когда оба героя выросли – женился на Лизе, сделав ее своей музой.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Но </a:t>
            </a:r>
            <a:r>
              <a:rPr lang="ru-RU" sz="1400" dirty="0">
                <a:latin typeface="Arial Narrow" pitchFamily="34" charset="0"/>
              </a:rPr>
              <a:t>в семье </a:t>
            </a:r>
            <a:r>
              <a:rPr lang="ru-RU" sz="1400" dirty="0" err="1">
                <a:latin typeface="Arial Narrow" pitchFamily="34" charset="0"/>
              </a:rPr>
              <a:t>Уксусовых</a:t>
            </a:r>
            <a:r>
              <a:rPr lang="ru-RU" sz="1400" dirty="0">
                <a:latin typeface="Arial Narrow" pitchFamily="34" charset="0"/>
              </a:rPr>
              <a:t> происходит страшное горе: вскоре после рождения умирает их сын. А все потому, что Лиза является носителем редкого генетического заболевания под названием «синдром Петрушки». Молодая женщина не выдерживает удара судьбы и попадает в израильскую психиатрическую </a:t>
            </a:r>
            <a:r>
              <a:rPr lang="ru-RU" sz="1400" dirty="0" smtClean="0">
                <a:latin typeface="Arial Narrow" pitchFamily="34" charset="0"/>
              </a:rPr>
              <a:t>клинику…</a:t>
            </a:r>
            <a:endParaRPr lang="ru-RU" sz="1400" dirty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Поскольку </a:t>
            </a:r>
            <a:r>
              <a:rPr lang="ru-RU" sz="1400" dirty="0">
                <a:latin typeface="Arial Narrow" pitchFamily="34" charset="0"/>
              </a:rPr>
              <a:t>шоу должно продолжаться, Петр делает куклу – точную копию жены. И вскоре становится непонятно, кого же кукольник любит на самом деле: марионетку или женщину</a:t>
            </a:r>
            <a:r>
              <a:rPr lang="ru-RU" sz="1400" dirty="0" smtClean="0">
                <a:latin typeface="Arial Narrow" pitchFamily="34" charset="0"/>
              </a:rPr>
              <a:t>…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3" t="5323" r="3079"/>
          <a:stretch/>
        </p:blipFill>
        <p:spPr bwMode="auto">
          <a:xfrm>
            <a:off x="6171672" y="836712"/>
            <a:ext cx="2331584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9093" y="5531075"/>
            <a:ext cx="7963705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«Мы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ведь сопереживаем Ромео и Джульетте, убившим себя во имя любви? И подобные случаи происходят не только на сцене. Да, говорю я себе. Но мы не знаем, что стало бы с Ромео и Джульеттой, а также с прочими, им подобными, спустя года три после свадьбы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…»</a:t>
            </a:r>
          </a:p>
          <a:p>
            <a:pPr algn="r"/>
            <a:r>
              <a:rPr lang="ru-RU" sz="14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Дина Рубина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35894" y="4142837"/>
            <a:ext cx="1502526" cy="150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110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0375" y="344270"/>
            <a:ext cx="5551785" cy="9848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Стругацкий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А. Понедельник начинается в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субботу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фантастический роман / Стругацкий А, Б. Стругацкий. - М. : АСТ ; СПб. : </a:t>
            </a:r>
            <a:r>
              <a:rPr lang="ru-RU" dirty="0" err="1">
                <a:latin typeface="Arial Narrow" pitchFamily="34" charset="0"/>
              </a:rPr>
              <a:t>Terra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Fantastica</a:t>
            </a:r>
            <a:r>
              <a:rPr lang="ru-RU" dirty="0">
                <a:latin typeface="Arial Narrow" pitchFamily="34" charset="0"/>
              </a:rPr>
              <a:t>, 2014. - 283 с.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26388"/>
            <a:ext cx="2703702" cy="1902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43106" y="1484784"/>
            <a:ext cx="5186321" cy="353943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"</a:t>
            </a:r>
            <a:r>
              <a:rPr lang="ru-RU" sz="1400" dirty="0">
                <a:latin typeface="Arial Narrow" pitchFamily="34" charset="0"/>
              </a:rPr>
              <a:t>Понедельник начинается в субботу. Сказка для научных работников младшего возраста" - под таким заголовком в 1965 году вышла книга, которой зачитывались и продолжают зачитываться все новые и новые поколения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Программист </a:t>
            </a:r>
            <a:r>
              <a:rPr lang="ru-RU" sz="1400" dirty="0">
                <a:latin typeface="Arial Narrow" pitchFamily="34" charset="0"/>
              </a:rPr>
              <a:t>Александр Привалов отправляется в путешествие по России. В пути, неподалеку от </a:t>
            </a:r>
            <a:r>
              <a:rPr lang="ru-RU" sz="1400" dirty="0" err="1">
                <a:latin typeface="Arial Narrow" pitchFamily="34" charset="0"/>
              </a:rPr>
              <a:t>Соловца</a:t>
            </a:r>
            <a:r>
              <a:rPr lang="ru-RU" sz="1400" dirty="0">
                <a:latin typeface="Arial Narrow" pitchFamily="34" charset="0"/>
              </a:rPr>
              <a:t>, он встречает двух сотрудников местного вуза со странным названием НИИЧАВО. А затем соглашается переночевать в институтском музее </a:t>
            </a:r>
            <a:r>
              <a:rPr lang="ru-RU" sz="1400" dirty="0" err="1">
                <a:latin typeface="Arial Narrow" pitchFamily="34" charset="0"/>
              </a:rPr>
              <a:t>Изнакурнож</a:t>
            </a:r>
            <a:r>
              <a:rPr lang="ru-RU" sz="1400" dirty="0">
                <a:latin typeface="Arial Narrow" pitchFamily="34" charset="0"/>
              </a:rPr>
              <a:t> на улице Лукоморье и практически попадает в сказочную </a:t>
            </a:r>
            <a:r>
              <a:rPr lang="ru-RU" sz="1400" dirty="0" smtClean="0">
                <a:latin typeface="Arial Narrow" pitchFamily="34" charset="0"/>
              </a:rPr>
              <a:t>реальность… Оказывается</a:t>
            </a:r>
            <a:r>
              <a:rPr lang="ru-RU" sz="1400" dirty="0">
                <a:latin typeface="Arial Narrow" pitchFamily="34" charset="0"/>
              </a:rPr>
              <a:t>, в НИИЧАВО можно повстречать говорящего кота, поймать в колодце волшебную щуку, полюбоваться магическим зеркалом и даже одолжить неразменный пятак, которым можно расплачиваться в магазинах.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Александр </a:t>
            </a:r>
            <a:r>
              <a:rPr lang="ru-RU" sz="1400" dirty="0">
                <a:latin typeface="Arial Narrow" pitchFamily="34" charset="0"/>
              </a:rPr>
              <a:t>Привалов остается работать в странном институте. Теперь ему предстоит разыскать волшебный диван, принять участие в ликвидации модели Идеального Потребителя, отправиться в описанное фантастами будущее и даже разгадать тайну Тунгусского метеорита</a:t>
            </a:r>
            <a:r>
              <a:rPr lang="ru-RU" sz="1400" dirty="0" smtClean="0">
                <a:latin typeface="Arial Narrow" pitchFamily="34" charset="0"/>
              </a:rPr>
              <a:t>…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2" name="AutoShape 4" descr="Понедельник начинается в субботу | Стругацкий Аркадий Натанович, Стругацкий Борис Натанович  #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836713"/>
            <a:ext cx="2276578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66884" y="5773026"/>
            <a:ext cx="6125085" cy="95410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«А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какой смысл покупать машину, чтобы разъезжать по асфальту? Там, где асфальт, ничего интересного, а где интересно, там нет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асфальта».</a:t>
            </a:r>
          </a:p>
          <a:p>
            <a:pPr algn="r"/>
            <a:r>
              <a:rPr lang="ru-RU" sz="14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Аркадий и Борис Стругацкие</a:t>
            </a:r>
            <a:endParaRPr lang="ru-RU" sz="1400" i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5157192"/>
            <a:ext cx="4972957" cy="52322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«Восемьдесят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три процента всех дней в году начинаются одинаково: звенит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будильник».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90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2564904"/>
            <a:ext cx="7383996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на абонементе 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14231" y="5661248"/>
            <a:ext cx="49685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19569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</TotalTime>
  <Words>1727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228</cp:revision>
  <dcterms:created xsi:type="dcterms:W3CDTF">2022-11-09T08:10:03Z</dcterms:created>
  <dcterms:modified xsi:type="dcterms:W3CDTF">2023-06-27T12:44:14Z</dcterms:modified>
</cp:coreProperties>
</file>