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1" r:id="rId2"/>
    <p:sldId id="263" r:id="rId3"/>
    <p:sldId id="267" r:id="rId4"/>
    <p:sldId id="274" r:id="rId5"/>
    <p:sldId id="277" r:id="rId6"/>
    <p:sldId id="272" r:id="rId7"/>
    <p:sldId id="264" r:id="rId8"/>
    <p:sldId id="278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FFFFFF"/>
    <a:srgbClr val="800000"/>
    <a:srgbClr val="FFCCCC"/>
    <a:srgbClr val="006600"/>
    <a:srgbClr val="336600"/>
    <a:srgbClr val="003300"/>
    <a:srgbClr val="FDEADA"/>
    <a:srgbClr val="0033CC"/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84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F5695A-F234-42F4-8460-E65E21031ED5}" type="datetimeFigureOut">
              <a:rPr lang="ru-RU" smtClean="0"/>
              <a:t>25.09.2023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7334C4-F903-4BCA-A4C6-729AF94A71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110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25.09.2023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96266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25.09.2023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33712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25.09.2023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25108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25.09.2023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52607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25.09.2023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61682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25.09.2023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7443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25.09.2023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15732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25.09.2023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42214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25.09.2023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42946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25.09.2023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43605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25.09.2023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86672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C77320-7363-4CD3-9238-FC8CFDF18DDB}" type="datetimeFigureOut">
              <a:rPr lang="ru-RU" smtClean="0"/>
              <a:t>25.09.2023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94189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4.xml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Relationship Id="rId6" Type="http://schemas.openxmlformats.org/officeDocument/2006/relationships/slide" Target="slide5.xml"/><Relationship Id="rId11" Type="http://schemas.openxmlformats.org/officeDocument/2006/relationships/image" Target="../media/image6.png"/><Relationship Id="rId5" Type="http://schemas.openxmlformats.org/officeDocument/2006/relationships/image" Target="../media/image3.png"/><Relationship Id="rId10" Type="http://schemas.openxmlformats.org/officeDocument/2006/relationships/slide" Target="slide3.xml"/><Relationship Id="rId4" Type="http://schemas.openxmlformats.org/officeDocument/2006/relationships/slide" Target="slide6.xml"/><Relationship Id="rId9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c1.wallpaperflare.com/preview/501/345/244/paper-minimalism-reading-bookmar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38" y="7937"/>
            <a:ext cx="9148937" cy="6072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575182" y="2444013"/>
            <a:ext cx="6896375" cy="1200329"/>
          </a:xfrm>
          <a:prstGeom prst="rect">
            <a:avLst/>
          </a:prstGeom>
          <a:solidFill>
            <a:srgbClr val="FFFFFF">
              <a:alpha val="60000"/>
            </a:srgbClr>
          </a:solidFill>
          <a:effectLst>
            <a:softEdge rad="127000"/>
          </a:effectLst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</a:rPr>
              <a:t>Читайте</a:t>
            </a:r>
            <a:r>
              <a:rPr lang="ru-RU" sz="7200" dirty="0" smtClean="0"/>
              <a:t> </a:t>
            </a:r>
            <a:r>
              <a:rPr lang="ru-RU" sz="7200" b="1" dirty="0" smtClean="0">
                <a:solidFill>
                  <a:srgbClr val="C00000"/>
                </a:solidFill>
              </a:rPr>
              <a:t>лучшее</a:t>
            </a:r>
            <a:r>
              <a:rPr lang="ru-RU" sz="7200" dirty="0" smtClean="0"/>
              <a:t> </a:t>
            </a:r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</a:rPr>
              <a:t>с нами</a:t>
            </a:r>
            <a:endParaRPr lang="ru-RU" sz="4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72586" y="2087158"/>
            <a:ext cx="4559261" cy="369332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Batang" pitchFamily="18" charset="-127"/>
                <a:ea typeface="Batang" pitchFamily="18" charset="-127"/>
              </a:rPr>
              <a:t>Книги от классики до современности</a:t>
            </a:r>
            <a:endParaRPr lang="ru-RU" b="1" dirty="0">
              <a:solidFill>
                <a:srgbClr val="C00000"/>
              </a:solidFill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 rot="16200000">
            <a:off x="-1178521" y="1917881"/>
            <a:ext cx="3905236" cy="707886"/>
          </a:xfrm>
          <a:prstGeom prst="rect">
            <a:avLst/>
          </a:prstGeom>
          <a:noFill/>
          <a:effectLst>
            <a:softEdge rad="31750"/>
          </a:effectLst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Arial Narrow" pitchFamily="34" charset="0"/>
              </a:rPr>
              <a:t>Библиотека</a:t>
            </a:r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Arial Narrow" pitchFamily="34" charset="0"/>
              </a:rPr>
              <a:t> </a:t>
            </a:r>
          </a:p>
          <a:p>
            <a:r>
              <a:rPr lang="ru-RU" sz="1600" b="1" u="sng" dirty="0" smtClean="0">
                <a:solidFill>
                  <a:schemeClr val="accent5">
                    <a:lumMod val="50000"/>
                  </a:schemeClr>
                </a:solidFill>
                <a:latin typeface="Arial Narrow" pitchFamily="34" charset="0"/>
              </a:rPr>
              <a:t>Полесского государственного университета</a:t>
            </a:r>
            <a:endParaRPr lang="ru-RU" sz="1600" b="1" u="sng" dirty="0">
              <a:solidFill>
                <a:schemeClr val="accent5">
                  <a:lumMod val="50000"/>
                </a:schemeClr>
              </a:solidFill>
              <a:latin typeface="Arial Narrow" pitchFamily="34" charset="0"/>
            </a:endParaRPr>
          </a:p>
        </p:txBody>
      </p:sp>
      <p:sp>
        <p:nvSpPr>
          <p:cNvPr id="10" name="AutoShape 4" descr="https://svgsilh.com/svg/2028349.svg"/>
          <p:cNvSpPr>
            <a:spLocks noChangeAspect="1" noChangeArrowheads="1"/>
          </p:cNvSpPr>
          <p:nvPr/>
        </p:nvSpPr>
        <p:spPr bwMode="auto">
          <a:xfrm>
            <a:off x="3242846" y="5078341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AutoShape 6" descr="https://svgsilh.com/svg/2028349.sv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2843808" y="332499"/>
            <a:ext cx="6113984" cy="1323439"/>
          </a:xfrm>
          <a:prstGeom prst="rect">
            <a:avLst/>
          </a:prstGeom>
          <a:solidFill>
            <a:srgbClr val="FFFFFF">
              <a:alpha val="74902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algn="r"/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Книги – это двери, что выводят тебя из четырех </a:t>
            </a:r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стен. </a:t>
            </a:r>
          </a:p>
          <a:p>
            <a:pPr algn="r"/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Они 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учат тебя, воспитывают, с ними ты путешествуешь, </a:t>
            </a:r>
            <a:endParaRPr lang="ru-RU" sz="1600" b="1" dirty="0" smtClean="0">
              <a:solidFill>
                <a:schemeClr val="accent5">
                  <a:lumMod val="50000"/>
                </a:schemeClr>
              </a:solidFill>
              <a:latin typeface="Batang" pitchFamily="18" charset="-127"/>
              <a:ea typeface="Batang" pitchFamily="18" charset="-127"/>
            </a:endParaRPr>
          </a:p>
          <a:p>
            <a:pPr algn="r"/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мечтаешь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, воображаешь, проживаешь другие жизни, </a:t>
            </a:r>
            <a:endParaRPr lang="ru-RU" sz="1600" b="1" dirty="0" smtClean="0">
              <a:solidFill>
                <a:schemeClr val="accent5">
                  <a:lumMod val="50000"/>
                </a:schemeClr>
              </a:solidFill>
              <a:latin typeface="Batang" pitchFamily="18" charset="-127"/>
              <a:ea typeface="Batang" pitchFamily="18" charset="-127"/>
            </a:endParaRPr>
          </a:p>
          <a:p>
            <a:pPr algn="r"/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а 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свою умножаешь в тысячу раз</a:t>
            </a:r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.</a:t>
            </a:r>
          </a:p>
          <a:p>
            <a:pPr algn="ctr"/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                                                              </a:t>
            </a:r>
            <a:r>
              <a:rPr lang="ru-RU" sz="1600" i="1" dirty="0" smtClean="0">
                <a:solidFill>
                  <a:schemeClr val="accent5">
                    <a:lumMod val="50000"/>
                  </a:schemeClr>
                </a:solidFill>
                <a:latin typeface="+mj-lt"/>
                <a:ea typeface="Batang" pitchFamily="18" charset="-127"/>
              </a:rPr>
              <a:t>А</a:t>
            </a:r>
            <a:r>
              <a:rPr lang="ru-RU" sz="1600" i="1" dirty="0">
                <a:solidFill>
                  <a:schemeClr val="accent5">
                    <a:lumMod val="50000"/>
                  </a:schemeClr>
                </a:solidFill>
                <a:latin typeface="+mj-lt"/>
                <a:ea typeface="Batang" pitchFamily="18" charset="-127"/>
              </a:rPr>
              <a:t>. </a:t>
            </a:r>
            <a:r>
              <a:rPr lang="ru-RU" sz="1600" i="1" dirty="0" smtClean="0">
                <a:solidFill>
                  <a:schemeClr val="accent5">
                    <a:lumMod val="50000"/>
                  </a:schemeClr>
                </a:solidFill>
                <a:latin typeface="+mj-lt"/>
                <a:ea typeface="Batang" pitchFamily="18" charset="-127"/>
              </a:rPr>
              <a:t>Перес-</a:t>
            </a:r>
            <a:r>
              <a:rPr lang="ru-RU" sz="1600" i="1" dirty="0" err="1" smtClean="0">
                <a:solidFill>
                  <a:schemeClr val="accent5">
                    <a:lumMod val="50000"/>
                  </a:schemeClr>
                </a:solidFill>
                <a:latin typeface="+mj-lt"/>
                <a:ea typeface="Batang" pitchFamily="18" charset="-127"/>
              </a:rPr>
              <a:t>Реверте</a:t>
            </a:r>
            <a:endParaRPr lang="ru-RU" sz="1600" i="1" dirty="0">
              <a:solidFill>
                <a:schemeClr val="accent5">
                  <a:lumMod val="50000"/>
                </a:schemeClr>
              </a:solidFill>
              <a:latin typeface="+mj-lt"/>
              <a:ea typeface="Batang" pitchFamily="18" charset="-127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572586" y="1462921"/>
            <a:ext cx="3950120" cy="584775"/>
          </a:xfrm>
          <a:prstGeom prst="rect">
            <a:avLst/>
          </a:prstGeom>
          <a:solidFill>
            <a:srgbClr val="FFFFFF">
              <a:alpha val="74902"/>
            </a:srgbClr>
          </a:solidFill>
          <a:effectLst>
            <a:softEdge rad="63500"/>
          </a:effectLst>
        </p:spPr>
        <p:txBody>
          <a:bodyPr wrap="none">
            <a:spAutoFit/>
          </a:bodyPr>
          <a:lstStyle/>
          <a:p>
            <a:pPr lvl="0"/>
            <a:r>
              <a:rPr lang="ru-RU" sz="3200" b="1" u="sng" dirty="0">
                <a:solidFill>
                  <a:srgbClr val="4BACC6">
                    <a:lumMod val="50000"/>
                  </a:srgbClr>
                </a:solidFill>
                <a:latin typeface="Comic Sans MS" pitchFamily="66" charset="0"/>
              </a:rPr>
              <a:t>Литературный гид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446813" y="4051446"/>
            <a:ext cx="7153112" cy="2339102"/>
          </a:xfrm>
          <a:prstGeom prst="rect">
            <a:avLst/>
          </a:prstGeom>
          <a:solidFill>
            <a:schemeClr val="bg1"/>
          </a:solidFill>
          <a:ln w="12700">
            <a:solidFill>
              <a:srgbClr val="C0000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ru-RU" sz="1600" b="1" dirty="0" smtClean="0">
                <a:latin typeface="Arial" pitchFamily="34" charset="0"/>
                <a:cs typeface="Arial" pitchFamily="34" charset="0"/>
              </a:rPr>
              <a:t>Уважаемые пользователи библиотеки! 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Многие из нас любят провести досуг с интересной книгой. 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Но как выбрать из моря издающейся литературы то произведение,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 что придется вам по душе? Для тех, кто любит 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почитать хорошие книги или, наконец-то, хочет приобщиться 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к этому увлекательному занятию, мы реализуем проект 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«Читайте лучшее с нами: </a:t>
            </a:r>
            <a:r>
              <a:rPr lang="ru-RU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книги от классики до современности»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, 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в рамках которого ежемесячно будем знакомить вас с лучшими 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книгами различной тематики из фонда нашей библиотеки.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4816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090726" y="260648"/>
            <a:ext cx="45656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dirty="0" smtClean="0">
                <a:solidFill>
                  <a:srgbClr val="800000"/>
                </a:solidFill>
                <a:latin typeface="Comic Sans MS" pitchFamily="66" charset="0"/>
              </a:rPr>
              <a:t>27 сентября </a:t>
            </a:r>
            <a:r>
              <a:rPr lang="ru-RU" dirty="0">
                <a:solidFill>
                  <a:srgbClr val="800000"/>
                </a:solidFill>
                <a:latin typeface="Comic Sans MS" pitchFamily="66" charset="0"/>
              </a:rPr>
              <a:t>– Всемирный день </a:t>
            </a:r>
            <a:r>
              <a:rPr lang="ru-RU" dirty="0" smtClean="0">
                <a:solidFill>
                  <a:srgbClr val="800000"/>
                </a:solidFill>
                <a:latin typeface="Comic Sans MS" pitchFamily="66" charset="0"/>
              </a:rPr>
              <a:t>туризма</a:t>
            </a:r>
            <a:endParaRPr lang="ru-RU" dirty="0">
              <a:solidFill>
                <a:srgbClr val="800000"/>
              </a:solidFill>
              <a:latin typeface="Comic Sans MS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96432" y="764704"/>
            <a:ext cx="7972831" cy="3170099"/>
          </a:xfrm>
          <a:prstGeom prst="rect">
            <a:avLst/>
          </a:prstGeom>
          <a:solidFill>
            <a:srgbClr val="FFFFFF">
              <a:alpha val="50196"/>
            </a:srgbClr>
          </a:solidFill>
          <a:effectLst>
            <a:softEdge rad="317500"/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chemeClr val="tx2">
                    <a:lumMod val="50000"/>
                  </a:schemeClr>
                </a:solidFill>
              </a:rPr>
              <a:t>5 книг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</a:rPr>
              <a:t>о путешествиях</a:t>
            </a:r>
            <a:endParaRPr lang="ru-RU" sz="2000" b="1" dirty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Книги о путешествиях 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– удивительная 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возможность окунуться в другой мир. </a:t>
            </a:r>
            <a:endParaRPr lang="ru-RU" dirty="0" smtClean="0">
              <a:solidFill>
                <a:schemeClr val="tx2">
                  <a:lumMod val="50000"/>
                </a:schemeClr>
              </a:solidFill>
              <a:latin typeface="Arial Narrow" pitchFamily="34" charset="0"/>
            </a:endParaRPr>
          </a:p>
          <a:p>
            <a:pPr algn="ctr"/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С их помощью мы можем узнать об обычаях и традициях других народов, </a:t>
            </a:r>
          </a:p>
          <a:p>
            <a:pPr algn="ctr"/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познакомиться с их культурными особенностями, попробовать рецепты </a:t>
            </a:r>
          </a:p>
          <a:p>
            <a:pPr algn="ctr"/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национальных блюд, изучить географию и многое другое.</a:t>
            </a:r>
          </a:p>
          <a:p>
            <a:pPr algn="ctr"/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Вы 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хотели 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бы отправиться 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в путешествие прямо сейчас, но нет возможности? </a:t>
            </a:r>
            <a:endParaRPr lang="ru-RU" dirty="0" smtClean="0">
              <a:solidFill>
                <a:schemeClr val="tx2">
                  <a:lumMod val="50000"/>
                </a:schemeClr>
              </a:solidFill>
              <a:latin typeface="Arial Narrow" pitchFamily="34" charset="0"/>
            </a:endParaRPr>
          </a:p>
          <a:p>
            <a:pPr algn="ctr"/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Если 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каникулы или 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отпуск вам 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пока только 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снятся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, берите книгу и 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следуйте </a:t>
            </a:r>
          </a:p>
          <a:p>
            <a:pPr algn="ctr"/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в 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захватывающее путешествие, не вставая с дивана. </a:t>
            </a:r>
            <a:endParaRPr lang="ru-RU" dirty="0" smtClean="0">
              <a:solidFill>
                <a:schemeClr val="tx2">
                  <a:lumMod val="50000"/>
                </a:schemeClr>
              </a:solidFill>
              <a:latin typeface="Arial Narrow" pitchFamily="34" charset="0"/>
            </a:endParaRPr>
          </a:p>
          <a:p>
            <a:pPr algn="ctr"/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Предлагаемые нами книги – это увлекательная экскурсия с 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интересным </a:t>
            </a:r>
            <a:endParaRPr lang="ru-RU" dirty="0" smtClean="0">
              <a:solidFill>
                <a:schemeClr val="tx2">
                  <a:lumMod val="50000"/>
                </a:schemeClr>
              </a:solidFill>
              <a:latin typeface="Arial Narrow" pitchFamily="34" charset="0"/>
            </a:endParaRPr>
          </a:p>
          <a:p>
            <a:pPr algn="ctr"/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собеседником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, 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ради 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которой не нужно выходить из 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дома.</a:t>
            </a:r>
          </a:p>
          <a:p>
            <a:pPr algn="ctr"/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Читайте </a:t>
            </a: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и путешествуйте! </a:t>
            </a:r>
          </a:p>
        </p:txBody>
      </p:sp>
      <p:pic>
        <p:nvPicPr>
          <p:cNvPr id="1031" name="Picture 7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5047" y="4161157"/>
            <a:ext cx="1564119" cy="24090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6042" y="4154447"/>
            <a:ext cx="1656184" cy="24085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2891" y="4149080"/>
            <a:ext cx="1701843" cy="24275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9788" y="4149080"/>
            <a:ext cx="1560829" cy="24275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455" y="4149080"/>
            <a:ext cx="1594964" cy="2421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83871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403648" y="4885516"/>
            <a:ext cx="5760640" cy="954107"/>
          </a:xfrm>
          <a:prstGeom prst="rect">
            <a:avLst/>
          </a:prstGeom>
          <a:ln>
            <a:solidFill>
              <a:srgbClr val="800000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Arial Narrow" pitchFamily="34" charset="0"/>
              </a:rPr>
              <a:t>     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Сто 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великих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путешественников</a:t>
            </a:r>
            <a:r>
              <a:rPr lang="ru-RU" dirty="0" smtClean="0">
                <a:latin typeface="Arial Narrow" pitchFamily="34" charset="0"/>
              </a:rPr>
              <a:t>: </a:t>
            </a:r>
            <a:r>
              <a:rPr lang="ru-RU" dirty="0">
                <a:latin typeface="Arial Narrow" pitchFamily="34" charset="0"/>
              </a:rPr>
              <a:t>научно-популярная литература / сост. И. С. </a:t>
            </a:r>
            <a:r>
              <a:rPr lang="ru-RU" dirty="0" err="1">
                <a:latin typeface="Arial Narrow" pitchFamily="34" charset="0"/>
              </a:rPr>
              <a:t>Муромов</a:t>
            </a:r>
            <a:r>
              <a:rPr lang="ru-RU" dirty="0">
                <a:latin typeface="Arial Narrow" pitchFamily="34" charset="0"/>
              </a:rPr>
              <a:t>. - М</a:t>
            </a:r>
            <a:r>
              <a:rPr lang="ru-RU" dirty="0" smtClean="0">
                <a:latin typeface="Arial Narrow" pitchFamily="34" charset="0"/>
              </a:rPr>
              <a:t>.: </a:t>
            </a:r>
            <a:r>
              <a:rPr lang="ru-RU" dirty="0">
                <a:latin typeface="Arial Narrow" pitchFamily="34" charset="0"/>
              </a:rPr>
              <a:t>ВЕЧЕ, 2002. - 656 с</a:t>
            </a:r>
            <a:r>
              <a:rPr lang="ru-RU" dirty="0" smtClean="0">
                <a:latin typeface="Arial Narrow" pitchFamily="34" charset="0"/>
              </a:rPr>
              <a:t>.: </a:t>
            </a:r>
            <a:r>
              <a:rPr lang="ru-RU" dirty="0">
                <a:latin typeface="Arial Narrow" pitchFamily="34" charset="0"/>
              </a:rPr>
              <a:t>ил. - (100 великих).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155" y="1317736"/>
            <a:ext cx="2170704" cy="3312368"/>
          </a:xfrm>
          <a:prstGeom prst="rect">
            <a:avLst/>
          </a:prstGeom>
          <a:noFill/>
          <a:ln w="25400">
            <a:solidFill>
              <a:srgbClr val="0033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419872" y="1527370"/>
            <a:ext cx="4843721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Arial Narrow" pitchFamily="34" charset="0"/>
              </a:rPr>
              <a:t>      С </a:t>
            </a:r>
            <a:r>
              <a:rPr lang="ru-RU" sz="1400" dirty="0">
                <a:latin typeface="Arial Narrow" pitchFamily="34" charset="0"/>
              </a:rPr>
              <a:t>незапамятных времен людей манили дальние и загадочные страны, легенды о сказочных сокровищах, предания о "золотом веке", известия о счастливой и справедливой жизни "там, за горизонтом". Уже в государствах древности правители и полководцы снаряжали экспедиции на поиски новых морских и сухопутных путей, отправляли армии на покорение племен и народов "земель незнаемых". Позднее короли и султаны, коммерсанты и научные сообщества пытались раздвинуть границы известного мира, заглянуть в отдаленные уголки планеты. Но не все из отчаянных мореплавателей и землепроходцев возвращались к родным очагам.</a:t>
            </a:r>
          </a:p>
          <a:p>
            <a:pPr algn="just"/>
            <a:r>
              <a:rPr lang="ru-RU" sz="1400" dirty="0" smtClean="0">
                <a:latin typeface="Arial Narrow" pitchFamily="34" charset="0"/>
              </a:rPr>
              <a:t>      Эта </a:t>
            </a:r>
            <a:r>
              <a:rPr lang="ru-RU" sz="1400" dirty="0">
                <a:latin typeface="Arial Narrow" pitchFamily="34" charset="0"/>
              </a:rPr>
              <a:t>книга рассказывает об открытиях и удивительных судьбах великих путешественников и землепроходцев разных эпох и стран</a:t>
            </a:r>
            <a:r>
              <a:rPr lang="ru-RU" sz="1400" dirty="0" smtClean="0">
                <a:latin typeface="Arial Narrow" pitchFamily="34" charset="0"/>
              </a:rPr>
              <a:t>.</a:t>
            </a:r>
            <a:endParaRPr lang="ru-RU" sz="1400" dirty="0">
              <a:latin typeface="Arial Narrow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17677" y="116632"/>
            <a:ext cx="7585792" cy="1077218"/>
          </a:xfrm>
          <a:prstGeom prst="rect">
            <a:avLst/>
          </a:prstGeom>
          <a:solidFill>
            <a:srgbClr val="FFFFFF">
              <a:alpha val="50196"/>
            </a:srgbClr>
          </a:solidFill>
          <a:effectLst>
            <a:softEdge rad="317500"/>
          </a:effectLst>
        </p:spPr>
        <p:txBody>
          <a:bodyPr wrap="square">
            <a:spAutoFit/>
          </a:bodyPr>
          <a:lstStyle/>
          <a:p>
            <a:pPr algn="ctr"/>
            <a:endParaRPr lang="ru-RU" sz="1600" dirty="0" smtClean="0">
              <a:latin typeface="Segoe Print" pitchFamily="2" charset="0"/>
            </a:endParaRPr>
          </a:p>
          <a:p>
            <a:pPr algn="ctr"/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«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Хотите путешествовать далеко и быстро? Путешествуйте налегке. Скиньте с себя зависть, нетерпимость, эгоизм и страхи» </a:t>
            </a:r>
          </a:p>
          <a:p>
            <a:pPr algn="r"/>
            <a:r>
              <a:rPr lang="ru-RU" sz="1600" dirty="0" err="1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Чезар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</a:t>
            </a:r>
            <a:r>
              <a:rPr lang="ru-RU" sz="1600" dirty="0" err="1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Павезе</a:t>
            </a:r>
            <a:endParaRPr lang="ru-RU" sz="1600" dirty="0">
              <a:solidFill>
                <a:schemeClr val="tx2">
                  <a:lumMod val="50000"/>
                </a:schemeClr>
              </a:solidFill>
              <a:latin typeface="Arial Narrow" pitchFamily="34" charset="0"/>
            </a:endParaRPr>
          </a:p>
        </p:txBody>
      </p:sp>
      <p:pic>
        <p:nvPicPr>
          <p:cNvPr id="4" name="Picture 2" descr="https://www.pngmart.com/files/4/Mountains-PNG-Free-Download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416"/>
          <a:stretch/>
        </p:blipFill>
        <p:spPr bwMode="auto">
          <a:xfrm>
            <a:off x="0" y="5422284"/>
            <a:ext cx="9144000" cy="2054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2523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8533" y="5137720"/>
            <a:ext cx="2565467" cy="1584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879138" y="5085184"/>
            <a:ext cx="5688632" cy="954107"/>
          </a:xfrm>
          <a:prstGeom prst="rect">
            <a:avLst/>
          </a:prstGeom>
          <a:ln>
            <a:solidFill>
              <a:srgbClr val="800000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Arial Narrow" pitchFamily="34" charset="0"/>
              </a:rPr>
              <a:t>     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Верн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, Ж. 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За 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убегающим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горизонтом</a:t>
            </a:r>
            <a:r>
              <a:rPr lang="ru-RU" dirty="0" smtClean="0">
                <a:latin typeface="Arial Narrow" pitchFamily="34" charset="0"/>
              </a:rPr>
              <a:t>: </a:t>
            </a:r>
            <a:r>
              <a:rPr lang="ru-RU" dirty="0">
                <a:latin typeface="Arial Narrow" pitchFamily="34" charset="0"/>
              </a:rPr>
              <a:t>история великих путешествий / Ж. Верн. - </a:t>
            </a:r>
            <a:r>
              <a:rPr lang="ru-RU" dirty="0" smtClean="0">
                <a:latin typeface="Arial Narrow" pitchFamily="34" charset="0"/>
              </a:rPr>
              <a:t>Гродно: </a:t>
            </a:r>
            <a:r>
              <a:rPr lang="ru-RU" dirty="0" err="1" smtClean="0">
                <a:latin typeface="Arial Narrow" pitchFamily="34" charset="0"/>
              </a:rPr>
              <a:t>Сталкер</a:t>
            </a:r>
            <a:r>
              <a:rPr lang="ru-RU" dirty="0" smtClean="0">
                <a:latin typeface="Arial Narrow" pitchFamily="34" charset="0"/>
              </a:rPr>
              <a:t>; Смоленск: </a:t>
            </a:r>
            <a:r>
              <a:rPr lang="ru-RU" dirty="0">
                <a:latin typeface="Arial Narrow" pitchFamily="34" charset="0"/>
              </a:rPr>
              <a:t>Русич, 1994. - 416 с</a:t>
            </a:r>
            <a:r>
              <a:rPr lang="ru-RU" dirty="0" smtClean="0">
                <a:latin typeface="Arial Narrow" pitchFamily="34" charset="0"/>
              </a:rPr>
              <a:t>.: </a:t>
            </a:r>
            <a:r>
              <a:rPr lang="ru-RU" dirty="0">
                <a:latin typeface="Arial Narrow" pitchFamily="34" charset="0"/>
              </a:rPr>
              <a:t>ил. - (Открытие Земли).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491879" y="2492896"/>
            <a:ext cx="5040561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Arial Narrow" pitchFamily="34" charset="0"/>
              </a:rPr>
              <a:t>      В </a:t>
            </a:r>
            <a:r>
              <a:rPr lang="ru-RU" sz="1400" dirty="0">
                <a:latin typeface="Arial Narrow" pitchFamily="34" charset="0"/>
              </a:rPr>
              <a:t>этой книге </a:t>
            </a:r>
            <a:r>
              <a:rPr lang="ru-RU" sz="1400" dirty="0" smtClean="0">
                <a:latin typeface="Arial Narrow" pitchFamily="34" charset="0"/>
              </a:rPr>
              <a:t>вы </a:t>
            </a:r>
            <a:r>
              <a:rPr lang="ru-RU" sz="1400" dirty="0">
                <a:latin typeface="Arial Narrow" pitchFamily="34" charset="0"/>
              </a:rPr>
              <a:t>прочитаете о знаменитых французских мореплавателях конца XVIII </a:t>
            </a:r>
            <a:r>
              <a:rPr lang="ru-RU" sz="1400" dirty="0" smtClean="0">
                <a:latin typeface="Arial Narrow" pitchFamily="34" charset="0"/>
              </a:rPr>
              <a:t>века, познакомитесь </a:t>
            </a:r>
            <a:r>
              <a:rPr lang="ru-RU" sz="1400" dirty="0">
                <a:latin typeface="Arial Narrow" pitchFamily="34" charset="0"/>
              </a:rPr>
              <a:t>с захватывающими описаниями вновь открытых земель, нравами и обычаями их жителей.</a:t>
            </a:r>
          </a:p>
          <a:p>
            <a:pPr algn="just"/>
            <a:r>
              <a:rPr lang="ru-RU" sz="1400" dirty="0" smtClean="0">
                <a:latin typeface="Arial Narrow" pitchFamily="34" charset="0"/>
              </a:rPr>
              <a:t>     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smtClean="0">
                <a:latin typeface="Arial Narrow" pitchFamily="34" charset="0"/>
              </a:rPr>
              <a:t>Книга </a:t>
            </a:r>
            <a:r>
              <a:rPr lang="ru-RU" sz="1400" dirty="0">
                <a:latin typeface="Arial Narrow" pitchFamily="34" charset="0"/>
              </a:rPr>
              <a:t>расскажет </a:t>
            </a:r>
            <a:r>
              <a:rPr lang="ru-RU" sz="1400" dirty="0" smtClean="0">
                <a:latin typeface="Arial Narrow" pitchFamily="34" charset="0"/>
              </a:rPr>
              <a:t>об </a:t>
            </a:r>
            <a:r>
              <a:rPr lang="ru-RU" sz="1400" dirty="0">
                <a:latin typeface="Arial Narrow" pitchFamily="34" charset="0"/>
              </a:rPr>
              <a:t>удивительном растительном и животном мире Океании, Африки, Азии и Америки</a:t>
            </a:r>
            <a:r>
              <a:rPr lang="ru-RU" sz="1400" dirty="0" smtClean="0">
                <a:latin typeface="Arial Narrow" pitchFamily="34" charset="0"/>
              </a:rPr>
              <a:t>.</a:t>
            </a:r>
            <a:endParaRPr lang="ru-RU" sz="1400" dirty="0">
              <a:latin typeface="Arial Narrow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865" y="1340768"/>
            <a:ext cx="2175612" cy="3332661"/>
          </a:xfrm>
          <a:prstGeom prst="rect">
            <a:avLst/>
          </a:prstGeom>
          <a:noFill/>
          <a:ln w="25400">
            <a:solidFill>
              <a:srgbClr val="3366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014184" y="692696"/>
            <a:ext cx="5720360" cy="1569660"/>
          </a:xfrm>
          <a:prstGeom prst="rect">
            <a:avLst/>
          </a:prstGeom>
          <a:solidFill>
            <a:srgbClr val="FFFFFF">
              <a:alpha val="50196"/>
            </a:srgbClr>
          </a:solidFill>
          <a:effectLst>
            <a:softEdge rad="317500"/>
          </a:effectLst>
        </p:spPr>
        <p:txBody>
          <a:bodyPr wrap="square">
            <a:spAutoFit/>
          </a:bodyPr>
          <a:lstStyle/>
          <a:p>
            <a:pPr algn="ctr"/>
            <a:endParaRPr lang="ru-RU" sz="1600" dirty="0" smtClean="0">
              <a:latin typeface="Segoe Print" pitchFamily="2" charset="0"/>
            </a:endParaRPr>
          </a:p>
          <a:p>
            <a:pPr algn="ctr"/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«Взгляните-ка 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на океан, разве это не живое существо? Порою гневное, порою нежное! Ночью он спал как и мы, и вот просыпается в добром расположении духа после покойного сна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!»</a:t>
            </a:r>
          </a:p>
          <a:p>
            <a:pPr algn="r"/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Жюль Верн</a:t>
            </a:r>
            <a:endParaRPr lang="ru-RU" sz="1600" dirty="0">
              <a:solidFill>
                <a:schemeClr val="tx2">
                  <a:lumMod val="50000"/>
                </a:schemeClr>
              </a:solidFill>
              <a:latin typeface="Arial Narrow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83568" y="438312"/>
            <a:ext cx="7570686" cy="338554"/>
          </a:xfrm>
          <a:prstGeom prst="rect">
            <a:avLst/>
          </a:prstGeom>
          <a:solidFill>
            <a:srgbClr val="FFFFFF">
              <a:alpha val="50196"/>
            </a:srgbClr>
          </a:solidFill>
          <a:effectLst>
            <a:softEdge rad="127000"/>
          </a:effectLst>
        </p:spPr>
        <p:txBody>
          <a:bodyPr wrap="square">
            <a:spAutoFit/>
          </a:bodyPr>
          <a:lstStyle/>
          <a:p>
            <a:pPr algn="ctr"/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«Не 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позволяй никому становиться между тобой и твоей мечтой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!»</a:t>
            </a:r>
            <a:endParaRPr lang="ru-RU" sz="1600" dirty="0">
              <a:solidFill>
                <a:schemeClr val="tx2">
                  <a:lumMod val="50000"/>
                </a:schemeClr>
              </a:solidFill>
              <a:latin typeface="Segoe Pri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0062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615915" y="5301208"/>
            <a:ext cx="6340462" cy="954107"/>
          </a:xfrm>
          <a:prstGeom prst="rect">
            <a:avLst/>
          </a:prstGeom>
          <a:ln>
            <a:solidFill>
              <a:srgbClr val="800000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Arial Narrow" pitchFamily="34" charset="0"/>
              </a:rPr>
              <a:t>      </a:t>
            </a:r>
            <a:r>
              <a:rPr lang="ru-RU" sz="2000" b="1" dirty="0" err="1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Мулдашев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, Э. 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В 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поисках города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богов</a:t>
            </a:r>
            <a:r>
              <a:rPr lang="ru-RU" dirty="0" smtClean="0">
                <a:latin typeface="Arial Narrow" pitchFamily="34" charset="0"/>
              </a:rPr>
              <a:t>: </a:t>
            </a:r>
            <a:r>
              <a:rPr lang="ru-RU" dirty="0">
                <a:latin typeface="Arial Narrow" pitchFamily="34" charset="0"/>
              </a:rPr>
              <a:t>Том 1. Трагическое послание </a:t>
            </a:r>
            <a:r>
              <a:rPr lang="ru-RU" dirty="0" smtClean="0">
                <a:latin typeface="Arial Narrow" pitchFamily="34" charset="0"/>
              </a:rPr>
              <a:t>древних: </a:t>
            </a:r>
            <a:r>
              <a:rPr lang="ru-RU" dirty="0">
                <a:latin typeface="Arial Narrow" pitchFamily="34" charset="0"/>
              </a:rPr>
              <a:t>научное издание / Э. </a:t>
            </a:r>
            <a:r>
              <a:rPr lang="ru-RU" dirty="0" err="1">
                <a:latin typeface="Arial Narrow" pitchFamily="34" charset="0"/>
              </a:rPr>
              <a:t>Мулдашев</a:t>
            </a:r>
            <a:r>
              <a:rPr lang="ru-RU" dirty="0">
                <a:latin typeface="Arial Narrow" pitchFamily="34" charset="0"/>
              </a:rPr>
              <a:t>. - М</a:t>
            </a:r>
            <a:r>
              <a:rPr lang="ru-RU" dirty="0" smtClean="0">
                <a:latin typeface="Arial Narrow" pitchFamily="34" charset="0"/>
              </a:rPr>
              <a:t>.: АиФ-</a:t>
            </a:r>
            <a:r>
              <a:rPr lang="ru-RU" dirty="0" err="1" smtClean="0">
                <a:latin typeface="Arial Narrow" pitchFamily="34" charset="0"/>
              </a:rPr>
              <a:t>Принт</a:t>
            </a:r>
            <a:r>
              <a:rPr lang="ru-RU" dirty="0" smtClean="0">
                <a:latin typeface="Arial Narrow" pitchFamily="34" charset="0"/>
              </a:rPr>
              <a:t>; </a:t>
            </a:r>
            <a:r>
              <a:rPr lang="ru-RU" dirty="0">
                <a:latin typeface="Arial Narrow" pitchFamily="34" charset="0"/>
              </a:rPr>
              <a:t>ОЛМА-ПРЕСС, 2002. - 539 с</a:t>
            </a:r>
            <a:r>
              <a:rPr lang="ru-RU" dirty="0" smtClean="0">
                <a:latin typeface="Arial Narrow" pitchFamily="34" charset="0"/>
              </a:rPr>
              <a:t>.</a:t>
            </a:r>
            <a:endParaRPr lang="ru-RU" dirty="0">
              <a:latin typeface="Arial Narrow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346516" y="1988840"/>
            <a:ext cx="5094312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i="1" dirty="0" smtClean="0">
                <a:latin typeface="Arial Narrow" pitchFamily="34" charset="0"/>
              </a:rPr>
              <a:t>      </a:t>
            </a:r>
            <a:r>
              <a:rPr lang="ru-RU" sz="1400" i="1" dirty="0" smtClean="0">
                <a:latin typeface="Comic Sans MS" pitchFamily="66" charset="0"/>
              </a:rPr>
              <a:t>"</a:t>
            </a:r>
            <a:r>
              <a:rPr lang="ru-RU" sz="1400" i="1" dirty="0">
                <a:latin typeface="Comic Sans MS" pitchFamily="66" charset="0"/>
              </a:rPr>
              <a:t>Я не очень склонен верить мистике, но здесь мне стало жутковато: окружность Земли составляет 6 участков по 6666 километров. Везде шестерки... одни шестерки..." </a:t>
            </a:r>
            <a:endParaRPr lang="ru-RU" sz="1400" i="1" dirty="0" smtClean="0">
              <a:latin typeface="Comic Sans MS" pitchFamily="66" charset="0"/>
            </a:endParaRPr>
          </a:p>
          <a:p>
            <a:pPr algn="just"/>
            <a:r>
              <a:rPr lang="ru-RU" sz="1400" dirty="0" smtClean="0">
                <a:latin typeface="Arial Narrow" pitchFamily="34" charset="0"/>
              </a:rPr>
              <a:t>      Казалось </a:t>
            </a:r>
            <a:r>
              <a:rPr lang="ru-RU" sz="1400" dirty="0">
                <a:latin typeface="Arial Narrow" pitchFamily="34" charset="0"/>
              </a:rPr>
              <a:t>бы, совершенно невинная страсть известного офтальмолога Э.Р</a:t>
            </a:r>
            <a:r>
              <a:rPr lang="ru-RU" sz="1400" dirty="0" smtClean="0">
                <a:latin typeface="Arial Narrow" pitchFamily="34" charset="0"/>
              </a:rPr>
              <a:t>. </a:t>
            </a:r>
            <a:r>
              <a:rPr lang="ru-RU" sz="1400" dirty="0" err="1" smtClean="0">
                <a:latin typeface="Arial Narrow" pitchFamily="34" charset="0"/>
              </a:rPr>
              <a:t>Мулдашева</a:t>
            </a:r>
            <a:r>
              <a:rPr lang="ru-RU" sz="1400" dirty="0" smtClean="0">
                <a:latin typeface="Arial Narrow" pitchFamily="34" charset="0"/>
              </a:rPr>
              <a:t> </a:t>
            </a:r>
            <a:r>
              <a:rPr lang="ru-RU" sz="1400" dirty="0">
                <a:latin typeface="Arial Narrow" pitchFamily="34" charset="0"/>
              </a:rPr>
              <a:t>к различного рода походам и экспедициям не предвещала никаких кардинальных жизненных перемен. Но стечение невероятных обстоятельств привело к тому, что именно он вместе со своей группой единомышленников и коллег отправился по следам Рериха на поиски легендарного Города Богов... </a:t>
            </a:r>
            <a:r>
              <a:rPr lang="ru-RU" sz="1400" dirty="0" smtClean="0">
                <a:latin typeface="Arial Narrow" pitchFamily="34" charset="0"/>
              </a:rPr>
              <a:t>   Предлагаемая нами </a:t>
            </a:r>
            <a:r>
              <a:rPr lang="ru-RU" sz="1400" dirty="0">
                <a:latin typeface="Arial Narrow" pitchFamily="34" charset="0"/>
              </a:rPr>
              <a:t>книга </a:t>
            </a:r>
            <a:r>
              <a:rPr lang="ru-RU" sz="1400" dirty="0" smtClean="0">
                <a:latin typeface="Arial Narrow" pitchFamily="34" charset="0"/>
              </a:rPr>
              <a:t>написана </a:t>
            </a:r>
            <a:r>
              <a:rPr lang="ru-RU" sz="1400" dirty="0">
                <a:latin typeface="Arial Narrow" pitchFamily="34" charset="0"/>
              </a:rPr>
              <a:t>в увлекательном стиле, но по своей сути она глубоко научна и затрагивает глобальные философские проблемы</a:t>
            </a:r>
            <a:r>
              <a:rPr lang="ru-RU" sz="1400" dirty="0" smtClean="0">
                <a:latin typeface="Arial Narrow" pitchFamily="34" charset="0"/>
              </a:rPr>
              <a:t>.</a:t>
            </a:r>
            <a:endParaRPr lang="ru-RU" sz="1400" dirty="0">
              <a:latin typeface="Arial Narrow" pitchFamily="34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804922"/>
            <a:ext cx="2126330" cy="3163076"/>
          </a:xfrm>
          <a:prstGeom prst="rect">
            <a:avLst/>
          </a:prstGeom>
          <a:noFill/>
          <a:ln w="25400">
            <a:solidFill>
              <a:schemeClr val="tx2">
                <a:lumMod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331640" y="-2591"/>
            <a:ext cx="7734711" cy="1815882"/>
          </a:xfrm>
          <a:prstGeom prst="rect">
            <a:avLst/>
          </a:prstGeom>
          <a:solidFill>
            <a:srgbClr val="FFFFFF">
              <a:alpha val="50196"/>
            </a:srgbClr>
          </a:solidFill>
          <a:effectLst>
            <a:softEdge rad="317500"/>
          </a:effectLst>
        </p:spPr>
        <p:txBody>
          <a:bodyPr wrap="square">
            <a:spAutoFit/>
          </a:bodyPr>
          <a:lstStyle/>
          <a:p>
            <a:pPr algn="ctr"/>
            <a:endParaRPr lang="ru-RU" sz="1600" dirty="0" smtClean="0">
              <a:latin typeface="Segoe Print" pitchFamily="2" charset="0"/>
            </a:endParaRPr>
          </a:p>
          <a:p>
            <a:pPr algn="ctr"/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«Бывает 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влюбленная вода, – она очень целебная, бывает равнодушная вода, бывает демоническая вода… Огонь тоже может любить; сравните уютный огонь костра с огнем пожара. Ветер тоже умеет любить; сравните теплый летний бриз с ураганом… Земля тоже способна любить, очень сильно 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любить».</a:t>
            </a:r>
          </a:p>
          <a:p>
            <a:pPr algn="r"/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Эрнст </a:t>
            </a:r>
            <a:r>
              <a:rPr lang="ru-RU" sz="1600" dirty="0" err="1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Мулдашев</a:t>
            </a:r>
            <a:endParaRPr lang="ru-RU" sz="1600" dirty="0">
              <a:solidFill>
                <a:schemeClr val="tx2">
                  <a:lumMod val="50000"/>
                </a:schemeClr>
              </a:solidFill>
              <a:latin typeface="Arial Narrow" pitchFamily="34" charset="0"/>
            </a:endParaRPr>
          </a:p>
        </p:txBody>
      </p:sp>
      <p:sp>
        <p:nvSpPr>
          <p:cNvPr id="3" name="AutoShape 4" descr="https://pngimg.com/uploads/dragon/dragon_PNG84480.pn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3" name="Picture 9" descr="https://steamuserimages-a.akamaihd.net/ugc/1866193660647584382/DAB9BDF641BE139AD87C4BBDA2CAA66781A228BA/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030252" cy="2369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1400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79799" y="5445224"/>
            <a:ext cx="5454352" cy="954107"/>
          </a:xfrm>
          <a:prstGeom prst="rect">
            <a:avLst/>
          </a:prstGeom>
          <a:ln>
            <a:solidFill>
              <a:srgbClr val="800000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     </a:t>
            </a:r>
            <a:r>
              <a:rPr lang="ru-RU" sz="2000" b="1" dirty="0" err="1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Побережнюк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, О. И. </a:t>
            </a:r>
            <a:r>
              <a:rPr lang="ru-RU" sz="2000" b="1" dirty="0" err="1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Бихарская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мозаика</a:t>
            </a:r>
            <a:r>
              <a:rPr lang="ru-RU" dirty="0" smtClean="0">
                <a:latin typeface="Arial Narrow" pitchFamily="34" charset="0"/>
              </a:rPr>
              <a:t>: </a:t>
            </a:r>
            <a:r>
              <a:rPr lang="ru-RU" dirty="0">
                <a:latin typeface="Arial Narrow" pitchFamily="34" charset="0"/>
              </a:rPr>
              <a:t>научно-популярная литература / О. И. </a:t>
            </a:r>
            <a:r>
              <a:rPr lang="ru-RU" dirty="0" err="1">
                <a:latin typeface="Arial Narrow" pitchFamily="34" charset="0"/>
              </a:rPr>
              <a:t>Побережнюк</a:t>
            </a:r>
            <a:r>
              <a:rPr lang="ru-RU" dirty="0">
                <a:latin typeface="Arial Narrow" pitchFamily="34" charset="0"/>
              </a:rPr>
              <a:t>, В. Л. </a:t>
            </a:r>
            <a:r>
              <a:rPr lang="ru-RU" dirty="0" err="1">
                <a:latin typeface="Arial Narrow" pitchFamily="34" charset="0"/>
              </a:rPr>
              <a:t>Побережнюк</a:t>
            </a:r>
            <a:r>
              <a:rPr lang="ru-RU" dirty="0">
                <a:latin typeface="Arial Narrow" pitchFamily="34" charset="0"/>
              </a:rPr>
              <a:t>. - М</a:t>
            </a:r>
            <a:r>
              <a:rPr lang="ru-RU" dirty="0" smtClean="0">
                <a:latin typeface="Arial Narrow" pitchFamily="34" charset="0"/>
              </a:rPr>
              <a:t>.: </a:t>
            </a:r>
            <a:r>
              <a:rPr lang="ru-RU" dirty="0">
                <a:latin typeface="Arial Narrow" pitchFamily="34" charset="0"/>
              </a:rPr>
              <a:t>Наука , 1991. - 251 с.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306975" y="2007732"/>
            <a:ext cx="516632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Arial Narrow" pitchFamily="34" charset="0"/>
              </a:rPr>
              <a:t>      Авторы </a:t>
            </a:r>
            <a:r>
              <a:rPr lang="ru-RU" sz="1400" dirty="0">
                <a:latin typeface="Arial Narrow" pitchFamily="34" charset="0"/>
              </a:rPr>
              <a:t>книги </a:t>
            </a:r>
            <a:r>
              <a:rPr lang="ru-RU" sz="1400" dirty="0" smtClean="0">
                <a:latin typeface="Arial Narrow" pitchFamily="34" charset="0"/>
              </a:rPr>
              <a:t>— специалисты</a:t>
            </a:r>
            <a:r>
              <a:rPr lang="ru-RU" sz="1400" dirty="0">
                <a:latin typeface="Arial Narrow" pitchFamily="34" charset="0"/>
              </a:rPr>
              <a:t>, несколько лет проработавшие в Индии на строительстве металлургического комбината в </a:t>
            </a:r>
            <a:r>
              <a:rPr lang="ru-RU" sz="1400" dirty="0" err="1">
                <a:latin typeface="Arial Narrow" pitchFamily="34" charset="0"/>
              </a:rPr>
              <a:t>Бокаро</a:t>
            </a:r>
            <a:r>
              <a:rPr lang="ru-RU" sz="1400" dirty="0">
                <a:latin typeface="Arial Narrow" pitchFamily="34" charset="0"/>
              </a:rPr>
              <a:t>. Их записки — это впечатления людей, впервые попавших в незнакомую экзотическую страну, с доброжелательным интересом относящихся к традициям и нормам индийской жизни, очарованных богатством и многогранностью культуры индийского народа</a:t>
            </a:r>
            <a:r>
              <a:rPr lang="ru-RU" sz="1400" dirty="0" smtClean="0">
                <a:latin typeface="Arial Narrow" pitchFamily="34" charset="0"/>
              </a:rPr>
              <a:t>.</a:t>
            </a:r>
          </a:p>
          <a:p>
            <a:pPr algn="just"/>
            <a:r>
              <a:rPr lang="ru-RU" sz="1400" dirty="0" smtClean="0">
                <a:latin typeface="Arial Narrow" pitchFamily="34" charset="0"/>
              </a:rPr>
              <a:t>      Традиционная и современная, загадочная и открытая Индия околдовывает самобытностью. Волнует многообразием даже самого подготовленного, просвещенного путешественника, порой заставляя его почувствовать себя дилетантом.</a:t>
            </a:r>
            <a:endParaRPr lang="ru-RU" sz="1400" dirty="0">
              <a:latin typeface="Arial Narrow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775" y="1700808"/>
            <a:ext cx="2232248" cy="3414352"/>
          </a:xfrm>
          <a:prstGeom prst="rect">
            <a:avLst/>
          </a:prstGeom>
          <a:noFill/>
          <a:ln w="25400">
            <a:solidFill>
              <a:srgbClr val="0066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71844" y="0"/>
            <a:ext cx="8420636" cy="1815882"/>
          </a:xfrm>
          <a:prstGeom prst="rect">
            <a:avLst/>
          </a:prstGeom>
          <a:solidFill>
            <a:srgbClr val="FFFFFF">
              <a:alpha val="50196"/>
            </a:srgbClr>
          </a:solidFill>
          <a:effectLst>
            <a:softEdge rad="317500"/>
          </a:effectLst>
        </p:spPr>
        <p:txBody>
          <a:bodyPr wrap="square">
            <a:spAutoFit/>
          </a:bodyPr>
          <a:lstStyle/>
          <a:p>
            <a:pPr algn="ctr"/>
            <a:endParaRPr lang="ru-RU" sz="1600" dirty="0" smtClean="0">
              <a:solidFill>
                <a:schemeClr val="tx2">
                  <a:lumMod val="50000"/>
                </a:schemeClr>
              </a:solidFill>
              <a:latin typeface="Segoe Print" pitchFamily="2" charset="0"/>
            </a:endParaRPr>
          </a:p>
          <a:p>
            <a:pPr algn="ctr"/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«Индия не оставляет равнодушным никого, кто хотя бы раз в жизни имел возможность вдохнуть её воздух, пройти улицами её городов, проехать в машине по её дорогам, заглянуть в выразительные глаза индийцев, увидеть оранжевые закаты. Индия поражает, завораживает, подчиняет, притягивает даже опытных путешественников, повидавших мир».</a:t>
            </a:r>
          </a:p>
          <a:p>
            <a:pPr algn="r"/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Ольга </a:t>
            </a:r>
            <a:r>
              <a:rPr lang="ru-RU" sz="1600" dirty="0" err="1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Побережнюк</a:t>
            </a:r>
            <a:endParaRPr lang="ru-RU" sz="1600" dirty="0">
              <a:solidFill>
                <a:schemeClr val="tx2">
                  <a:lumMod val="50000"/>
                </a:schemeClr>
              </a:solidFill>
              <a:latin typeface="Arial Narrow" pitchFamily="34" charset="0"/>
            </a:endParaRPr>
          </a:p>
        </p:txBody>
      </p:sp>
      <p:sp>
        <p:nvSpPr>
          <p:cNvPr id="3" name="AutoShape 4" descr="https://static.tildacdn.com/tild6166-6462-4266-a438-373161373165/indimedts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7" descr="https://www.pinclipart.com/picdir/big/525-5253125_traveling-clipart.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60" name="Picture 12" descr="https://free-png.ru/wp-content/uploads/2022/10/free-png.ru-339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0712" y="4628453"/>
            <a:ext cx="2890541" cy="1810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9659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C:\Users\ryb_aa\Desktop\1674615303_top-fon-com-p-islam-foni-dlya-prezentatsii-97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125" y="4991044"/>
            <a:ext cx="4029850" cy="1863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31177" y="5517232"/>
            <a:ext cx="5496730" cy="677108"/>
          </a:xfrm>
          <a:prstGeom prst="rect">
            <a:avLst/>
          </a:prstGeom>
          <a:noFill/>
          <a:ln>
            <a:solidFill>
              <a:srgbClr val="800000"/>
            </a:solidFill>
          </a:ln>
        </p:spPr>
        <p:txBody>
          <a:bodyPr wrap="square">
            <a:spAutoFit/>
          </a:bodyPr>
          <a:lstStyle/>
          <a:p>
            <a:r>
              <a:rPr lang="ru-RU" sz="2000" b="1" dirty="0" smtClean="0">
                <a:latin typeface="Arial Narrow" pitchFamily="34" charset="0"/>
              </a:rPr>
              <a:t>     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Шах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, Т. 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Год 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в Касабланке </a:t>
            </a:r>
            <a:r>
              <a:rPr lang="ru-RU" dirty="0" smtClean="0">
                <a:latin typeface="Arial Narrow" pitchFamily="34" charset="0"/>
              </a:rPr>
              <a:t>/ </a:t>
            </a:r>
            <a:r>
              <a:rPr lang="ru-RU" dirty="0">
                <a:latin typeface="Arial Narrow" pitchFamily="34" charset="0"/>
              </a:rPr>
              <a:t>Т. Шах. - СПб</a:t>
            </a:r>
            <a:r>
              <a:rPr lang="ru-RU" dirty="0" smtClean="0">
                <a:latin typeface="Arial Narrow" pitchFamily="34" charset="0"/>
              </a:rPr>
              <a:t>.: </a:t>
            </a:r>
            <a:r>
              <a:rPr lang="ru-RU" dirty="0">
                <a:latin typeface="Arial Narrow" pitchFamily="34" charset="0"/>
              </a:rPr>
              <a:t>Амфора, 2010. - 447 с. - (Клуб путешественников)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3347864" y="1772816"/>
            <a:ext cx="5178203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Arial Narrow" pitchFamily="34" charset="0"/>
              </a:rPr>
              <a:t>      Как </a:t>
            </a:r>
            <a:r>
              <a:rPr lang="ru-RU" sz="1400" dirty="0">
                <a:latin typeface="Arial Narrow" pitchFamily="34" charset="0"/>
              </a:rPr>
              <a:t>известно, Восток - дело тонкое. В этом на собственном опыте убедился респектабельный англичанин, который, устав от капризов британской погоды и бешеного темпа западной цивилизации, решил переселиться вместе со своим семейством из туманного промозглого Лондона в благоухающие сады Северной Африки. Но, как выяснилось, если ты хочешь стать полноправным местным жителем, мало просто купить дом в Касабланке и в совершенстве выучить арабский язык. В Марокко европейцу для того, чтобы его уважали, необходимо как минимум научиться есть квашеные лимоны и общаться с джиннами, а также обзавестись гаремом.</a:t>
            </a:r>
          </a:p>
          <a:p>
            <a:pPr algn="just"/>
            <a:r>
              <a:rPr lang="ru-RU" sz="1400" dirty="0" smtClean="0">
                <a:latin typeface="Arial Narrow" pitchFamily="34" charset="0"/>
              </a:rPr>
              <a:t>      Прочитав </a:t>
            </a:r>
            <a:r>
              <a:rPr lang="ru-RU" sz="1400" dirty="0">
                <a:latin typeface="Arial Narrow" pitchFamily="34" charset="0"/>
              </a:rPr>
              <a:t>эту увлекательную книгу, полностью основанную на реальных событиях, вы узнаете немало интересного: каким образом очистить жилище от злых духов, для чего нужен колодец без воды и от каких болезней можно вылечиться отварными улитками, а также массу других полезных сведений. И как знать, может быть, вам тоже захочется перебраться в Марокко</a:t>
            </a:r>
            <a:r>
              <a:rPr lang="ru-RU" sz="1400" dirty="0" smtClean="0">
                <a:latin typeface="Arial Narrow" pitchFamily="34" charset="0"/>
              </a:rPr>
              <a:t>...</a:t>
            </a:r>
            <a:endParaRPr lang="ru-RU" sz="1400" dirty="0">
              <a:latin typeface="Arial Narrow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601589"/>
            <a:ext cx="2232248" cy="3460849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55575" y="-1229"/>
            <a:ext cx="6570477" cy="1077218"/>
          </a:xfrm>
          <a:prstGeom prst="rect">
            <a:avLst/>
          </a:prstGeom>
          <a:solidFill>
            <a:schemeClr val="bg1">
              <a:alpha val="50196"/>
            </a:schemeClr>
          </a:solidFill>
          <a:effectLst>
            <a:softEdge rad="317500"/>
          </a:effectLst>
        </p:spPr>
        <p:txBody>
          <a:bodyPr wrap="square">
            <a:spAutoFit/>
          </a:bodyPr>
          <a:lstStyle/>
          <a:p>
            <a:pPr algn="ctr"/>
            <a:endParaRPr lang="ru-RU" sz="1600" dirty="0" smtClean="0">
              <a:latin typeface="Segoe Print" pitchFamily="2" charset="0"/>
            </a:endParaRPr>
          </a:p>
          <a:p>
            <a:pPr algn="ctr"/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«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Не тратьте понапрасну свою жизнь, подражая другим! </a:t>
            </a:r>
            <a:endParaRPr lang="ru-RU" sz="1600" dirty="0" smtClean="0">
              <a:solidFill>
                <a:schemeClr val="tx2">
                  <a:lumMod val="50000"/>
                </a:schemeClr>
              </a:solidFill>
              <a:latin typeface="Segoe Print" pitchFamily="2" charset="0"/>
            </a:endParaRPr>
          </a:p>
          <a:p>
            <a:pPr algn="ctr"/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Будьте 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самим собой! Стремитесь к своей мечте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!»</a:t>
            </a:r>
          </a:p>
          <a:p>
            <a:pPr algn="ctr"/>
            <a:endParaRPr lang="ru-RU" sz="1600" dirty="0" smtClean="0">
              <a:solidFill>
                <a:schemeClr val="tx2">
                  <a:lumMod val="50000"/>
                </a:schemeClr>
              </a:solidFill>
              <a:latin typeface="Segoe Print" pitchFamily="2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331640" y="581884"/>
            <a:ext cx="5623878" cy="1077218"/>
          </a:xfrm>
          <a:prstGeom prst="rect">
            <a:avLst/>
          </a:prstGeom>
          <a:solidFill>
            <a:srgbClr val="FFFFFF">
              <a:alpha val="50196"/>
            </a:srgbClr>
          </a:solidFill>
          <a:effectLst>
            <a:softEdge rad="317500"/>
          </a:effectLst>
        </p:spPr>
        <p:txBody>
          <a:bodyPr wrap="square">
            <a:spAutoFit/>
          </a:bodyPr>
          <a:lstStyle/>
          <a:p>
            <a:pPr lvl="0" algn="r"/>
            <a:endParaRPr lang="ru-RU" sz="1600" dirty="0" smtClean="0">
              <a:solidFill>
                <a:schemeClr val="tx2">
                  <a:lumMod val="50000"/>
                </a:schemeClr>
              </a:solidFill>
              <a:latin typeface="Segoe Print" pitchFamily="2" charset="0"/>
            </a:endParaRPr>
          </a:p>
          <a:p>
            <a:pPr lvl="0" algn="r"/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«На 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Востоке молчание считается золотом, а не неуклюжей паузой в разговоре, как в 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Европе».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</a:t>
            </a:r>
          </a:p>
          <a:p>
            <a:pPr lvl="0" algn="r"/>
            <a:r>
              <a:rPr lang="ru-RU" sz="1600" dirty="0" err="1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Тахир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Шах</a:t>
            </a:r>
            <a:endParaRPr lang="ru-RU" sz="1600" dirty="0">
              <a:solidFill>
                <a:schemeClr val="tx2">
                  <a:lumMod val="50000"/>
                </a:schemeClr>
              </a:solidFill>
              <a:latin typeface="Arial Narrow" pitchFamily="34" charset="0"/>
            </a:endParaRPr>
          </a:p>
        </p:txBody>
      </p:sp>
      <p:pic>
        <p:nvPicPr>
          <p:cNvPr id="3074" name="Picture 2" descr="https://polotnos.cdnbro.com/posts/658733-afrika-klipart-2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210852"/>
            <a:ext cx="1760280" cy="1394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utoShape 4" descr="https://top-fon.com/uploads/posts/2023-01/1674615303_top-fon-com-p-islam-foni-dlya-prezentatsii-97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1286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0350" cy="2914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971600" y="2420888"/>
            <a:ext cx="7416824" cy="1754326"/>
          </a:xfrm>
          <a:prstGeom prst="rect">
            <a:avLst/>
          </a:prstGeom>
          <a:solidFill>
            <a:schemeClr val="bg1"/>
          </a:solidFill>
          <a:effectLst>
            <a:softEdge rad="317500"/>
          </a:effectLst>
        </p:spPr>
        <p:txBody>
          <a:bodyPr wrap="square">
            <a:spAutoFit/>
          </a:bodyPr>
          <a:lstStyle/>
          <a:p>
            <a:pPr lvl="0" algn="ctr"/>
            <a:r>
              <a:rPr lang="ru-RU" sz="3600" dirty="0">
                <a:solidFill>
                  <a:srgbClr val="000066"/>
                </a:solidFill>
                <a:latin typeface="Arial Narrow" pitchFamily="34" charset="0"/>
              </a:rPr>
              <a:t>С представленными книгами</a:t>
            </a:r>
          </a:p>
          <a:p>
            <a:pPr lvl="0" algn="ctr"/>
            <a:r>
              <a:rPr lang="ru-RU" sz="3600" dirty="0">
                <a:solidFill>
                  <a:srgbClr val="000066"/>
                </a:solidFill>
                <a:latin typeface="Arial Narrow" pitchFamily="34" charset="0"/>
              </a:rPr>
              <a:t>вы можете ознакомиться на абонементе </a:t>
            </a:r>
          </a:p>
          <a:p>
            <a:pPr lvl="0" algn="ctr"/>
            <a:r>
              <a:rPr lang="ru-RU" sz="3600" dirty="0">
                <a:solidFill>
                  <a:srgbClr val="000066"/>
                </a:solidFill>
                <a:latin typeface="Arial Narrow" pitchFamily="34" charset="0"/>
              </a:rPr>
              <a:t>научной и художественной литературы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995936" y="5805264"/>
            <a:ext cx="493204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600" b="1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Составитель:</a:t>
            </a:r>
          </a:p>
          <a:p>
            <a:pPr lvl="0"/>
            <a:r>
              <a:rPr lang="ru-RU" sz="1400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Библиотекарь 1 категории </a:t>
            </a:r>
            <a:r>
              <a:rPr lang="ru-RU" sz="1400" dirty="0" err="1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Рыбчинская</a:t>
            </a:r>
            <a:r>
              <a:rPr lang="ru-RU" sz="1400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 А.А.,</a:t>
            </a:r>
          </a:p>
          <a:p>
            <a:pPr lvl="0"/>
            <a:r>
              <a:rPr lang="ru-RU" sz="1400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Библиотека Полесского государственного университета</a:t>
            </a:r>
          </a:p>
        </p:txBody>
      </p:sp>
    </p:spTree>
    <p:extLst>
      <p:ext uri="{BB962C8B-B14F-4D97-AF65-F5344CB8AC3E}">
        <p14:creationId xmlns:p14="http://schemas.microsoft.com/office/powerpoint/2010/main" val="3737469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1484</TotalTime>
  <Words>1173</Words>
  <Application>Microsoft Office PowerPoint</Application>
  <PresentationFormat>Экран (4:3)</PresentationFormat>
  <Paragraphs>71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Алла Андреевна Рыбчинская</dc:creator>
  <cp:lastModifiedBy>Светлана Ивановна Макаревич</cp:lastModifiedBy>
  <cp:revision>244</cp:revision>
  <dcterms:created xsi:type="dcterms:W3CDTF">2022-11-09T08:10:03Z</dcterms:created>
  <dcterms:modified xsi:type="dcterms:W3CDTF">2023-09-25T09:18:20Z</dcterms:modified>
</cp:coreProperties>
</file>