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85" r:id="rId3"/>
    <p:sldId id="293" r:id="rId4"/>
    <p:sldId id="289" r:id="rId5"/>
    <p:sldId id="295" r:id="rId6"/>
    <p:sldId id="290" r:id="rId7"/>
    <p:sldId id="294" r:id="rId8"/>
    <p:sldId id="280"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CCFFFF"/>
    <a:srgbClr val="993366"/>
    <a:srgbClr val="0033CC"/>
    <a:srgbClr val="FFFFCC"/>
    <a:srgbClr val="FFFF99"/>
    <a:srgbClr val="663300"/>
    <a:srgbClr val="FFFFFF"/>
    <a:srgbClr val="D9D9D9"/>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26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F5695A-F234-42F4-8460-E65E21031ED5}" type="datetimeFigureOut">
              <a:rPr lang="ru-RU" smtClean="0"/>
              <a:t>20.05.2025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7334C4-F903-4BCA-A4C6-729AF94A7154}" type="slidenum">
              <a:rPr lang="ru-RU" smtClean="0"/>
              <a:t>‹#›</a:t>
            </a:fld>
            <a:endParaRPr lang="ru-RU"/>
          </a:p>
        </p:txBody>
      </p:sp>
    </p:spTree>
    <p:extLst>
      <p:ext uri="{BB962C8B-B14F-4D97-AF65-F5344CB8AC3E}">
        <p14:creationId xmlns:p14="http://schemas.microsoft.com/office/powerpoint/2010/main" val="2501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20.05.2025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90962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20.05.2025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103371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1C77320-7363-4CD3-9238-FC8CFDF18DDB}" type="datetimeFigureOut">
              <a:rPr lang="ru-RU" smtClean="0"/>
              <a:t>20.05.2025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272510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1C77320-7363-4CD3-9238-FC8CFDF18DDB}" type="datetimeFigureOut">
              <a:rPr lang="ru-RU" smtClean="0"/>
              <a:t>20.05.2025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55260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1C77320-7363-4CD3-9238-FC8CFDF18DDB}" type="datetimeFigureOut">
              <a:rPr lang="ru-RU" smtClean="0"/>
              <a:t>20.05.2025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346168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1C77320-7363-4CD3-9238-FC8CFDF18DDB}" type="datetimeFigureOut">
              <a:rPr lang="ru-RU" smtClean="0"/>
              <a:t>20.05.2025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57744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1C77320-7363-4CD3-9238-FC8CFDF18DDB}" type="datetimeFigureOut">
              <a:rPr lang="ru-RU" smtClean="0"/>
              <a:t>20.05.2025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9157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20.05.2025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2544221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20.05.2025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624294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20.05.2025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134360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20.05.2025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508667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C77320-7363-4CD3-9238-FC8CFDF18DDB}" type="datetimeFigureOut">
              <a:rPr lang="ru-RU" smtClean="0"/>
              <a:t>20.05.2025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ACB65-DCDB-4F23-BEDE-53EF326B021C}" type="slidenum">
              <a:rPr lang="ru-RU" smtClean="0"/>
              <a:t>‹#›</a:t>
            </a:fld>
            <a:endParaRPr lang="ru-RU"/>
          </a:p>
        </p:txBody>
      </p:sp>
    </p:spTree>
    <p:extLst>
      <p:ext uri="{BB962C8B-B14F-4D97-AF65-F5344CB8AC3E}">
        <p14:creationId xmlns:p14="http://schemas.microsoft.com/office/powerpoint/2010/main" val="3759418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1.wallpaperflare.com/preview/501/345/244/paper-minimalism-reading-bookm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8" y="7937"/>
            <a:ext cx="9148937" cy="60724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75182" y="2444013"/>
            <a:ext cx="6896375" cy="1200329"/>
          </a:xfrm>
          <a:prstGeom prst="rect">
            <a:avLst/>
          </a:prstGeom>
          <a:solidFill>
            <a:srgbClr val="FFFFFF">
              <a:alpha val="60000"/>
            </a:srgbClr>
          </a:solidFill>
          <a:effectLst>
            <a:softEdge rad="127000"/>
          </a:effectLst>
        </p:spPr>
        <p:txBody>
          <a:bodyPr wrap="none" rtlCol="0">
            <a:spAutoFit/>
          </a:bodyPr>
          <a:lstStyle/>
          <a:p>
            <a:r>
              <a:rPr lang="ru-RU" sz="4000" b="1" dirty="0" smtClean="0">
                <a:solidFill>
                  <a:schemeClr val="accent5">
                    <a:lumMod val="50000"/>
                  </a:schemeClr>
                </a:solidFill>
              </a:rPr>
              <a:t>Читайте</a:t>
            </a:r>
            <a:r>
              <a:rPr lang="ru-RU" sz="7200" dirty="0" smtClean="0"/>
              <a:t> </a:t>
            </a:r>
            <a:r>
              <a:rPr lang="ru-RU" sz="7200" b="1" dirty="0" smtClean="0">
                <a:solidFill>
                  <a:srgbClr val="C00000"/>
                </a:solidFill>
              </a:rPr>
              <a:t>лучшее</a:t>
            </a:r>
            <a:r>
              <a:rPr lang="ru-RU" sz="7200" dirty="0" smtClean="0"/>
              <a:t> </a:t>
            </a:r>
            <a:r>
              <a:rPr lang="ru-RU" sz="4000" b="1" dirty="0" smtClean="0">
                <a:solidFill>
                  <a:schemeClr val="accent5">
                    <a:lumMod val="50000"/>
                  </a:schemeClr>
                </a:solidFill>
              </a:rPr>
              <a:t>с нами</a:t>
            </a:r>
            <a:endParaRPr lang="ru-RU" sz="4000" b="1" dirty="0">
              <a:solidFill>
                <a:schemeClr val="accent5">
                  <a:lumMod val="50000"/>
                </a:schemeClr>
              </a:solidFill>
            </a:endParaRPr>
          </a:p>
        </p:txBody>
      </p:sp>
      <p:sp>
        <p:nvSpPr>
          <p:cNvPr id="5" name="TextBox 4"/>
          <p:cNvSpPr txBox="1"/>
          <p:nvPr/>
        </p:nvSpPr>
        <p:spPr>
          <a:xfrm>
            <a:off x="1572586" y="2087158"/>
            <a:ext cx="4559261" cy="369332"/>
          </a:xfrm>
          <a:prstGeom prst="rect">
            <a:avLst/>
          </a:prstGeom>
          <a:solidFill>
            <a:schemeClr val="bg1"/>
          </a:solidFill>
          <a:effectLst>
            <a:softEdge rad="63500"/>
          </a:effectLst>
        </p:spPr>
        <p:txBody>
          <a:bodyPr wrap="none" rtlCol="0">
            <a:spAutoFit/>
          </a:bodyPr>
          <a:lstStyle/>
          <a:p>
            <a:r>
              <a:rPr lang="ru-RU" b="1" dirty="0" smtClean="0">
                <a:solidFill>
                  <a:srgbClr val="C00000"/>
                </a:solidFill>
                <a:latin typeface="Batang" pitchFamily="18" charset="-127"/>
                <a:ea typeface="Batang" pitchFamily="18" charset="-127"/>
              </a:rPr>
              <a:t>Книги от классики до современности</a:t>
            </a:r>
            <a:endParaRPr lang="ru-RU" b="1" dirty="0">
              <a:solidFill>
                <a:srgbClr val="C00000"/>
              </a:solidFill>
              <a:latin typeface="Batang" pitchFamily="18" charset="-127"/>
              <a:ea typeface="Batang" pitchFamily="18" charset="-127"/>
            </a:endParaRPr>
          </a:p>
        </p:txBody>
      </p:sp>
      <p:sp>
        <p:nvSpPr>
          <p:cNvPr id="7" name="TextBox 6"/>
          <p:cNvSpPr txBox="1"/>
          <p:nvPr/>
        </p:nvSpPr>
        <p:spPr>
          <a:xfrm rot="16200000">
            <a:off x="-1178521" y="1917881"/>
            <a:ext cx="3905236" cy="707886"/>
          </a:xfrm>
          <a:prstGeom prst="rect">
            <a:avLst/>
          </a:prstGeom>
          <a:noFill/>
          <a:effectLst>
            <a:softEdge rad="31750"/>
          </a:effectLst>
        </p:spPr>
        <p:txBody>
          <a:bodyPr wrap="none" rtlCol="0">
            <a:spAutoFit/>
          </a:bodyPr>
          <a:lstStyle/>
          <a:p>
            <a:r>
              <a:rPr lang="ru-RU" sz="2400" b="1" dirty="0" smtClean="0">
                <a:solidFill>
                  <a:schemeClr val="accent5">
                    <a:lumMod val="50000"/>
                  </a:schemeClr>
                </a:solidFill>
                <a:latin typeface="Arial Narrow" pitchFamily="34" charset="0"/>
              </a:rPr>
              <a:t>Библиотека</a:t>
            </a:r>
            <a:r>
              <a:rPr lang="ru-RU" sz="1600" b="1" dirty="0" smtClean="0">
                <a:solidFill>
                  <a:schemeClr val="accent5">
                    <a:lumMod val="50000"/>
                  </a:schemeClr>
                </a:solidFill>
                <a:latin typeface="Arial Narrow" pitchFamily="34" charset="0"/>
              </a:rPr>
              <a:t> </a:t>
            </a:r>
          </a:p>
          <a:p>
            <a:r>
              <a:rPr lang="ru-RU" sz="1600" b="1" u="sng" dirty="0" smtClean="0">
                <a:solidFill>
                  <a:schemeClr val="accent5">
                    <a:lumMod val="50000"/>
                  </a:schemeClr>
                </a:solidFill>
                <a:latin typeface="Arial Narrow" pitchFamily="34" charset="0"/>
              </a:rPr>
              <a:t>Полесского государственного университета</a:t>
            </a:r>
            <a:endParaRPr lang="ru-RU" sz="1600" b="1" u="sng" dirty="0">
              <a:solidFill>
                <a:schemeClr val="accent5">
                  <a:lumMod val="50000"/>
                </a:schemeClr>
              </a:solidFill>
              <a:latin typeface="Arial Narrow" pitchFamily="34" charset="0"/>
            </a:endParaRPr>
          </a:p>
        </p:txBody>
      </p:sp>
      <p:sp>
        <p:nvSpPr>
          <p:cNvPr id="10" name="AutoShape 4" descr="https://svgsilh.com/svg/2028349.svg"/>
          <p:cNvSpPr>
            <a:spLocks noChangeAspect="1" noChangeArrowheads="1"/>
          </p:cNvSpPr>
          <p:nvPr/>
        </p:nvSpPr>
        <p:spPr bwMode="auto">
          <a:xfrm>
            <a:off x="3242846" y="507834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6" descr="https://svgsilh.com/svg/2028349.sv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p:cNvSpPr txBox="1"/>
          <p:nvPr/>
        </p:nvSpPr>
        <p:spPr>
          <a:xfrm>
            <a:off x="2843808" y="332499"/>
            <a:ext cx="6113984" cy="1323439"/>
          </a:xfrm>
          <a:prstGeom prst="rect">
            <a:avLst/>
          </a:prstGeom>
          <a:solidFill>
            <a:srgbClr val="FFFFFF">
              <a:alpha val="74902"/>
            </a:srgbClr>
          </a:solidFill>
          <a:effectLst>
            <a:softEdge rad="63500"/>
          </a:effectLst>
        </p:spPr>
        <p:txBody>
          <a:bodyPr wrap="square" rtlCol="0">
            <a:spAutoFit/>
          </a:bodyPr>
          <a:lstStyle/>
          <a:p>
            <a:pPr algn="r"/>
            <a:r>
              <a:rPr lang="ru-RU" sz="1600" b="1" dirty="0">
                <a:solidFill>
                  <a:schemeClr val="accent5">
                    <a:lumMod val="50000"/>
                  </a:schemeClr>
                </a:solidFill>
                <a:latin typeface="Batang" pitchFamily="18" charset="-127"/>
                <a:ea typeface="Batang" pitchFamily="18" charset="-127"/>
              </a:rPr>
              <a:t>Книги – это двери, что выводят тебя из четырех </a:t>
            </a:r>
            <a:r>
              <a:rPr lang="ru-RU" sz="1600" b="1" dirty="0" smtClean="0">
                <a:solidFill>
                  <a:schemeClr val="accent5">
                    <a:lumMod val="50000"/>
                  </a:schemeClr>
                </a:solidFill>
                <a:latin typeface="Batang" pitchFamily="18" charset="-127"/>
                <a:ea typeface="Batang" pitchFamily="18" charset="-127"/>
              </a:rPr>
              <a:t>стен. </a:t>
            </a:r>
          </a:p>
          <a:p>
            <a:pPr algn="r"/>
            <a:r>
              <a:rPr lang="ru-RU" sz="1600" b="1" dirty="0" smtClean="0">
                <a:solidFill>
                  <a:schemeClr val="accent5">
                    <a:lumMod val="50000"/>
                  </a:schemeClr>
                </a:solidFill>
                <a:latin typeface="Batang" pitchFamily="18" charset="-127"/>
                <a:ea typeface="Batang" pitchFamily="18" charset="-127"/>
              </a:rPr>
              <a:t>Они </a:t>
            </a:r>
            <a:r>
              <a:rPr lang="ru-RU" sz="1600" b="1" dirty="0">
                <a:solidFill>
                  <a:schemeClr val="accent5">
                    <a:lumMod val="50000"/>
                  </a:schemeClr>
                </a:solidFill>
                <a:latin typeface="Batang" pitchFamily="18" charset="-127"/>
                <a:ea typeface="Batang" pitchFamily="18" charset="-127"/>
              </a:rPr>
              <a:t>учат тебя, воспитывают, с ними ты путешествуешь,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мечтаешь</a:t>
            </a:r>
            <a:r>
              <a:rPr lang="ru-RU" sz="1600" b="1" dirty="0">
                <a:solidFill>
                  <a:schemeClr val="accent5">
                    <a:lumMod val="50000"/>
                  </a:schemeClr>
                </a:solidFill>
                <a:latin typeface="Batang" pitchFamily="18" charset="-127"/>
                <a:ea typeface="Batang" pitchFamily="18" charset="-127"/>
              </a:rPr>
              <a:t>, воображаешь, проживаешь другие жизни,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а </a:t>
            </a:r>
            <a:r>
              <a:rPr lang="ru-RU" sz="1600" b="1" dirty="0">
                <a:solidFill>
                  <a:schemeClr val="accent5">
                    <a:lumMod val="50000"/>
                  </a:schemeClr>
                </a:solidFill>
                <a:latin typeface="Batang" pitchFamily="18" charset="-127"/>
                <a:ea typeface="Batang" pitchFamily="18" charset="-127"/>
              </a:rPr>
              <a:t>свою умножаешь в тысячу раз</a:t>
            </a:r>
            <a:r>
              <a:rPr lang="ru-RU" sz="1600" b="1" dirty="0" smtClean="0">
                <a:solidFill>
                  <a:schemeClr val="accent5">
                    <a:lumMod val="50000"/>
                  </a:schemeClr>
                </a:solidFill>
                <a:latin typeface="Batang" pitchFamily="18" charset="-127"/>
                <a:ea typeface="Batang" pitchFamily="18" charset="-127"/>
              </a:rPr>
              <a:t>.</a:t>
            </a:r>
          </a:p>
          <a:p>
            <a:pPr algn="ctr"/>
            <a:r>
              <a:rPr lang="ru-RU" sz="1600" b="1" dirty="0" smtClean="0">
                <a:solidFill>
                  <a:schemeClr val="accent5">
                    <a:lumMod val="50000"/>
                  </a:schemeClr>
                </a:solidFill>
                <a:latin typeface="Batang" pitchFamily="18" charset="-127"/>
                <a:ea typeface="Batang" pitchFamily="18" charset="-127"/>
              </a:rPr>
              <a:t>                                                              </a:t>
            </a:r>
            <a:r>
              <a:rPr lang="ru-RU" sz="1600" i="1" dirty="0" smtClean="0">
                <a:solidFill>
                  <a:schemeClr val="accent5">
                    <a:lumMod val="50000"/>
                  </a:schemeClr>
                </a:solidFill>
                <a:latin typeface="+mj-lt"/>
                <a:ea typeface="Batang" pitchFamily="18" charset="-127"/>
              </a:rPr>
              <a:t>А</a:t>
            </a:r>
            <a:r>
              <a:rPr lang="ru-RU" sz="1600" i="1" dirty="0">
                <a:solidFill>
                  <a:schemeClr val="accent5">
                    <a:lumMod val="50000"/>
                  </a:schemeClr>
                </a:solidFill>
                <a:latin typeface="+mj-lt"/>
                <a:ea typeface="Batang" pitchFamily="18" charset="-127"/>
              </a:rPr>
              <a:t>. </a:t>
            </a:r>
            <a:r>
              <a:rPr lang="ru-RU" sz="1600" i="1" dirty="0" smtClean="0">
                <a:solidFill>
                  <a:schemeClr val="accent5">
                    <a:lumMod val="50000"/>
                  </a:schemeClr>
                </a:solidFill>
                <a:latin typeface="+mj-lt"/>
                <a:ea typeface="Batang" pitchFamily="18" charset="-127"/>
              </a:rPr>
              <a:t>Перес-</a:t>
            </a:r>
            <a:r>
              <a:rPr lang="ru-RU" sz="1600" i="1" dirty="0" err="1" smtClean="0">
                <a:solidFill>
                  <a:schemeClr val="accent5">
                    <a:lumMod val="50000"/>
                  </a:schemeClr>
                </a:solidFill>
                <a:latin typeface="+mj-lt"/>
                <a:ea typeface="Batang" pitchFamily="18" charset="-127"/>
              </a:rPr>
              <a:t>Реверте</a:t>
            </a:r>
            <a:endParaRPr lang="ru-RU" sz="1600" i="1" dirty="0">
              <a:solidFill>
                <a:schemeClr val="accent5">
                  <a:lumMod val="50000"/>
                </a:schemeClr>
              </a:solidFill>
              <a:latin typeface="+mj-lt"/>
              <a:ea typeface="Batang" pitchFamily="18" charset="-127"/>
            </a:endParaRPr>
          </a:p>
        </p:txBody>
      </p:sp>
      <p:sp>
        <p:nvSpPr>
          <p:cNvPr id="2" name="Прямоугольник 1"/>
          <p:cNvSpPr/>
          <p:nvPr/>
        </p:nvSpPr>
        <p:spPr>
          <a:xfrm>
            <a:off x="1572586" y="1462921"/>
            <a:ext cx="3950120" cy="584775"/>
          </a:xfrm>
          <a:prstGeom prst="rect">
            <a:avLst/>
          </a:prstGeom>
          <a:solidFill>
            <a:srgbClr val="FFFFFF">
              <a:alpha val="74902"/>
            </a:srgbClr>
          </a:solidFill>
          <a:effectLst>
            <a:softEdge rad="63500"/>
          </a:effectLst>
        </p:spPr>
        <p:txBody>
          <a:bodyPr wrap="none">
            <a:spAutoFit/>
          </a:bodyPr>
          <a:lstStyle/>
          <a:p>
            <a:pPr lvl="0"/>
            <a:r>
              <a:rPr lang="ru-RU" sz="3200" b="1" u="sng" dirty="0">
                <a:solidFill>
                  <a:srgbClr val="4BACC6">
                    <a:lumMod val="50000"/>
                  </a:srgbClr>
                </a:solidFill>
                <a:latin typeface="Comic Sans MS" pitchFamily="66" charset="0"/>
              </a:rPr>
              <a:t>Литературный гид</a:t>
            </a:r>
          </a:p>
        </p:txBody>
      </p:sp>
      <p:sp>
        <p:nvSpPr>
          <p:cNvPr id="8" name="TextBox 7"/>
          <p:cNvSpPr txBox="1"/>
          <p:nvPr/>
        </p:nvSpPr>
        <p:spPr>
          <a:xfrm>
            <a:off x="1446813" y="4051446"/>
            <a:ext cx="7153112" cy="2339102"/>
          </a:xfrm>
          <a:prstGeom prst="rect">
            <a:avLst/>
          </a:prstGeom>
          <a:solidFill>
            <a:schemeClr val="bg1"/>
          </a:solidFill>
          <a:ln w="12700">
            <a:solidFill>
              <a:srgbClr val="C00000"/>
            </a:solidFill>
          </a:ln>
        </p:spPr>
        <p:txBody>
          <a:bodyPr wrap="none" rtlCol="0">
            <a:spAutoFit/>
          </a:bodyPr>
          <a:lstStyle/>
          <a:p>
            <a:pPr algn="ctr"/>
            <a:r>
              <a:rPr lang="ru-RU" sz="1600" b="1" dirty="0" smtClean="0">
                <a:latin typeface="Arial" pitchFamily="34" charset="0"/>
                <a:cs typeface="Arial" pitchFamily="34" charset="0"/>
              </a:rPr>
              <a:t>Уважаемые пользователи библиотеки! </a:t>
            </a:r>
          </a:p>
          <a:p>
            <a:pPr algn="ctr"/>
            <a:r>
              <a:rPr lang="ru-RU" sz="1600" dirty="0" smtClean="0">
                <a:latin typeface="Arial" pitchFamily="34" charset="0"/>
                <a:cs typeface="Arial" pitchFamily="34" charset="0"/>
              </a:rPr>
              <a:t>Многие из нас любят провести досуг с интересной книгой. </a:t>
            </a:r>
          </a:p>
          <a:p>
            <a:pPr algn="ctr"/>
            <a:r>
              <a:rPr lang="ru-RU" sz="1600" dirty="0" smtClean="0">
                <a:latin typeface="Arial" pitchFamily="34" charset="0"/>
                <a:cs typeface="Arial" pitchFamily="34" charset="0"/>
              </a:rPr>
              <a:t>Но как выбрать из моря издающейся литературы то произведение,</a:t>
            </a:r>
          </a:p>
          <a:p>
            <a:pPr algn="ctr"/>
            <a:r>
              <a:rPr lang="ru-RU" sz="1600" dirty="0" smtClean="0">
                <a:latin typeface="Arial" pitchFamily="34" charset="0"/>
                <a:cs typeface="Arial" pitchFamily="34" charset="0"/>
              </a:rPr>
              <a:t> что придется вам по душе? Для тех, кто любит </a:t>
            </a:r>
          </a:p>
          <a:p>
            <a:pPr algn="ctr"/>
            <a:r>
              <a:rPr lang="ru-RU" sz="1600" dirty="0" smtClean="0">
                <a:latin typeface="Arial" pitchFamily="34" charset="0"/>
                <a:cs typeface="Arial" pitchFamily="34" charset="0"/>
              </a:rPr>
              <a:t>почитать хорошие книги или, наконец-то, хочет приобщиться </a:t>
            </a:r>
          </a:p>
          <a:p>
            <a:pPr algn="ctr"/>
            <a:r>
              <a:rPr lang="ru-RU" sz="1600" dirty="0" smtClean="0">
                <a:latin typeface="Arial" pitchFamily="34" charset="0"/>
                <a:cs typeface="Arial" pitchFamily="34" charset="0"/>
              </a:rPr>
              <a:t>к этому увлекательному занятию, мы реализуем проект </a:t>
            </a:r>
          </a:p>
          <a:p>
            <a:pPr algn="ctr"/>
            <a:r>
              <a:rPr lang="ru-RU" b="1" dirty="0" smtClean="0">
                <a:solidFill>
                  <a:srgbClr val="C00000"/>
                </a:solidFill>
                <a:latin typeface="Arial" pitchFamily="34" charset="0"/>
                <a:cs typeface="Arial" pitchFamily="34" charset="0"/>
              </a:rPr>
              <a:t>«Читайте лучшее с нами: </a:t>
            </a:r>
            <a:r>
              <a:rPr lang="ru-RU" sz="1600" b="1" dirty="0" smtClean="0">
                <a:solidFill>
                  <a:srgbClr val="C00000"/>
                </a:solidFill>
                <a:latin typeface="Arial" pitchFamily="34" charset="0"/>
                <a:cs typeface="Arial" pitchFamily="34" charset="0"/>
              </a:rPr>
              <a:t>книги от классики до современности»</a:t>
            </a:r>
            <a:r>
              <a:rPr lang="ru-RU" sz="1600" dirty="0" smtClean="0">
                <a:latin typeface="Arial" pitchFamily="34" charset="0"/>
                <a:cs typeface="Arial" pitchFamily="34" charset="0"/>
              </a:rPr>
              <a:t>, </a:t>
            </a:r>
          </a:p>
          <a:p>
            <a:pPr algn="ctr"/>
            <a:r>
              <a:rPr lang="ru-RU" sz="1600" dirty="0" smtClean="0">
                <a:latin typeface="Arial" pitchFamily="34" charset="0"/>
                <a:cs typeface="Arial" pitchFamily="34" charset="0"/>
              </a:rPr>
              <a:t>в рамках которого ежемесячно будем знакомить вас с лучшими </a:t>
            </a:r>
          </a:p>
          <a:p>
            <a:pPr algn="ctr"/>
            <a:r>
              <a:rPr lang="ru-RU" sz="1600" dirty="0" smtClean="0">
                <a:latin typeface="Arial" pitchFamily="34" charset="0"/>
                <a:cs typeface="Arial" pitchFamily="34" charset="0"/>
              </a:rPr>
              <a:t>книгами различной тематики из фонда нашей библиотеки.</a:t>
            </a:r>
            <a:endParaRPr lang="ru-RU" sz="1600" dirty="0">
              <a:latin typeface="Arial" pitchFamily="34" charset="0"/>
              <a:cs typeface="Arial" pitchFamily="34" charset="0"/>
            </a:endParaRPr>
          </a:p>
        </p:txBody>
      </p:sp>
    </p:spTree>
    <p:extLst>
      <p:ext uri="{BB962C8B-B14F-4D97-AF65-F5344CB8AC3E}">
        <p14:creationId xmlns:p14="http://schemas.microsoft.com/office/powerpoint/2010/main" val="17148169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2450" y="476672"/>
            <a:ext cx="7920880" cy="2616101"/>
          </a:xfrm>
          <a:prstGeom prst="rect">
            <a:avLst/>
          </a:prstGeom>
          <a:solidFill>
            <a:schemeClr val="bg1"/>
          </a:solidFill>
        </p:spPr>
        <p:txBody>
          <a:bodyPr wrap="square" rtlCol="0">
            <a:spAutoFit/>
          </a:bodyPr>
          <a:lstStyle/>
          <a:p>
            <a:pPr algn="ctr"/>
            <a:r>
              <a:rPr lang="ru-RU" sz="2000" b="1" dirty="0">
                <a:solidFill>
                  <a:schemeClr val="tx2">
                    <a:lumMod val="50000"/>
                  </a:schemeClr>
                </a:solidFill>
                <a:latin typeface="Arial Narrow" pitchFamily="34" charset="0"/>
              </a:rPr>
              <a:t>5 </a:t>
            </a:r>
            <a:r>
              <a:rPr lang="ru-RU" sz="2000" b="1" dirty="0" smtClean="0">
                <a:solidFill>
                  <a:schemeClr val="tx2">
                    <a:lumMod val="50000"/>
                  </a:schemeClr>
                </a:solidFill>
                <a:latin typeface="Arial Narrow" pitchFamily="34" charset="0"/>
              </a:rPr>
              <a:t>книг по менеджменту</a:t>
            </a:r>
          </a:p>
          <a:p>
            <a:pPr algn="ctr"/>
            <a:r>
              <a:rPr lang="ru-RU" dirty="0" smtClean="0">
                <a:solidFill>
                  <a:schemeClr val="tx2">
                    <a:lumMod val="50000"/>
                  </a:schemeClr>
                </a:solidFill>
                <a:latin typeface="Arial Narrow" pitchFamily="34" charset="0"/>
              </a:rPr>
              <a:t>В </a:t>
            </a:r>
            <a:r>
              <a:rPr lang="ru-RU" dirty="0">
                <a:solidFill>
                  <a:schemeClr val="tx2">
                    <a:lumMod val="50000"/>
                  </a:schemeClr>
                </a:solidFill>
                <a:latin typeface="Arial Narrow" pitchFamily="34" charset="0"/>
              </a:rPr>
              <a:t>современном мире, где управление становится ключевым аспектом успешного ведения бизнеса, выбор правильной литературы по менеджменту может оказать значительное влияние на профессиональное развитие. Книги по менеджменту не только предоставляют теоретические знания, но и предлагают практические инструменты, которые помогают эффективно организовать работу команды, наладить коммуникацию и достигать поставленных целей. </a:t>
            </a:r>
            <a:r>
              <a:rPr lang="ru-RU" dirty="0" smtClean="0">
                <a:solidFill>
                  <a:schemeClr val="tx2">
                    <a:lumMod val="50000"/>
                  </a:schemeClr>
                </a:solidFill>
                <a:latin typeface="Arial Narrow" pitchFamily="34" charset="0"/>
              </a:rPr>
              <a:t>Предлагаем вам  книги, охватывающие </a:t>
            </a:r>
            <a:r>
              <a:rPr lang="ru-RU" dirty="0">
                <a:solidFill>
                  <a:schemeClr val="tx2">
                    <a:lumMod val="50000"/>
                  </a:schemeClr>
                </a:solidFill>
                <a:latin typeface="Arial Narrow" pitchFamily="34" charset="0"/>
              </a:rPr>
              <a:t>различные аспекты </a:t>
            </a:r>
            <a:r>
              <a:rPr lang="ru-RU" dirty="0" smtClean="0">
                <a:solidFill>
                  <a:schemeClr val="tx2">
                    <a:lumMod val="50000"/>
                  </a:schemeClr>
                </a:solidFill>
                <a:latin typeface="Arial Narrow" pitchFamily="34" charset="0"/>
              </a:rPr>
              <a:t>менеджмента, </a:t>
            </a:r>
            <a:r>
              <a:rPr lang="ru-RU" dirty="0">
                <a:solidFill>
                  <a:schemeClr val="tx2">
                    <a:lumMod val="50000"/>
                  </a:schemeClr>
                </a:solidFill>
                <a:latin typeface="Arial Narrow" pitchFamily="34" charset="0"/>
              </a:rPr>
              <a:t>которые помогут </a:t>
            </a:r>
            <a:r>
              <a:rPr lang="ru-RU" dirty="0" smtClean="0">
                <a:solidFill>
                  <a:schemeClr val="tx2">
                    <a:lumMod val="50000"/>
                  </a:schemeClr>
                </a:solidFill>
                <a:latin typeface="Arial Narrow" pitchFamily="34" charset="0"/>
              </a:rPr>
              <a:t>стать </a:t>
            </a:r>
            <a:r>
              <a:rPr lang="ru-RU" dirty="0">
                <a:solidFill>
                  <a:schemeClr val="tx2">
                    <a:lumMod val="50000"/>
                  </a:schemeClr>
                </a:solidFill>
                <a:latin typeface="Arial Narrow" pitchFamily="34" charset="0"/>
              </a:rPr>
              <a:t>более компетентным руководителем и улучшить навыки управления</a:t>
            </a:r>
            <a:r>
              <a:rPr lang="ru-RU" dirty="0" smtClean="0">
                <a:solidFill>
                  <a:schemeClr val="tx2">
                    <a:lumMod val="50000"/>
                  </a:schemeClr>
                </a:solidFill>
                <a:latin typeface="Arial Narrow" pitchFamily="34" charset="0"/>
              </a:rPr>
              <a:t>.</a:t>
            </a:r>
            <a:endParaRPr lang="ru-RU" dirty="0">
              <a:solidFill>
                <a:schemeClr val="tx2">
                  <a:lumMod val="50000"/>
                </a:schemeClr>
              </a:solidFill>
              <a:latin typeface="Arial Narrow"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789039"/>
            <a:ext cx="1800200" cy="2569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2599" y="3789994"/>
            <a:ext cx="1656184" cy="2569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6351" y="3789994"/>
            <a:ext cx="1699745" cy="2568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105" y="3789994"/>
            <a:ext cx="1656184" cy="2568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34367" y="3789994"/>
            <a:ext cx="1728191" cy="2569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rotWithShape="1">
          <a:blip r:embed="rId7">
            <a:extLst>
              <a:ext uri="{BEBA8EAE-BF5A-486C-A8C5-ECC9F3942E4B}">
                <a14:imgProps xmlns:a14="http://schemas.microsoft.com/office/drawing/2010/main">
                  <a14:imgLayer r:embed="rId8">
                    <a14:imgEffect>
                      <a14:saturation sat="66000"/>
                    </a14:imgEffect>
                  </a14:imgLayer>
                </a14:imgProps>
              </a:ext>
              <a:ext uri="{28A0092B-C50C-407E-A947-70E740481C1C}">
                <a14:useLocalDpi xmlns:a14="http://schemas.microsoft.com/office/drawing/2010/main" val="0"/>
              </a:ext>
            </a:extLst>
          </a:blip>
          <a:srcRect l="7287" t="11239" r="58943" b="61361"/>
          <a:stretch/>
        </p:blipFill>
        <p:spPr bwMode="auto">
          <a:xfrm flipH="1">
            <a:off x="7413005" y="-5724"/>
            <a:ext cx="1557893" cy="15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rotWithShape="1">
          <a:blip r:embed="rId7">
            <a:extLst>
              <a:ext uri="{BEBA8EAE-BF5A-486C-A8C5-ECC9F3942E4B}">
                <a14:imgProps xmlns:a14="http://schemas.microsoft.com/office/drawing/2010/main">
                  <a14:imgLayer r:embed="rId8">
                    <a14:imgEffect>
                      <a14:saturation sat="66000"/>
                    </a14:imgEffect>
                  </a14:imgLayer>
                </a14:imgProps>
              </a:ext>
              <a:ext uri="{28A0092B-C50C-407E-A947-70E740481C1C}">
                <a14:useLocalDpi xmlns:a14="http://schemas.microsoft.com/office/drawing/2010/main" val="0"/>
              </a:ext>
            </a:extLst>
          </a:blip>
          <a:srcRect l="7287" t="11239" r="58943" b="61361"/>
          <a:stretch/>
        </p:blipFill>
        <p:spPr bwMode="auto">
          <a:xfrm flipV="1">
            <a:off x="186964" y="1988840"/>
            <a:ext cx="1557893" cy="15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7634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6573" y="4941168"/>
            <a:ext cx="7920880" cy="1508105"/>
          </a:xfrm>
          <a:prstGeom prst="rect">
            <a:avLst/>
          </a:prstGeom>
          <a:solidFill>
            <a:schemeClr val="bg1">
              <a:lumMod val="95000"/>
            </a:schemeClr>
          </a:solidFill>
          <a:ln>
            <a:solidFill>
              <a:srgbClr val="003399"/>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Блинов</a:t>
            </a:r>
            <a:r>
              <a:rPr lang="ru-RU" sz="2000" b="1" dirty="0">
                <a:solidFill>
                  <a:schemeClr val="tx2">
                    <a:lumMod val="50000"/>
                  </a:schemeClr>
                </a:solidFill>
                <a:latin typeface="Arial Narrow" pitchFamily="34" charset="0"/>
              </a:rPr>
              <a:t>, А. О. Теория </a:t>
            </a:r>
            <a:r>
              <a:rPr lang="ru-RU" sz="2000" b="1" dirty="0" smtClean="0">
                <a:solidFill>
                  <a:schemeClr val="tx2">
                    <a:lumMod val="50000"/>
                  </a:schemeClr>
                </a:solidFill>
                <a:latin typeface="Arial Narrow" pitchFamily="34" charset="0"/>
              </a:rPr>
              <a:t>менеджмента </a:t>
            </a:r>
            <a:r>
              <a:rPr lang="ru-RU" dirty="0" smtClean="0">
                <a:latin typeface="Arial Narrow" pitchFamily="34" charset="0"/>
              </a:rPr>
              <a:t>: </a:t>
            </a:r>
            <a:r>
              <a:rPr lang="ru-RU" dirty="0">
                <a:latin typeface="Arial Narrow" pitchFamily="34" charset="0"/>
              </a:rPr>
              <a:t>учебник для студентов высших учебных заведений, обучающихся  по направлению подготовки "Менеджмент" (квалификация (степень) "бакалавр") / А. О. Блинов, Н. В. Угрюмова. - 5-е изд., </a:t>
            </a:r>
            <a:r>
              <a:rPr lang="ru-RU" dirty="0" err="1">
                <a:latin typeface="Arial Narrow" pitchFamily="34" charset="0"/>
              </a:rPr>
              <a:t>стериотип</a:t>
            </a:r>
            <a:r>
              <a:rPr lang="ru-RU" dirty="0">
                <a:latin typeface="Arial Narrow" pitchFamily="34" charset="0"/>
              </a:rPr>
              <a:t>. - М. : Издательско-торговая корпорация "Дашков и К*", 2025. - 298 с. - (Учебные издания для бакалавров).</a:t>
            </a:r>
          </a:p>
        </p:txBody>
      </p:sp>
      <p:sp>
        <p:nvSpPr>
          <p:cNvPr id="2" name="Прямоугольник 1"/>
          <p:cNvSpPr/>
          <p:nvPr/>
        </p:nvSpPr>
        <p:spPr>
          <a:xfrm>
            <a:off x="3563888" y="1340768"/>
            <a:ext cx="4536504" cy="2246769"/>
          </a:xfrm>
          <a:prstGeom prst="rect">
            <a:avLst/>
          </a:prstGeom>
          <a:noFill/>
        </p:spPr>
        <p:txBody>
          <a:bodyPr wrap="square">
            <a:spAutoFit/>
          </a:bodyPr>
          <a:lstStyle/>
          <a:p>
            <a:pPr algn="just"/>
            <a:r>
              <a:rPr lang="ru-RU" sz="1400" dirty="0" smtClean="0">
                <a:latin typeface="Arial Narrow" pitchFamily="34" charset="0"/>
              </a:rPr>
              <a:t>      В </a:t>
            </a:r>
            <a:r>
              <a:rPr lang="ru-RU" sz="1400" dirty="0">
                <a:latin typeface="Arial Narrow" pitchFamily="34" charset="0"/>
              </a:rPr>
              <a:t>учебнике представлены знания и опыт управления социально-экономическими системами на уровне организации в рамках теории организации и организационного поведения. Раскрываются природа и сущность организации, ее специфика как системы, закономерности и принципы формирования и функционирования организаций различных типов. Излагаются основные способы предупреждения и разрешения конфликтов, проблемы формирования социального статуса в современных экономических условиях, социально-психологические аспекты поведения руководителя и членов коллектива.</a:t>
            </a:r>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656" r="16138"/>
          <a:stretch/>
        </p:blipFill>
        <p:spPr bwMode="auto">
          <a:xfrm>
            <a:off x="616573" y="857835"/>
            <a:ext cx="2352650" cy="35006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8"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l="7287" t="11239" r="15676" b="25130"/>
          <a:stretch/>
        </p:blipFill>
        <p:spPr bwMode="auto">
          <a:xfrm flipH="1">
            <a:off x="5605513" y="-5724"/>
            <a:ext cx="3553907" cy="366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4838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1600" y="5157192"/>
            <a:ext cx="7438172" cy="1231106"/>
          </a:xfrm>
          <a:prstGeom prst="rect">
            <a:avLst/>
          </a:prstGeom>
          <a:solidFill>
            <a:schemeClr val="bg1">
              <a:lumMod val="95000"/>
            </a:schemeClr>
          </a:solidFill>
          <a:ln>
            <a:solidFill>
              <a:srgbClr val="003399"/>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Креативный </a:t>
            </a:r>
            <a:r>
              <a:rPr lang="ru-RU" sz="2000" b="1" dirty="0">
                <a:solidFill>
                  <a:schemeClr val="tx2">
                    <a:lumMod val="50000"/>
                  </a:schemeClr>
                </a:solidFill>
                <a:latin typeface="Arial Narrow" pitchFamily="34" charset="0"/>
              </a:rPr>
              <a:t>менеджмент: теория и </a:t>
            </a:r>
            <a:r>
              <a:rPr lang="ru-RU" sz="2000" b="1" dirty="0" smtClean="0">
                <a:solidFill>
                  <a:schemeClr val="tx2">
                    <a:lumMod val="50000"/>
                  </a:schemeClr>
                </a:solidFill>
                <a:latin typeface="Arial Narrow" pitchFamily="34" charset="0"/>
              </a:rPr>
              <a:t>практика </a:t>
            </a:r>
            <a:r>
              <a:rPr lang="ru-RU" dirty="0">
                <a:latin typeface="Arial Narrow" pitchFamily="34" charset="0"/>
              </a:rPr>
              <a:t>: учебник для группы направлений </a:t>
            </a:r>
            <a:r>
              <a:rPr lang="ru-RU" dirty="0" err="1">
                <a:latin typeface="Arial Narrow" pitchFamily="34" charset="0"/>
              </a:rPr>
              <a:t>бакалавриата</a:t>
            </a:r>
            <a:r>
              <a:rPr lang="ru-RU" dirty="0">
                <a:latin typeface="Arial Narrow" pitchFamily="34" charset="0"/>
              </a:rPr>
              <a:t> и магистратуры "Экономика и управление" : рекомендовано Экспертным советом УМО в системе ВО и СПО / И. А. Новичкова [и др.]. - М. : РУСАЙНС, 2024. - 256 с.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8061" y="908720"/>
            <a:ext cx="2304256" cy="33843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3" name="Прямоугольник 2"/>
          <p:cNvSpPr/>
          <p:nvPr/>
        </p:nvSpPr>
        <p:spPr>
          <a:xfrm>
            <a:off x="1115616" y="1262080"/>
            <a:ext cx="4662264" cy="2677656"/>
          </a:xfrm>
          <a:prstGeom prst="rect">
            <a:avLst/>
          </a:prstGeom>
        </p:spPr>
        <p:txBody>
          <a:bodyPr wrap="square">
            <a:spAutoFit/>
          </a:bodyPr>
          <a:lstStyle/>
          <a:p>
            <a:pPr algn="just"/>
            <a:r>
              <a:rPr lang="ru-RU" sz="1400" dirty="0" smtClean="0">
                <a:latin typeface="Arial Narrow" pitchFamily="34" charset="0"/>
              </a:rPr>
              <a:t>      Раскрывает </a:t>
            </a:r>
            <a:r>
              <a:rPr lang="ru-RU" sz="1400" dirty="0">
                <a:latin typeface="Arial Narrow" pitchFamily="34" charset="0"/>
              </a:rPr>
              <a:t>актуальные аспекты управления креативным потенциалом организаций в современных условиях, способствует формированию </a:t>
            </a:r>
            <a:r>
              <a:rPr lang="ru-RU" sz="1400" dirty="0" smtClean="0">
                <a:latin typeface="Arial Narrow" pitchFamily="34" charset="0"/>
              </a:rPr>
              <a:t>теоретических </a:t>
            </a:r>
            <a:r>
              <a:rPr lang="ru-RU" sz="1400" dirty="0">
                <a:latin typeface="Arial Narrow" pitchFamily="34" charset="0"/>
              </a:rPr>
              <a:t>знаний по вопросам креативного менеджмента. Практический раздел нацелен на </a:t>
            </a:r>
            <a:r>
              <a:rPr lang="ru-RU" sz="1400" dirty="0" smtClean="0">
                <a:latin typeface="Arial Narrow" pitchFamily="34" charset="0"/>
              </a:rPr>
              <a:t>формирование практических </a:t>
            </a:r>
            <a:r>
              <a:rPr lang="ru-RU" sz="1400" dirty="0">
                <a:latin typeface="Arial Narrow" pitchFamily="34" charset="0"/>
              </a:rPr>
              <a:t>навыков по анализу, оценке и определению управленческих действий по повышению организационной креативности. Выполнение практических заданий будет способствовать развитию </a:t>
            </a:r>
            <a:r>
              <a:rPr lang="ru-RU" sz="1400" dirty="0" smtClean="0">
                <a:latin typeface="Arial Narrow" pitchFamily="34" charset="0"/>
              </a:rPr>
              <a:t>инновационного </a:t>
            </a:r>
            <a:r>
              <a:rPr lang="ru-RU" sz="1400" dirty="0">
                <a:latin typeface="Arial Narrow" pitchFamily="34" charset="0"/>
              </a:rPr>
              <a:t>мышления и творческого подхода к управлению креативным потенциалом организации, применению методов активизации творческого мышления, построению систем управления знаниями, формированию креативной среды.</a:t>
            </a:r>
          </a:p>
        </p:txBody>
      </p:sp>
      <p:pic>
        <p:nvPicPr>
          <p:cNvPr id="7"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l="7287" t="11239" r="15676" b="25130"/>
          <a:stretch/>
        </p:blipFill>
        <p:spPr bwMode="auto">
          <a:xfrm>
            <a:off x="0" y="0"/>
            <a:ext cx="3553907" cy="366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8223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5013176"/>
            <a:ext cx="8352928" cy="1508105"/>
          </a:xfrm>
          <a:prstGeom prst="rect">
            <a:avLst/>
          </a:prstGeom>
          <a:solidFill>
            <a:schemeClr val="bg1">
              <a:lumMod val="95000"/>
            </a:schemeClr>
          </a:solidFill>
          <a:ln>
            <a:solidFill>
              <a:srgbClr val="003399"/>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Фомичев</a:t>
            </a:r>
            <a:r>
              <a:rPr lang="ru-RU" sz="2000" b="1" dirty="0">
                <a:solidFill>
                  <a:schemeClr val="tx2">
                    <a:lumMod val="50000"/>
                  </a:schemeClr>
                </a:solidFill>
                <a:latin typeface="Arial Narrow" pitchFamily="34" charset="0"/>
              </a:rPr>
              <a:t>, А. Н. </a:t>
            </a:r>
            <a:r>
              <a:rPr lang="ru-RU" sz="2000" b="1" dirty="0" smtClean="0">
                <a:solidFill>
                  <a:schemeClr val="tx2">
                    <a:lumMod val="50000"/>
                  </a:schemeClr>
                </a:solidFill>
                <a:latin typeface="Arial Narrow" pitchFamily="34" charset="0"/>
              </a:rPr>
              <a:t>Риск-менеджмент </a:t>
            </a:r>
            <a:r>
              <a:rPr lang="ru-RU" dirty="0" smtClean="0">
                <a:latin typeface="Arial Narrow" pitchFamily="34" charset="0"/>
              </a:rPr>
              <a:t>: </a:t>
            </a:r>
            <a:r>
              <a:rPr lang="ru-RU" dirty="0">
                <a:latin typeface="Arial Narrow" pitchFamily="34" charset="0"/>
              </a:rPr>
              <a:t>учебник для использования в образовательном процессе образовательных организаций, реализующих программы высшего образования по направлениям подготовки "Менеджмент", "Государственное и муниципальное управление" / А. Н. Фомичев. - 11-е изд. - М. : Издательско-торговая корпорация "Дашков и К*", 2025. - 366 с. - (Учебные издания для бакалавров).</a:t>
            </a:r>
          </a:p>
        </p:txBody>
      </p:sp>
      <p:sp>
        <p:nvSpPr>
          <p:cNvPr id="3" name="Прямоугольник 2"/>
          <p:cNvSpPr/>
          <p:nvPr/>
        </p:nvSpPr>
        <p:spPr>
          <a:xfrm>
            <a:off x="3707904" y="1412775"/>
            <a:ext cx="4248472" cy="2246769"/>
          </a:xfrm>
          <a:prstGeom prst="rect">
            <a:avLst/>
          </a:prstGeom>
        </p:spPr>
        <p:txBody>
          <a:bodyPr wrap="square">
            <a:spAutoFit/>
          </a:bodyPr>
          <a:lstStyle/>
          <a:p>
            <a:pPr algn="just"/>
            <a:r>
              <a:rPr lang="ru-RU" sz="1400" dirty="0" smtClean="0">
                <a:latin typeface="Arial Narrow" pitchFamily="34" charset="0"/>
              </a:rPr>
              <a:t>      В </a:t>
            </a:r>
            <a:r>
              <a:rPr lang="ru-RU" sz="1400" dirty="0">
                <a:latin typeface="Arial Narrow" pitchFamily="34" charset="0"/>
              </a:rPr>
              <a:t>учебнике комплексно изложены основные теоретические и методологические вопросы управления различными видами </a:t>
            </a:r>
            <a:r>
              <a:rPr lang="ru-RU" sz="1400" dirty="0" smtClean="0">
                <a:latin typeface="Arial Narrow" pitchFamily="34" charset="0"/>
              </a:rPr>
              <a:t>рисков (</a:t>
            </a:r>
            <a:r>
              <a:rPr lang="ru-RU" sz="1400" dirty="0">
                <a:latin typeface="Arial Narrow" pitchFamily="34" charset="0"/>
              </a:rPr>
              <a:t>негативными, позитивными, </a:t>
            </a:r>
            <a:r>
              <a:rPr lang="ru-RU" sz="1400" dirty="0" err="1">
                <a:latin typeface="Arial Narrow" pitchFamily="34" charset="0"/>
              </a:rPr>
              <a:t>комплаенс</a:t>
            </a:r>
            <a:r>
              <a:rPr lang="ru-RU" sz="1400" dirty="0">
                <a:latin typeface="Arial Narrow" pitchFamily="34" charset="0"/>
              </a:rPr>
              <a:t>-рисками, проектными, рисками внешней </a:t>
            </a:r>
            <a:r>
              <a:rPr lang="ru-RU" sz="1400" dirty="0" smtClean="0">
                <a:latin typeface="Arial Narrow" pitchFamily="34" charset="0"/>
              </a:rPr>
              <a:t>среды), </a:t>
            </a:r>
            <a:r>
              <a:rPr lang="ru-RU" sz="1400" dirty="0">
                <a:latin typeface="Arial Narrow" pitchFamily="34" charset="0"/>
              </a:rPr>
              <a:t>возникающими в деятельности хозяйственной организации. Описан инструментарий оценки, мониторинга и контроля рисков, механизм воздействия на риски и их документальное сопровождение. </a:t>
            </a:r>
            <a:r>
              <a:rPr lang="ru-RU" sz="1400" dirty="0" smtClean="0">
                <a:latin typeface="Arial Narrow" pitchFamily="34" charset="0"/>
              </a:rPr>
              <a:t>Рассмотрены </a:t>
            </a:r>
            <a:r>
              <a:rPr lang="ru-RU" sz="1400" dirty="0">
                <a:latin typeface="Arial Narrow" pitchFamily="34" charset="0"/>
              </a:rPr>
              <a:t>особенности риск-менеджмента как необходимого для эффективного управления </a:t>
            </a:r>
            <a:r>
              <a:rPr lang="ru-RU" sz="1400" dirty="0" smtClean="0">
                <a:latin typeface="Arial Narrow" pitchFamily="34" charset="0"/>
              </a:rPr>
              <a:t>компонента.</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4496" r="14882"/>
          <a:stretch/>
        </p:blipFill>
        <p:spPr bwMode="auto">
          <a:xfrm>
            <a:off x="611560" y="836712"/>
            <a:ext cx="2401024" cy="33998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029"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l="7287" t="11239" r="15676" b="25130"/>
          <a:stretch/>
        </p:blipFill>
        <p:spPr bwMode="auto">
          <a:xfrm flipH="1">
            <a:off x="5590093" y="0"/>
            <a:ext cx="3553907" cy="366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67955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4941168"/>
            <a:ext cx="7920880" cy="1231106"/>
          </a:xfrm>
          <a:prstGeom prst="rect">
            <a:avLst/>
          </a:prstGeom>
          <a:solidFill>
            <a:schemeClr val="bg1">
              <a:lumMod val="95000"/>
            </a:schemeClr>
          </a:solidFill>
          <a:ln>
            <a:solidFill>
              <a:srgbClr val="003399"/>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Практический </a:t>
            </a:r>
            <a:r>
              <a:rPr lang="ru-RU" sz="2000" b="1" dirty="0">
                <a:solidFill>
                  <a:schemeClr val="tx2">
                    <a:lumMod val="50000"/>
                  </a:schemeClr>
                </a:solidFill>
                <a:latin typeface="Arial Narrow" pitchFamily="34" charset="0"/>
              </a:rPr>
              <a:t>курс </a:t>
            </a:r>
            <a:r>
              <a:rPr lang="ru-RU" sz="2000" b="1" dirty="0" smtClean="0">
                <a:solidFill>
                  <a:schemeClr val="tx2">
                    <a:lumMod val="50000"/>
                  </a:schemeClr>
                </a:solidFill>
                <a:latin typeface="Arial Narrow" pitchFamily="34" charset="0"/>
              </a:rPr>
              <a:t>менеджмента </a:t>
            </a:r>
            <a:r>
              <a:rPr lang="ru-RU" dirty="0">
                <a:latin typeface="Arial Narrow" pitchFamily="34" charset="0"/>
              </a:rPr>
              <a:t>: учебное пособие для студентов высших учебных заведений, обучающихся по экономическим направлениям : рекомендовано Учебно-методическим отделом высшего образования / Под ред. Ю. В. Кузнецова. - 2-е изд., </a:t>
            </a:r>
            <a:r>
              <a:rPr lang="ru-RU" dirty="0" err="1">
                <a:latin typeface="Arial Narrow" pitchFamily="34" charset="0"/>
              </a:rPr>
              <a:t>перераб</a:t>
            </a:r>
            <a:r>
              <a:rPr lang="ru-RU" dirty="0">
                <a:latin typeface="Arial Narrow" pitchFamily="34" charset="0"/>
              </a:rPr>
              <a:t>. и доп. - М. : ЮРАЙТ, 2024. - (Высшее образование).</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876080"/>
            <a:ext cx="2304256" cy="34924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4" name="Прямоугольник 3"/>
          <p:cNvSpPr/>
          <p:nvPr/>
        </p:nvSpPr>
        <p:spPr>
          <a:xfrm>
            <a:off x="1043608" y="1052736"/>
            <a:ext cx="4939850" cy="3323987"/>
          </a:xfrm>
          <a:prstGeom prst="rect">
            <a:avLst/>
          </a:prstGeom>
        </p:spPr>
        <p:txBody>
          <a:bodyPr wrap="square">
            <a:spAutoFit/>
          </a:bodyPr>
          <a:lstStyle/>
          <a:p>
            <a:pPr algn="just"/>
            <a:r>
              <a:rPr lang="ru-RU" sz="1400" dirty="0" smtClean="0">
                <a:latin typeface="Arial Narrow" pitchFamily="34" charset="0"/>
              </a:rPr>
              <a:t>      Предлагаемый </a:t>
            </a:r>
            <a:r>
              <a:rPr lang="ru-RU" sz="1400" dirty="0">
                <a:latin typeface="Arial Narrow" pitchFamily="34" charset="0"/>
              </a:rPr>
              <a:t>курс ориентирован на развитие </a:t>
            </a:r>
            <a:r>
              <a:rPr lang="ru-RU" sz="1400" dirty="0" smtClean="0">
                <a:latin typeface="Arial Narrow" pitchFamily="34" charset="0"/>
              </a:rPr>
              <a:t> </a:t>
            </a:r>
            <a:r>
              <a:rPr lang="ru-RU" sz="1400" dirty="0">
                <a:latin typeface="Arial Narrow" pitchFamily="34" charset="0"/>
              </a:rPr>
              <a:t>практических навыков, необходимых в работе менеджера. В каждой теме представлен краткий теоретический материал и широкий набор проблемных ситуаций, с которыми может столкнуться современный менеджер, деловые и ролевые игры, вопросы аналитического характера и другие задания, позволяющие проводить учебные занятия по менеджменту в активной и интерактивной форме. Авторы представили достижения различных стран, школ и направлений. Материал хорошо структурирован и дает комплексное представление о базовых понятиях, категориях и процессах менеджмента. </a:t>
            </a:r>
          </a:p>
          <a:p>
            <a:pPr algn="just"/>
            <a:r>
              <a:rPr lang="ru-RU" sz="1400" dirty="0" smtClean="0">
                <a:latin typeface="Arial Narrow" pitchFamily="34" charset="0"/>
              </a:rPr>
              <a:t>      Главная </a:t>
            </a:r>
            <a:r>
              <a:rPr lang="ru-RU" sz="1400" dirty="0">
                <a:latin typeface="Arial Narrow" pitchFamily="34" charset="0"/>
              </a:rPr>
              <a:t>задача курса — научить будущих менеджеров применять полученные теоретические знания на практике, используя актуальные методики управления и учитывая опыт успешных отечественных и зарубежных компаний.</a:t>
            </a:r>
          </a:p>
        </p:txBody>
      </p:sp>
      <p:pic>
        <p:nvPicPr>
          <p:cNvPr id="5"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l="7287" t="11239" r="15676" b="25130"/>
          <a:stretch/>
        </p:blipFill>
        <p:spPr bwMode="auto">
          <a:xfrm>
            <a:off x="0" y="0"/>
            <a:ext cx="3553907" cy="366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35663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9632" y="4941168"/>
            <a:ext cx="6912768" cy="1231106"/>
          </a:xfrm>
          <a:prstGeom prst="rect">
            <a:avLst/>
          </a:prstGeom>
          <a:solidFill>
            <a:schemeClr val="bg1">
              <a:lumMod val="95000"/>
            </a:schemeClr>
          </a:solidFill>
          <a:ln>
            <a:solidFill>
              <a:srgbClr val="003399"/>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Блюмин</a:t>
            </a:r>
            <a:r>
              <a:rPr lang="ru-RU" sz="2000" b="1" dirty="0">
                <a:solidFill>
                  <a:schemeClr val="tx2">
                    <a:lumMod val="50000"/>
                  </a:schemeClr>
                </a:solidFill>
                <a:latin typeface="Arial Narrow" pitchFamily="34" charset="0"/>
              </a:rPr>
              <a:t>, А. М. </a:t>
            </a:r>
            <a:r>
              <a:rPr lang="ru-RU" sz="2000" b="1" dirty="0" smtClean="0">
                <a:solidFill>
                  <a:schemeClr val="tx2">
                    <a:lumMod val="50000"/>
                  </a:schemeClr>
                </a:solidFill>
                <a:latin typeface="Arial Narrow" pitchFamily="34" charset="0"/>
              </a:rPr>
              <a:t>Информационный менеджмент </a:t>
            </a:r>
            <a:r>
              <a:rPr lang="ru-RU" dirty="0" smtClean="0">
                <a:latin typeface="Arial Narrow" pitchFamily="34" charset="0"/>
              </a:rPr>
              <a:t>: </a:t>
            </a:r>
            <a:r>
              <a:rPr lang="ru-RU" dirty="0">
                <a:latin typeface="Arial Narrow" pitchFamily="34" charset="0"/>
              </a:rPr>
              <a:t>автоматизация информационных технологий и систем </a:t>
            </a:r>
            <a:r>
              <a:rPr lang="ru-RU" dirty="0" smtClean="0">
                <a:latin typeface="Arial Narrow" pitchFamily="34" charset="0"/>
              </a:rPr>
              <a:t>управления </a:t>
            </a:r>
            <a:r>
              <a:rPr lang="ru-RU" dirty="0">
                <a:latin typeface="Arial Narrow" pitchFamily="34" charset="0"/>
              </a:rPr>
              <a:t>: учебник для вузов / А. М. Блюмин. - М. : Издательско-торговая корпорация "Дашков и К*", 2024. - 377 с. - (Учебные пособия для </a:t>
            </a:r>
            <a:r>
              <a:rPr lang="ru-RU">
                <a:latin typeface="Arial Narrow" pitchFamily="34" charset="0"/>
              </a:rPr>
              <a:t>вузов</a:t>
            </a:r>
            <a:r>
              <a:rPr lang="ru-RU" smtClean="0">
                <a:latin typeface="Arial Narrow" pitchFamily="34" charset="0"/>
              </a:rPr>
              <a:t>).</a:t>
            </a:r>
            <a:endParaRPr lang="ru-RU" dirty="0">
              <a:latin typeface="Arial Narrow" pitchFamily="34" charset="0"/>
            </a:endParaRPr>
          </a:p>
        </p:txBody>
      </p:sp>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946" r="3102"/>
          <a:stretch/>
        </p:blipFill>
        <p:spPr bwMode="auto">
          <a:xfrm>
            <a:off x="683568" y="908718"/>
            <a:ext cx="2283609" cy="32408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3" name="Прямоугольник 2"/>
          <p:cNvSpPr/>
          <p:nvPr/>
        </p:nvSpPr>
        <p:spPr>
          <a:xfrm>
            <a:off x="3700194" y="1405747"/>
            <a:ext cx="4400198" cy="2677656"/>
          </a:xfrm>
          <a:prstGeom prst="rect">
            <a:avLst/>
          </a:prstGeom>
        </p:spPr>
        <p:txBody>
          <a:bodyPr wrap="square">
            <a:spAutoFit/>
          </a:bodyPr>
          <a:lstStyle/>
          <a:p>
            <a:pPr algn="just"/>
            <a:r>
              <a:rPr lang="ru-RU" sz="1400" dirty="0" smtClean="0">
                <a:latin typeface="Arial Narrow" pitchFamily="34" charset="0"/>
              </a:rPr>
              <a:t>      Издание посвящено </a:t>
            </a:r>
            <a:r>
              <a:rPr lang="ru-RU" sz="1400" dirty="0">
                <a:latin typeface="Arial Narrow" pitchFamily="34" charset="0"/>
              </a:rPr>
              <a:t>рассмотрению менеджмента как управления организационно‐экономическими объектами с точки зрения применения новейших информационных технологий (ИТ), а также автоматизации ИТ и систем управления. Рассматриваются понятия и сущность менеджмента, роль и значение конкретной информации, циркулирующей на предприятии или в организации, сущность ИТ, компоненты автоматизированных ИТ и системы автоматизации ИТ. Освещены вопросы создания и функционирования автоматизированных информационных систем в менеджменте организационно‐экономических объектов. </a:t>
            </a:r>
          </a:p>
        </p:txBody>
      </p:sp>
      <p:pic>
        <p:nvPicPr>
          <p:cNvPr id="6"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l="7287" t="11239" r="15676" b="25130"/>
          <a:stretch/>
        </p:blipFill>
        <p:spPr bwMode="auto">
          <a:xfrm flipH="1">
            <a:off x="5590093" y="0"/>
            <a:ext cx="3553907" cy="366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1111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50350"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899592" y="2271779"/>
            <a:ext cx="7419999" cy="1754326"/>
          </a:xfrm>
          <a:prstGeom prst="rect">
            <a:avLst/>
          </a:prstGeom>
          <a:solidFill>
            <a:schemeClr val="bg1"/>
          </a:solidFill>
          <a:effectLst>
            <a:softEdge rad="317500"/>
          </a:effectLst>
        </p:spPr>
        <p:txBody>
          <a:bodyPr wrap="square">
            <a:spAutoFit/>
          </a:bodyPr>
          <a:lstStyle/>
          <a:p>
            <a:pPr lvl="0" algn="ctr"/>
            <a:r>
              <a:rPr lang="ru-RU" sz="3600" dirty="0">
                <a:solidFill>
                  <a:srgbClr val="000066"/>
                </a:solidFill>
                <a:latin typeface="Arial Narrow" pitchFamily="34" charset="0"/>
              </a:rPr>
              <a:t>С представленными книгами</a:t>
            </a:r>
          </a:p>
          <a:p>
            <a:pPr lvl="0" algn="ctr"/>
            <a:r>
              <a:rPr lang="ru-RU" sz="3600" dirty="0">
                <a:solidFill>
                  <a:srgbClr val="000066"/>
                </a:solidFill>
                <a:latin typeface="Arial Narrow" pitchFamily="34" charset="0"/>
              </a:rPr>
              <a:t>вы можете ознакомиться в читальном зале учебного корпуса № 3</a:t>
            </a:r>
          </a:p>
        </p:txBody>
      </p:sp>
      <p:sp>
        <p:nvSpPr>
          <p:cNvPr id="4" name="Прямоугольник 3"/>
          <p:cNvSpPr/>
          <p:nvPr/>
        </p:nvSpPr>
        <p:spPr>
          <a:xfrm>
            <a:off x="3995936" y="5805264"/>
            <a:ext cx="5004048" cy="769441"/>
          </a:xfrm>
          <a:prstGeom prst="rect">
            <a:avLst/>
          </a:prstGeom>
        </p:spPr>
        <p:txBody>
          <a:bodyPr wrap="square">
            <a:spAutoFit/>
          </a:bodyPr>
          <a:lstStyle/>
          <a:p>
            <a:pPr lvl="0"/>
            <a:r>
              <a:rPr lang="ru-RU" sz="1600" b="1" dirty="0">
                <a:solidFill>
                  <a:srgbClr val="000066"/>
                </a:solidFill>
                <a:latin typeface="Arial" pitchFamily="34" charset="0"/>
                <a:cs typeface="Arial" pitchFamily="34" charset="0"/>
              </a:rPr>
              <a:t>Составитель:</a:t>
            </a:r>
          </a:p>
          <a:p>
            <a:pPr lvl="0"/>
            <a:r>
              <a:rPr lang="ru-RU" sz="1400" dirty="0">
                <a:solidFill>
                  <a:srgbClr val="000066"/>
                </a:solidFill>
                <a:latin typeface="Arial" pitchFamily="34" charset="0"/>
                <a:cs typeface="Arial" pitchFamily="34" charset="0"/>
              </a:rPr>
              <a:t>Библиотекарь 1 категории </a:t>
            </a:r>
            <a:r>
              <a:rPr lang="ru-RU" sz="1400" dirty="0" err="1">
                <a:solidFill>
                  <a:srgbClr val="000066"/>
                </a:solidFill>
                <a:latin typeface="Arial" pitchFamily="34" charset="0"/>
                <a:cs typeface="Arial" pitchFamily="34" charset="0"/>
              </a:rPr>
              <a:t>Рыбчинская</a:t>
            </a:r>
            <a:r>
              <a:rPr lang="ru-RU" sz="1400" dirty="0">
                <a:solidFill>
                  <a:srgbClr val="000066"/>
                </a:solidFill>
                <a:latin typeface="Arial" pitchFamily="34" charset="0"/>
                <a:cs typeface="Arial" pitchFamily="34" charset="0"/>
              </a:rPr>
              <a:t> А.А.,</a:t>
            </a:r>
          </a:p>
          <a:p>
            <a:pPr lvl="0"/>
            <a:r>
              <a:rPr lang="ru-RU" sz="1400" dirty="0">
                <a:solidFill>
                  <a:srgbClr val="000066"/>
                </a:solidFill>
                <a:latin typeface="Arial" pitchFamily="34" charset="0"/>
                <a:cs typeface="Arial" pitchFamily="34" charset="0"/>
              </a:rPr>
              <a:t>Библиотека Полесского государственного университета</a:t>
            </a:r>
          </a:p>
        </p:txBody>
      </p:sp>
    </p:spTree>
    <p:extLst>
      <p:ext uri="{BB962C8B-B14F-4D97-AF65-F5344CB8AC3E}">
        <p14:creationId xmlns:p14="http://schemas.microsoft.com/office/powerpoint/2010/main" val="320839340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3521</TotalTime>
  <Words>928</Words>
  <Application>Microsoft Office PowerPoint</Application>
  <PresentationFormat>On-screen Show (4:3)</PresentationFormat>
  <Paragraphs>37</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Arial Narrow</vt:lpstr>
      <vt:lpstr>Batang</vt:lpstr>
      <vt:lpstr>Calibri</vt:lpstr>
      <vt:lpstr>Comic Sans MS</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Алла Андреевна Рыбчинская</dc:creator>
  <cp:lastModifiedBy>word</cp:lastModifiedBy>
  <cp:revision>711</cp:revision>
  <dcterms:created xsi:type="dcterms:W3CDTF">2022-11-09T08:10:03Z</dcterms:created>
  <dcterms:modified xsi:type="dcterms:W3CDTF">2025-05-20T07:50:47Z</dcterms:modified>
</cp:coreProperties>
</file>