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68" r:id="rId4"/>
    <p:sldId id="269" r:id="rId5"/>
    <p:sldId id="272" r:id="rId6"/>
    <p:sldId id="270" r:id="rId7"/>
    <p:sldId id="267" r:id="rId8"/>
    <p:sldId id="27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9999FF"/>
    <a:srgbClr val="FFFFFF"/>
    <a:srgbClr val="800000"/>
    <a:srgbClr val="333300"/>
    <a:srgbClr val="336600"/>
    <a:srgbClr val="FDEADA"/>
    <a:srgbClr val="0033CC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04.12.2023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slide" Target="slide7.xml"/><Relationship Id="rId4" Type="http://schemas.openxmlformats.org/officeDocument/2006/relationships/slide" Target="slide4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06190" y="201667"/>
            <a:ext cx="3802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dirty="0" smtClean="0">
                <a:solidFill>
                  <a:srgbClr val="000099"/>
                </a:solidFill>
                <a:latin typeface="Comic Sans MS" pitchFamily="66" charset="0"/>
              </a:rPr>
              <a:t>10 декабря </a:t>
            </a:r>
            <a:r>
              <a:rPr lang="ru-RU" dirty="0">
                <a:solidFill>
                  <a:srgbClr val="000099"/>
                </a:solidFill>
                <a:latin typeface="Comic Sans MS" pitchFamily="66" charset="0"/>
              </a:rPr>
              <a:t>– </a:t>
            </a:r>
            <a:r>
              <a:rPr lang="ru-RU" dirty="0" smtClean="0">
                <a:solidFill>
                  <a:srgbClr val="000099"/>
                </a:solidFill>
                <a:latin typeface="Comic Sans MS" pitchFamily="66" charset="0"/>
              </a:rPr>
              <a:t>День прав человека</a:t>
            </a:r>
            <a:endParaRPr lang="ru-RU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5730" y="869267"/>
            <a:ext cx="7592693" cy="233910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5 книг по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праву</a:t>
            </a:r>
          </a:p>
          <a:p>
            <a:pPr algn="ctr"/>
            <a:r>
              <a:rPr lang="ru-RU" dirty="0" smtClean="0">
                <a:latin typeface="Arial Narrow" pitchFamily="34" charset="0"/>
              </a:rPr>
              <a:t>Право является </a:t>
            </a:r>
            <a:r>
              <a:rPr lang="ru-RU" dirty="0">
                <a:latin typeface="Arial Narrow" pitchFamily="34" charset="0"/>
              </a:rPr>
              <a:t>частью культуры человечества, возникло вместе с государством </a:t>
            </a:r>
            <a:r>
              <a:rPr lang="ru-RU" dirty="0" smtClean="0">
                <a:latin typeface="Arial Narrow" pitchFamily="34" charset="0"/>
              </a:rPr>
              <a:t>и играет огромную </a:t>
            </a:r>
            <a:r>
              <a:rPr lang="ru-RU" dirty="0">
                <a:latin typeface="Arial Narrow" pitchFamily="34" charset="0"/>
              </a:rPr>
              <a:t>роль в </a:t>
            </a:r>
            <a:r>
              <a:rPr lang="ru-RU" dirty="0" smtClean="0">
                <a:latin typeface="Arial Narrow" pitchFamily="34" charset="0"/>
              </a:rPr>
              <a:t>обществе. Каждый человек в своей жизни сталкивается с проблемами правового характера. Иногда </a:t>
            </a:r>
            <a:r>
              <a:rPr lang="ru-RU" dirty="0">
                <a:latin typeface="Arial Narrow" pitchFamily="34" charset="0"/>
              </a:rPr>
              <a:t>возникают ситуации, </a:t>
            </a:r>
            <a:r>
              <a:rPr lang="ru-RU" dirty="0" smtClean="0">
                <a:latin typeface="Arial Narrow" pitchFamily="34" charset="0"/>
              </a:rPr>
              <a:t>когда </a:t>
            </a:r>
            <a:r>
              <a:rPr lang="ru-RU" dirty="0">
                <a:latin typeface="Arial Narrow" pitchFamily="34" charset="0"/>
              </a:rPr>
              <a:t>без юридических знаний не </a:t>
            </a:r>
            <a:r>
              <a:rPr lang="ru-RU" dirty="0" smtClean="0">
                <a:latin typeface="Arial Narrow" pitchFamily="34" charset="0"/>
              </a:rPr>
              <a:t>обойтись. Юридическая </a:t>
            </a:r>
            <a:r>
              <a:rPr lang="ru-RU" dirty="0">
                <a:latin typeface="Arial Narrow" pitchFamily="34" charset="0"/>
              </a:rPr>
              <a:t>грамотность даёт большую степень свободы и позволяет человеку </a:t>
            </a:r>
            <a:r>
              <a:rPr lang="ru-RU" dirty="0" smtClean="0">
                <a:latin typeface="Arial Narrow" pitchFamily="34" charset="0"/>
              </a:rPr>
              <a:t>защищать </a:t>
            </a:r>
            <a:r>
              <a:rPr lang="ru-RU" dirty="0">
                <a:latin typeface="Arial Narrow" pitchFamily="34" charset="0"/>
              </a:rPr>
              <a:t>свои </a:t>
            </a:r>
            <a:r>
              <a:rPr lang="ru-RU" dirty="0" smtClean="0">
                <a:latin typeface="Arial Narrow" pitchFamily="34" charset="0"/>
              </a:rPr>
              <a:t>права </a:t>
            </a:r>
            <a:r>
              <a:rPr lang="ru-RU" dirty="0">
                <a:latin typeface="Arial Narrow" pitchFamily="34" charset="0"/>
              </a:rPr>
              <a:t>в любой ситуации. </a:t>
            </a:r>
            <a:r>
              <a:rPr lang="ru-RU" dirty="0" smtClean="0">
                <a:latin typeface="Arial Narrow" pitchFamily="34" charset="0"/>
              </a:rPr>
              <a:t>Быстро </a:t>
            </a:r>
            <a:r>
              <a:rPr lang="ru-RU" dirty="0">
                <a:latin typeface="Arial Narrow" pitchFamily="34" charset="0"/>
              </a:rPr>
              <a:t>и максимально понятно </a:t>
            </a:r>
            <a:r>
              <a:rPr lang="ru-RU" dirty="0" smtClean="0">
                <a:latin typeface="Arial Narrow" pitchFamily="34" charset="0"/>
              </a:rPr>
              <a:t>разобраться в </a:t>
            </a:r>
            <a:r>
              <a:rPr lang="ru-RU" dirty="0">
                <a:latin typeface="Arial Narrow" pitchFamily="34" charset="0"/>
              </a:rPr>
              <a:t>нужной теме </a:t>
            </a:r>
            <a:r>
              <a:rPr lang="ru-RU" dirty="0" smtClean="0">
                <a:latin typeface="Arial Narrow" pitchFamily="34" charset="0"/>
              </a:rPr>
              <a:t>поможет</a:t>
            </a:r>
            <a:r>
              <a:rPr lang="ru-RU" dirty="0">
                <a:latin typeface="Arial Narrow" pitchFamily="34" charset="0"/>
              </a:rPr>
              <a:t> </a:t>
            </a:r>
            <a:r>
              <a:rPr lang="ru-RU" dirty="0" smtClean="0">
                <a:latin typeface="Arial Narrow" pitchFamily="34" charset="0"/>
              </a:rPr>
              <a:t>правовая литература, которой располагает наша библиотека.</a:t>
            </a:r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728022"/>
            <a:ext cx="1700443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31221"/>
            <a:ext cx="1620906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1959" y="3722912"/>
            <a:ext cx="1696377" cy="2592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176" y="3728021"/>
            <a:ext cx="1656184" cy="2592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014" y="3731221"/>
            <a:ext cx="1719661" cy="2589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8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83968" y="23488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4864096"/>
            <a:ext cx="7488832" cy="1508105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Шафалович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А. А.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Общая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теория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права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для студентов учреждений высшего образования по специальностям "Правоведение", "Экономическое право", "Международное право" : допущено Министерством образования Республики Беларусь / А. А. </a:t>
            </a:r>
            <a:r>
              <a:rPr lang="ru-RU" dirty="0" err="1">
                <a:latin typeface="Arial Narrow" pitchFamily="34" charset="0"/>
              </a:rPr>
              <a:t>Шафалович</a:t>
            </a:r>
            <a:r>
              <a:rPr lang="ru-RU" dirty="0">
                <a:latin typeface="Arial Narrow" pitchFamily="34" charset="0"/>
              </a:rPr>
              <a:t> ; сост.: П. В. </a:t>
            </a:r>
            <a:r>
              <a:rPr lang="ru-RU" dirty="0" err="1">
                <a:latin typeface="Arial Narrow" pitchFamily="34" charset="0"/>
              </a:rPr>
              <a:t>Гурщенков</a:t>
            </a:r>
            <a:r>
              <a:rPr lang="ru-RU" dirty="0">
                <a:latin typeface="Arial Narrow" pitchFamily="34" charset="0"/>
              </a:rPr>
              <a:t>, А. А. Бочков. - 3-е изд., </a:t>
            </a:r>
            <a:r>
              <a:rPr lang="ru-RU" dirty="0" err="1">
                <a:latin typeface="Arial Narrow" pitchFamily="34" charset="0"/>
              </a:rPr>
              <a:t>перераб</a:t>
            </a:r>
            <a:r>
              <a:rPr lang="ru-RU" dirty="0">
                <a:latin typeface="Arial Narrow" pitchFamily="34" charset="0"/>
              </a:rPr>
              <a:t>. и доп. - Минск : </a:t>
            </a:r>
            <a:r>
              <a:rPr lang="ru-RU" dirty="0" err="1">
                <a:latin typeface="Arial Narrow" pitchFamily="34" charset="0"/>
              </a:rPr>
              <a:t>Амалфея</a:t>
            </a:r>
            <a:r>
              <a:rPr lang="ru-RU" dirty="0">
                <a:latin typeface="Arial Narrow" pitchFamily="34" charset="0"/>
              </a:rPr>
              <a:t>, 2023. - 552 с.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817" y="933691"/>
            <a:ext cx="2261730" cy="31997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1844824"/>
            <a:ext cx="469680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 Narrow" pitchFamily="34" charset="0"/>
              </a:rPr>
              <a:t>     В пособии дано изложение вузовского курса общей теории права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На </a:t>
            </a:r>
            <a:r>
              <a:rPr lang="ru-RU" sz="1400" dirty="0">
                <a:latin typeface="Arial Narrow" pitchFamily="34" charset="0"/>
              </a:rPr>
              <a:t>основе новейших положений законодательных актов с учетом достижений современной теории права, других юридических и социальных наук рассмотрены сущность и происхождение права, его место в системе социальных норм, источники и основные категории. Освещены вопросы соотношения государства и права, права и закона, правового положения личности и ее отношений с государством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Будет </a:t>
            </a:r>
            <a:r>
              <a:rPr lang="ru-RU" sz="1400" dirty="0">
                <a:latin typeface="Arial Narrow" pitchFamily="34" charset="0"/>
              </a:rPr>
              <a:t>интересно для всех, кто интересуется современными проблемами общества, права и государства.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336659"/>
            <a:ext cx="1656183" cy="1334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121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83968" y="23488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4673093"/>
            <a:ext cx="7344816" cy="1785104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Гражданское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право. Общая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часть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для студентов учреждений высшего образования по специальностям "Государственное управление и право", "Правоведение", "Экономическое право" : допущено Министерством образования Республики Беларусь / Академия управления при Президенте Республики Беларусь ; ред.: В. А. </a:t>
            </a:r>
            <a:r>
              <a:rPr lang="ru-RU" dirty="0" err="1">
                <a:latin typeface="Arial Narrow" pitchFamily="34" charset="0"/>
              </a:rPr>
              <a:t>Витушко</a:t>
            </a:r>
            <a:r>
              <a:rPr lang="ru-RU" dirty="0">
                <a:latin typeface="Arial Narrow" pitchFamily="34" charset="0"/>
              </a:rPr>
              <a:t>, М. Н. </a:t>
            </a:r>
            <a:r>
              <a:rPr lang="ru-RU" dirty="0" err="1">
                <a:latin typeface="Arial Narrow" pitchFamily="34" charset="0"/>
              </a:rPr>
              <a:t>Шимкович</a:t>
            </a:r>
            <a:r>
              <a:rPr lang="ru-RU" dirty="0">
                <a:latin typeface="Arial Narrow" pitchFamily="34" charset="0"/>
              </a:rPr>
              <a:t>. - Минск : Академия управления при Президенте Республики Беларусь, 2022. - 463 с.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593" y="950036"/>
            <a:ext cx="2261305" cy="32630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763831"/>
            <a:ext cx="51125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Издание подготовлено </a:t>
            </a:r>
            <a:r>
              <a:rPr lang="ru-RU" sz="1400" dirty="0">
                <a:latin typeface="Arial Narrow" pitchFamily="34" charset="0"/>
              </a:rPr>
              <a:t>авторским коллективом кафедры правового обеспечения экономической деятельности Академии управления при Президенте Республики Беларусь с участием профессорско-преподавательского состава других белорусских вузов, а также юристов, занимающихся исследованием проблем современной цивилистики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Содержит </a:t>
            </a:r>
            <a:r>
              <a:rPr lang="ru-RU" sz="1400" dirty="0">
                <a:latin typeface="Arial Narrow" pitchFamily="34" charset="0"/>
              </a:rPr>
              <a:t>анализ общих положений гражданского права, понятия субъектов и объектов гражданского </a:t>
            </a:r>
            <a:r>
              <a:rPr lang="ru-RU" sz="1400" dirty="0" smtClean="0">
                <a:latin typeface="Arial Narrow" pitchFamily="34" charset="0"/>
              </a:rPr>
              <a:t>права. </a:t>
            </a:r>
            <a:r>
              <a:rPr lang="ru-RU" sz="1400" dirty="0">
                <a:latin typeface="Arial Narrow" pitchFamily="34" charset="0"/>
              </a:rPr>
              <a:t>Подробно рассмотрены вопросы, касающиеся понятия и признаков гражданских правоотношений, правового статуса физических и юридических лиц, отдельных организационно-правовых форм юридических лиц, представительства и доверенности, понятия и видов сделок, общих положений о гражданско-правовых сроках</a:t>
            </a:r>
            <a:r>
              <a:rPr lang="ru-RU" sz="1400" dirty="0" smtClean="0">
                <a:latin typeface="Arial Narrow" pitchFamily="34" charset="0"/>
              </a:rPr>
              <a:t>, оснований </a:t>
            </a:r>
            <a:r>
              <a:rPr lang="ru-RU" sz="1400" dirty="0">
                <a:latin typeface="Arial Narrow" pitchFamily="34" charset="0"/>
              </a:rPr>
              <a:t>возникновения и прекращения права </a:t>
            </a:r>
            <a:r>
              <a:rPr lang="ru-RU" sz="1400" dirty="0" smtClean="0">
                <a:latin typeface="Arial Narrow" pitchFamily="34" charset="0"/>
              </a:rPr>
              <a:t>собственности, </a:t>
            </a:r>
            <a:r>
              <a:rPr lang="ru-RU" sz="1400" dirty="0">
                <a:latin typeface="Arial Narrow" pitchFamily="34" charset="0"/>
              </a:rPr>
              <a:t>понятия и видов обязательств, способов обеспечения исполнения обязательств, способов прекращения обязательств, общих положений о договорах. </a:t>
            </a:r>
          </a:p>
        </p:txBody>
      </p:sp>
    </p:spTree>
    <p:extLst>
      <p:ext uri="{BB962C8B-B14F-4D97-AF65-F5344CB8AC3E}">
        <p14:creationId xmlns:p14="http://schemas.microsoft.com/office/powerpoint/2010/main" val="102806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83968" y="23488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4869160"/>
            <a:ext cx="6912768" cy="1508105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Трудовое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право</a:t>
            </a:r>
            <a:r>
              <a:rPr lang="ru-RU" dirty="0">
                <a:latin typeface="Arial Narrow" pitchFamily="34" charset="0"/>
              </a:rPr>
              <a:t>: учебное пособие для студентов учреждений высшего образования по специальностям "Правоведение", "Экономическое право", "Международное право", "Политология</a:t>
            </a:r>
            <a:r>
              <a:rPr lang="ru-RU" dirty="0" smtClean="0">
                <a:latin typeface="Arial Narrow" pitchFamily="34" charset="0"/>
              </a:rPr>
              <a:t>": допущено </a:t>
            </a:r>
            <a:r>
              <a:rPr lang="ru-RU" dirty="0">
                <a:latin typeface="Arial Narrow" pitchFamily="34" charset="0"/>
              </a:rPr>
              <a:t>Министерством образования Республики Беларусь / ред.: Г. А. Василевич, К. Л. Томашевский. - Минск : </a:t>
            </a:r>
            <a:r>
              <a:rPr lang="ru-RU" dirty="0" err="1">
                <a:latin typeface="Arial Narrow" pitchFamily="34" charset="0"/>
              </a:rPr>
              <a:t>Адукацыя</a:t>
            </a:r>
            <a:r>
              <a:rPr lang="ru-RU" dirty="0">
                <a:latin typeface="Arial Narrow" pitchFamily="34" charset="0"/>
              </a:rPr>
              <a:t> і </a:t>
            </a:r>
            <a:r>
              <a:rPr lang="ru-RU" dirty="0" err="1">
                <a:latin typeface="Arial Narrow" pitchFamily="34" charset="0"/>
              </a:rPr>
              <a:t>выхаванне</a:t>
            </a:r>
            <a:r>
              <a:rPr lang="ru-RU" dirty="0">
                <a:latin typeface="Arial Narrow" pitchFamily="34" charset="0"/>
              </a:rPr>
              <a:t>, 2022. - 632 с.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059706"/>
            <a:ext cx="2372108" cy="33774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27584" y="1700808"/>
            <a:ext cx="4572000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В книге представлен </a:t>
            </a:r>
            <a:r>
              <a:rPr lang="ru-RU" sz="1400" dirty="0">
                <a:latin typeface="Arial Narrow" pitchFamily="34" charset="0"/>
              </a:rPr>
              <a:t>систематизированный материал в области теории трудового права, действующего трудового законодательства и практики его применения. Все темы изложены с учетом </a:t>
            </a:r>
            <a:r>
              <a:rPr lang="ru-RU" sz="1400" dirty="0" smtClean="0">
                <a:latin typeface="Arial Narrow" pitchFamily="34" charset="0"/>
              </a:rPr>
              <a:t>законодательства </a:t>
            </a:r>
            <a:r>
              <a:rPr lang="ru-RU" sz="1400" dirty="0">
                <a:latin typeface="Arial Narrow" pitchFamily="34" charset="0"/>
              </a:rPr>
              <a:t>о труде Республики Беларусь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Рассмотрены </a:t>
            </a:r>
            <a:r>
              <a:rPr lang="ru-RU" sz="1400" dirty="0">
                <a:latin typeface="Arial Narrow" pitchFamily="34" charset="0"/>
              </a:rPr>
              <a:t>правовые вопросы общей части трудового права (предмет, метод, система, принципы, функции, источники и др.) и институты особенной части данной отрасли (начиная с занятости и трудоустройства, заканчивая надзором и контролем за соблюдением законодательства о труде</a:t>
            </a:r>
            <a:r>
              <a:rPr lang="ru-RU" sz="1400" dirty="0" smtClean="0">
                <a:latin typeface="Arial Narrow" pitchFamily="34" charset="0"/>
              </a:rPr>
              <a:t>).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Законодательство </a:t>
            </a:r>
            <a:r>
              <a:rPr lang="ru-RU" sz="1400" dirty="0">
                <a:latin typeface="Arial Narrow" pitchFamily="34" charset="0"/>
              </a:rPr>
              <a:t>учтено по состоянию на 1 января 2022 г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65" y="260648"/>
            <a:ext cx="1368151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866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83968" y="23488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300347" y="5517232"/>
            <a:ext cx="6336704" cy="67710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Хозяйственное право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/ ред.: Л. И. Липень, Б. Б. Синькова. - Минск : </a:t>
            </a:r>
            <a:r>
              <a:rPr lang="ru-RU" dirty="0" err="1">
                <a:latin typeface="Arial Narrow" pitchFamily="34" charset="0"/>
              </a:rPr>
              <a:t>Амалфея</a:t>
            </a:r>
            <a:r>
              <a:rPr lang="ru-RU" dirty="0">
                <a:latin typeface="Arial Narrow" pitchFamily="34" charset="0"/>
              </a:rPr>
              <a:t>, 2022. - 592 </a:t>
            </a:r>
            <a:r>
              <a:rPr lang="ru-RU" dirty="0" smtClean="0">
                <a:latin typeface="Arial Narrow" pitchFamily="34" charset="0"/>
              </a:rPr>
              <a:t>с.</a:t>
            </a:r>
            <a:endParaRPr lang="ru-RU" dirty="0">
              <a:latin typeface="Arial Narrow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257" y="1196752"/>
            <a:ext cx="2415652" cy="34264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5" y="1916832"/>
            <a:ext cx="4707059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В издании раскрыто </a:t>
            </a:r>
            <a:r>
              <a:rPr lang="ru-RU" sz="1400" dirty="0">
                <a:latin typeface="Arial Narrow" pitchFamily="34" charset="0"/>
              </a:rPr>
              <a:t>понятие хозяйственного права, методы прямого и косвенного государственного регулирования хозяйственной деятельности, в том числе госконтроль и лицензирование; понятие и формы предпринимательской деятельности; все виды коммерческих и некоммерческих организаций, порядок их создания, регистрации и ликвидации, в </a:t>
            </a:r>
            <a:r>
              <a:rPr lang="ru-RU" sz="1400" dirty="0" smtClean="0">
                <a:latin typeface="Arial Narrow" pitchFamily="34" charset="0"/>
              </a:rPr>
              <a:t>том числе </a:t>
            </a:r>
            <a:r>
              <a:rPr lang="ru-RU" sz="1400" dirty="0">
                <a:latin typeface="Arial Narrow" pitchFamily="34" charset="0"/>
              </a:rPr>
              <a:t>банкротства. Рассмотрены хозяйственные договоры и ответственность в хозяйственных отношениях; правовое регулирование рынка ценных бумаг, цен и ценообразования; правовые основы деятельности бирж, банков и НКФО; вопросы инвестиционной и внешнеэкономической деятельности, проведения валютных операций</a:t>
            </a:r>
            <a:r>
              <a:rPr lang="ru-RU" sz="1400" dirty="0" smtClean="0">
                <a:latin typeface="Arial Narrow" pitchFamily="34" charset="0"/>
              </a:rPr>
              <a:t>. 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Состояние </a:t>
            </a:r>
            <a:r>
              <a:rPr lang="ru-RU" sz="1400" dirty="0">
                <a:latin typeface="Arial Narrow" pitchFamily="34" charset="0"/>
              </a:rPr>
              <a:t>законодательства учтено на 1 июня 2022 года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5585"/>
            <a:ext cx="2007760" cy="1219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663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83968" y="23488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5085184"/>
            <a:ext cx="6799157" cy="123110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Пушко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Н. В.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Финансовое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и налоговое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право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учебное пособие для курсантов и слушателей учреждений высшего образования по специальности "Правоведение" : допущено Министерством образования Республики Беларусь / Н. В. </a:t>
            </a:r>
            <a:r>
              <a:rPr lang="ru-RU" dirty="0" err="1">
                <a:latin typeface="Arial Narrow" pitchFamily="34" charset="0"/>
              </a:rPr>
              <a:t>Пушко</a:t>
            </a:r>
            <a:r>
              <a:rPr lang="ru-RU" dirty="0">
                <a:latin typeface="Arial Narrow" pitchFamily="34" charset="0"/>
              </a:rPr>
              <a:t>. - Минск : РИВШ, 2023. - 388 с.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464" y="1124744"/>
            <a:ext cx="2328165" cy="33123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1916832"/>
            <a:ext cx="466833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На </a:t>
            </a:r>
            <a:r>
              <a:rPr lang="ru-RU" sz="1400" dirty="0">
                <a:latin typeface="Arial Narrow" pitchFamily="34" charset="0"/>
              </a:rPr>
              <a:t>основе анализа действующих финансово-правовых норм законодательства Республики Беларусь раскрывается содержание общей и особенной частей финансового и налогового права, а также сущность всей финансовой деятельности Республики Беларусь. Теоретическая часть освещает основные вопросы по финансовому и налоговому </a:t>
            </a:r>
            <a:r>
              <a:rPr lang="ru-RU" sz="1400" dirty="0" smtClean="0">
                <a:latin typeface="Arial Narrow" pitchFamily="34" charset="0"/>
              </a:rPr>
              <a:t>праву, </a:t>
            </a:r>
            <a:r>
              <a:rPr lang="ru-RU" sz="1400" dirty="0">
                <a:latin typeface="Arial Narrow" pitchFamily="34" charset="0"/>
              </a:rPr>
              <a:t>содержит вопросы для самоконтроля, направленные на устранение пробелов в знаниях после изучения темы, а также список использованных и рекомендуемых источников.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Отражено </a:t>
            </a:r>
            <a:r>
              <a:rPr lang="ru-RU" sz="1400" dirty="0">
                <a:latin typeface="Arial Narrow" pitchFamily="34" charset="0"/>
              </a:rPr>
              <a:t>официально опубликованное законодательство по состоянию на 1 января 2023 г</a:t>
            </a:r>
            <a:r>
              <a:rPr lang="ru-RU" sz="1400" dirty="0" smtClean="0">
                <a:latin typeface="Arial Narrow" pitchFamily="34" charset="0"/>
              </a:rPr>
              <a:t>..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52" y="188640"/>
            <a:ext cx="1814346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772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83968" y="23488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2204864"/>
            <a:ext cx="7056784" cy="1754326"/>
          </a:xfrm>
          <a:prstGeom prst="rect">
            <a:avLst/>
          </a:prstGeom>
          <a:solidFill>
            <a:srgbClr val="FFFFFF">
              <a:alpha val="69804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</a:t>
            </a:r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в </a:t>
            </a:r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читальном зале учебного корпуса № 3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067944" y="5733254"/>
            <a:ext cx="49138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229843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1099</TotalTime>
  <Words>1000</Words>
  <Application>Microsoft Office PowerPoint</Application>
  <PresentationFormat>Экран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202</cp:revision>
  <dcterms:created xsi:type="dcterms:W3CDTF">2022-11-09T08:10:03Z</dcterms:created>
  <dcterms:modified xsi:type="dcterms:W3CDTF">2023-12-04T12:32:08Z</dcterms:modified>
</cp:coreProperties>
</file>