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1" r:id="rId2"/>
    <p:sldId id="282" r:id="rId3"/>
    <p:sldId id="279" r:id="rId4"/>
    <p:sldId id="281" r:id="rId5"/>
    <p:sldId id="274" r:id="rId6"/>
    <p:sldId id="275" r:id="rId7"/>
    <p:sldId id="280" r:id="rId8"/>
    <p:sldId id="277" r:id="rId9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660066"/>
    <a:srgbClr val="000066"/>
    <a:srgbClr val="003300"/>
    <a:srgbClr val="A50021"/>
    <a:srgbClr val="996633"/>
    <a:srgbClr val="FFFFFF"/>
    <a:srgbClr val="000099"/>
    <a:srgbClr val="0033CC"/>
    <a:srgbClr val="EBF1DE"/>
    <a:srgbClr val="80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107" d="100"/>
          <a:sy n="107" d="100"/>
        </p:scale>
        <p:origin x="-84" y="6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C77320-7363-4CD3-9238-FC8CFDF18DDB}" type="datetimeFigureOut">
              <a:rPr lang="ru-RU" smtClean="0"/>
              <a:t>13.05.2023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8ACB65-DCDB-4F23-BEDE-53EF326B021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0962669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C77320-7363-4CD3-9238-FC8CFDF18DDB}" type="datetimeFigureOut">
              <a:rPr lang="ru-RU" smtClean="0"/>
              <a:t>13.05.2023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8ACB65-DCDB-4F23-BEDE-53EF326B021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0337127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C77320-7363-4CD3-9238-FC8CFDF18DDB}" type="datetimeFigureOut">
              <a:rPr lang="ru-RU" smtClean="0"/>
              <a:t>13.05.2023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8ACB65-DCDB-4F23-BEDE-53EF326B021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7251081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C77320-7363-4CD3-9238-FC8CFDF18DDB}" type="datetimeFigureOut">
              <a:rPr lang="ru-RU" smtClean="0"/>
              <a:t>13.05.2023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8ACB65-DCDB-4F23-BEDE-53EF326B021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5526076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C77320-7363-4CD3-9238-FC8CFDF18DDB}" type="datetimeFigureOut">
              <a:rPr lang="ru-RU" smtClean="0"/>
              <a:t>13.05.2023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8ACB65-DCDB-4F23-BEDE-53EF326B021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4616823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C77320-7363-4CD3-9238-FC8CFDF18DDB}" type="datetimeFigureOut">
              <a:rPr lang="ru-RU" smtClean="0"/>
              <a:t>13.05.2023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8ACB65-DCDB-4F23-BEDE-53EF326B021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774439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C77320-7363-4CD3-9238-FC8CFDF18DDB}" type="datetimeFigureOut">
              <a:rPr lang="ru-RU" smtClean="0"/>
              <a:t>13.05.2023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8ACB65-DCDB-4F23-BEDE-53EF326B021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9157325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C77320-7363-4CD3-9238-FC8CFDF18DDB}" type="datetimeFigureOut">
              <a:rPr lang="ru-RU" smtClean="0"/>
              <a:t>13.05.2023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8ACB65-DCDB-4F23-BEDE-53EF326B021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4422143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C77320-7363-4CD3-9238-FC8CFDF18DDB}" type="datetimeFigureOut">
              <a:rPr lang="ru-RU" smtClean="0"/>
              <a:t>13.05.2023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8ACB65-DCDB-4F23-BEDE-53EF326B021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2429460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C77320-7363-4CD3-9238-FC8CFDF18DDB}" type="datetimeFigureOut">
              <a:rPr lang="ru-RU" smtClean="0"/>
              <a:t>13.05.2023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8ACB65-DCDB-4F23-BEDE-53EF326B021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3436054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C77320-7363-4CD3-9238-FC8CFDF18DDB}" type="datetimeFigureOut">
              <a:rPr lang="ru-RU" smtClean="0"/>
              <a:t>13.05.2023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8ACB65-DCDB-4F23-BEDE-53EF326B021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0866723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1C77320-7363-4CD3-9238-FC8CFDF18DDB}" type="datetimeFigureOut">
              <a:rPr lang="ru-RU" smtClean="0"/>
              <a:t>13.05.2023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38ACB65-DCDB-4F23-BEDE-53EF326B021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5941897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slide" Target="slide6.xml"/><Relationship Id="rId3" Type="http://schemas.openxmlformats.org/officeDocument/2006/relationships/image" Target="../media/image2.png"/><Relationship Id="rId7" Type="http://schemas.openxmlformats.org/officeDocument/2006/relationships/image" Target="../media/image4.png"/><Relationship Id="rId2" Type="http://schemas.openxmlformats.org/officeDocument/2006/relationships/slide" Target="slide3.xml"/><Relationship Id="rId1" Type="http://schemas.openxmlformats.org/officeDocument/2006/relationships/slideLayout" Target="../slideLayouts/slideLayout2.xml"/><Relationship Id="rId6" Type="http://schemas.openxmlformats.org/officeDocument/2006/relationships/slide" Target="slide5.xml"/><Relationship Id="rId11" Type="http://schemas.openxmlformats.org/officeDocument/2006/relationships/image" Target="../media/image6.png"/><Relationship Id="rId5" Type="http://schemas.openxmlformats.org/officeDocument/2006/relationships/image" Target="../media/image3.png"/><Relationship Id="rId10" Type="http://schemas.openxmlformats.org/officeDocument/2006/relationships/slide" Target="slide7.xml"/><Relationship Id="rId4" Type="http://schemas.openxmlformats.org/officeDocument/2006/relationships/slide" Target="slide4.xml"/><Relationship Id="rId9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4" Type="http://schemas.microsoft.com/office/2007/relationships/hdphoto" Target="../media/hdphoto1.wdp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png"/></Relationships>
</file>

<file path=ppt/slides/_rels/slide7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7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c1.wallpaperflare.com/preview/501/345/244/paper-minimalism-reading-bookmark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938" y="7937"/>
            <a:ext cx="9148937" cy="60724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1575182" y="2444013"/>
            <a:ext cx="6896375" cy="1200329"/>
          </a:xfrm>
          <a:prstGeom prst="rect">
            <a:avLst/>
          </a:prstGeom>
          <a:solidFill>
            <a:srgbClr val="FFFFFF">
              <a:alpha val="60000"/>
            </a:srgbClr>
          </a:solidFill>
          <a:effectLst>
            <a:softEdge rad="127000"/>
          </a:effectLst>
        </p:spPr>
        <p:txBody>
          <a:bodyPr wrap="none" rtlCol="0">
            <a:spAutoFit/>
          </a:bodyPr>
          <a:lstStyle/>
          <a:p>
            <a:r>
              <a:rPr lang="ru-RU" sz="4000" b="1" dirty="0" smtClean="0">
                <a:solidFill>
                  <a:schemeClr val="accent5">
                    <a:lumMod val="50000"/>
                  </a:schemeClr>
                </a:solidFill>
              </a:rPr>
              <a:t>Читайте</a:t>
            </a:r>
            <a:r>
              <a:rPr lang="ru-RU" sz="7200" dirty="0" smtClean="0"/>
              <a:t> </a:t>
            </a:r>
            <a:r>
              <a:rPr lang="ru-RU" sz="7200" b="1" dirty="0" smtClean="0">
                <a:solidFill>
                  <a:srgbClr val="C00000"/>
                </a:solidFill>
              </a:rPr>
              <a:t>лучшее</a:t>
            </a:r>
            <a:r>
              <a:rPr lang="ru-RU" sz="7200" dirty="0" smtClean="0"/>
              <a:t> </a:t>
            </a:r>
            <a:r>
              <a:rPr lang="ru-RU" sz="4000" b="1" dirty="0" smtClean="0">
                <a:solidFill>
                  <a:schemeClr val="accent5">
                    <a:lumMod val="50000"/>
                  </a:schemeClr>
                </a:solidFill>
              </a:rPr>
              <a:t>с нами</a:t>
            </a:r>
            <a:endParaRPr lang="ru-RU" sz="4000" b="1" dirty="0">
              <a:solidFill>
                <a:schemeClr val="accent5">
                  <a:lumMod val="50000"/>
                </a:schemeClr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572586" y="2087158"/>
            <a:ext cx="4559261" cy="369332"/>
          </a:xfrm>
          <a:prstGeom prst="rect">
            <a:avLst/>
          </a:prstGeom>
          <a:solidFill>
            <a:srgbClr val="FFFFFF"/>
          </a:solidFill>
          <a:effectLst>
            <a:softEdge rad="63500"/>
          </a:effectLst>
        </p:spPr>
        <p:txBody>
          <a:bodyPr wrap="none" rtlCol="0">
            <a:spAutoFit/>
          </a:bodyPr>
          <a:lstStyle/>
          <a:p>
            <a:r>
              <a:rPr lang="ru-RU" b="1" dirty="0" smtClean="0">
                <a:solidFill>
                  <a:srgbClr val="C00000"/>
                </a:solidFill>
                <a:latin typeface="Batang" pitchFamily="18" charset="-127"/>
                <a:ea typeface="Batang" pitchFamily="18" charset="-127"/>
              </a:rPr>
              <a:t>Книги от классики до современности</a:t>
            </a:r>
            <a:endParaRPr lang="ru-RU" b="1" dirty="0">
              <a:solidFill>
                <a:srgbClr val="C00000"/>
              </a:solidFill>
              <a:latin typeface="Batang" pitchFamily="18" charset="-127"/>
              <a:ea typeface="Batang" pitchFamily="18" charset="-127"/>
            </a:endParaRPr>
          </a:p>
        </p:txBody>
      </p:sp>
      <p:sp>
        <p:nvSpPr>
          <p:cNvPr id="7" name="TextBox 6"/>
          <p:cNvSpPr txBox="1"/>
          <p:nvPr/>
        </p:nvSpPr>
        <p:spPr>
          <a:xfrm rot="16200000">
            <a:off x="-1178521" y="1917881"/>
            <a:ext cx="3905236" cy="707886"/>
          </a:xfrm>
          <a:prstGeom prst="rect">
            <a:avLst/>
          </a:prstGeom>
          <a:noFill/>
          <a:effectLst>
            <a:softEdge rad="31750"/>
          </a:effectLst>
        </p:spPr>
        <p:txBody>
          <a:bodyPr wrap="none" rtlCol="0">
            <a:spAutoFit/>
          </a:bodyPr>
          <a:lstStyle/>
          <a:p>
            <a:r>
              <a:rPr lang="ru-RU" sz="2400" b="1" dirty="0" smtClean="0">
                <a:solidFill>
                  <a:schemeClr val="accent5">
                    <a:lumMod val="50000"/>
                  </a:schemeClr>
                </a:solidFill>
                <a:latin typeface="Arial Narrow" pitchFamily="34" charset="0"/>
              </a:rPr>
              <a:t>Библиотека</a:t>
            </a:r>
            <a:r>
              <a:rPr lang="ru-RU" sz="1600" b="1" dirty="0" smtClean="0">
                <a:solidFill>
                  <a:schemeClr val="accent5">
                    <a:lumMod val="50000"/>
                  </a:schemeClr>
                </a:solidFill>
                <a:latin typeface="Arial Narrow" pitchFamily="34" charset="0"/>
              </a:rPr>
              <a:t> </a:t>
            </a:r>
          </a:p>
          <a:p>
            <a:r>
              <a:rPr lang="ru-RU" sz="1600" b="1" u="sng" dirty="0" smtClean="0">
                <a:solidFill>
                  <a:schemeClr val="accent5">
                    <a:lumMod val="50000"/>
                  </a:schemeClr>
                </a:solidFill>
                <a:latin typeface="Arial Narrow" pitchFamily="34" charset="0"/>
              </a:rPr>
              <a:t>Полесского государственного университета</a:t>
            </a:r>
            <a:endParaRPr lang="ru-RU" sz="1600" b="1" u="sng" dirty="0">
              <a:solidFill>
                <a:schemeClr val="accent5">
                  <a:lumMod val="50000"/>
                </a:schemeClr>
              </a:solidFill>
              <a:latin typeface="Arial Narrow" pitchFamily="34" charset="0"/>
            </a:endParaRPr>
          </a:p>
        </p:txBody>
      </p:sp>
      <p:sp>
        <p:nvSpPr>
          <p:cNvPr id="10" name="AutoShape 4" descr="https://svgsilh.com/svg/2028349.svg"/>
          <p:cNvSpPr>
            <a:spLocks noChangeAspect="1" noChangeArrowheads="1"/>
          </p:cNvSpPr>
          <p:nvPr/>
        </p:nvSpPr>
        <p:spPr bwMode="auto">
          <a:xfrm>
            <a:off x="3242846" y="5078341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1" name="AutoShape 6" descr="https://svgsilh.com/svg/2028349.svg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2" name="TextBox 11"/>
          <p:cNvSpPr txBox="1"/>
          <p:nvPr/>
        </p:nvSpPr>
        <p:spPr>
          <a:xfrm>
            <a:off x="2843808" y="332499"/>
            <a:ext cx="6113984" cy="1323439"/>
          </a:xfrm>
          <a:prstGeom prst="rect">
            <a:avLst/>
          </a:prstGeom>
          <a:solidFill>
            <a:srgbClr val="FFFFFF">
              <a:alpha val="74902"/>
            </a:srgbClr>
          </a:solidFill>
          <a:effectLst>
            <a:softEdge rad="63500"/>
          </a:effectLst>
        </p:spPr>
        <p:txBody>
          <a:bodyPr wrap="square" rtlCol="0">
            <a:spAutoFit/>
          </a:bodyPr>
          <a:lstStyle/>
          <a:p>
            <a:pPr algn="r"/>
            <a:r>
              <a:rPr lang="ru-RU" sz="1600" b="1" dirty="0">
                <a:solidFill>
                  <a:schemeClr val="accent5">
                    <a:lumMod val="50000"/>
                  </a:schemeClr>
                </a:solidFill>
                <a:latin typeface="Batang" pitchFamily="18" charset="-127"/>
                <a:ea typeface="Batang" pitchFamily="18" charset="-127"/>
              </a:rPr>
              <a:t>Книги – это двери, что выводят тебя из четырех </a:t>
            </a:r>
            <a:r>
              <a:rPr lang="ru-RU" sz="1600" b="1" dirty="0" smtClean="0">
                <a:solidFill>
                  <a:schemeClr val="accent5">
                    <a:lumMod val="50000"/>
                  </a:schemeClr>
                </a:solidFill>
                <a:latin typeface="Batang" pitchFamily="18" charset="-127"/>
                <a:ea typeface="Batang" pitchFamily="18" charset="-127"/>
              </a:rPr>
              <a:t>стен. </a:t>
            </a:r>
          </a:p>
          <a:p>
            <a:pPr algn="r"/>
            <a:r>
              <a:rPr lang="ru-RU" sz="1600" b="1" dirty="0" smtClean="0">
                <a:solidFill>
                  <a:schemeClr val="accent5">
                    <a:lumMod val="50000"/>
                  </a:schemeClr>
                </a:solidFill>
                <a:latin typeface="Batang" pitchFamily="18" charset="-127"/>
                <a:ea typeface="Batang" pitchFamily="18" charset="-127"/>
              </a:rPr>
              <a:t>Они </a:t>
            </a:r>
            <a:r>
              <a:rPr lang="ru-RU" sz="1600" b="1" dirty="0">
                <a:solidFill>
                  <a:schemeClr val="accent5">
                    <a:lumMod val="50000"/>
                  </a:schemeClr>
                </a:solidFill>
                <a:latin typeface="Batang" pitchFamily="18" charset="-127"/>
                <a:ea typeface="Batang" pitchFamily="18" charset="-127"/>
              </a:rPr>
              <a:t>учат тебя, воспитывают, с ними ты путешествуешь, </a:t>
            </a:r>
            <a:endParaRPr lang="ru-RU" sz="1600" b="1" dirty="0" smtClean="0">
              <a:solidFill>
                <a:schemeClr val="accent5">
                  <a:lumMod val="50000"/>
                </a:schemeClr>
              </a:solidFill>
              <a:latin typeface="Batang" pitchFamily="18" charset="-127"/>
              <a:ea typeface="Batang" pitchFamily="18" charset="-127"/>
            </a:endParaRPr>
          </a:p>
          <a:p>
            <a:pPr algn="r"/>
            <a:r>
              <a:rPr lang="ru-RU" sz="1600" b="1" dirty="0" smtClean="0">
                <a:solidFill>
                  <a:schemeClr val="accent5">
                    <a:lumMod val="50000"/>
                  </a:schemeClr>
                </a:solidFill>
                <a:latin typeface="Batang" pitchFamily="18" charset="-127"/>
                <a:ea typeface="Batang" pitchFamily="18" charset="-127"/>
              </a:rPr>
              <a:t>мечтаешь</a:t>
            </a:r>
            <a:r>
              <a:rPr lang="ru-RU" sz="1600" b="1" dirty="0">
                <a:solidFill>
                  <a:schemeClr val="accent5">
                    <a:lumMod val="50000"/>
                  </a:schemeClr>
                </a:solidFill>
                <a:latin typeface="Batang" pitchFamily="18" charset="-127"/>
                <a:ea typeface="Batang" pitchFamily="18" charset="-127"/>
              </a:rPr>
              <a:t>, воображаешь, проживаешь другие жизни, </a:t>
            </a:r>
            <a:endParaRPr lang="ru-RU" sz="1600" b="1" dirty="0" smtClean="0">
              <a:solidFill>
                <a:schemeClr val="accent5">
                  <a:lumMod val="50000"/>
                </a:schemeClr>
              </a:solidFill>
              <a:latin typeface="Batang" pitchFamily="18" charset="-127"/>
              <a:ea typeface="Batang" pitchFamily="18" charset="-127"/>
            </a:endParaRPr>
          </a:p>
          <a:p>
            <a:pPr algn="r"/>
            <a:r>
              <a:rPr lang="ru-RU" sz="1600" b="1" dirty="0" smtClean="0">
                <a:solidFill>
                  <a:schemeClr val="accent5">
                    <a:lumMod val="50000"/>
                  </a:schemeClr>
                </a:solidFill>
                <a:latin typeface="Batang" pitchFamily="18" charset="-127"/>
                <a:ea typeface="Batang" pitchFamily="18" charset="-127"/>
              </a:rPr>
              <a:t>а </a:t>
            </a:r>
            <a:r>
              <a:rPr lang="ru-RU" sz="1600" b="1" dirty="0">
                <a:solidFill>
                  <a:schemeClr val="accent5">
                    <a:lumMod val="50000"/>
                  </a:schemeClr>
                </a:solidFill>
                <a:latin typeface="Batang" pitchFamily="18" charset="-127"/>
                <a:ea typeface="Batang" pitchFamily="18" charset="-127"/>
              </a:rPr>
              <a:t>свою умножаешь в тысячу раз</a:t>
            </a:r>
            <a:r>
              <a:rPr lang="ru-RU" sz="1600" b="1" dirty="0" smtClean="0">
                <a:solidFill>
                  <a:schemeClr val="accent5">
                    <a:lumMod val="50000"/>
                  </a:schemeClr>
                </a:solidFill>
                <a:latin typeface="Batang" pitchFamily="18" charset="-127"/>
                <a:ea typeface="Batang" pitchFamily="18" charset="-127"/>
              </a:rPr>
              <a:t>.</a:t>
            </a:r>
          </a:p>
          <a:p>
            <a:pPr algn="ctr"/>
            <a:r>
              <a:rPr lang="ru-RU" sz="1600" b="1" dirty="0" smtClean="0">
                <a:solidFill>
                  <a:schemeClr val="accent5">
                    <a:lumMod val="50000"/>
                  </a:schemeClr>
                </a:solidFill>
                <a:latin typeface="Batang" pitchFamily="18" charset="-127"/>
                <a:ea typeface="Batang" pitchFamily="18" charset="-127"/>
              </a:rPr>
              <a:t>                                                              </a:t>
            </a:r>
            <a:r>
              <a:rPr lang="ru-RU" sz="1600" i="1" dirty="0" smtClean="0">
                <a:solidFill>
                  <a:schemeClr val="accent5">
                    <a:lumMod val="50000"/>
                  </a:schemeClr>
                </a:solidFill>
                <a:latin typeface="+mj-lt"/>
                <a:ea typeface="Batang" pitchFamily="18" charset="-127"/>
              </a:rPr>
              <a:t>А</a:t>
            </a:r>
            <a:r>
              <a:rPr lang="ru-RU" sz="1600" i="1" dirty="0">
                <a:solidFill>
                  <a:schemeClr val="accent5">
                    <a:lumMod val="50000"/>
                  </a:schemeClr>
                </a:solidFill>
                <a:latin typeface="+mj-lt"/>
                <a:ea typeface="Batang" pitchFamily="18" charset="-127"/>
              </a:rPr>
              <a:t>. </a:t>
            </a:r>
            <a:r>
              <a:rPr lang="ru-RU" sz="1600" i="1" dirty="0" smtClean="0">
                <a:solidFill>
                  <a:schemeClr val="accent5">
                    <a:lumMod val="50000"/>
                  </a:schemeClr>
                </a:solidFill>
                <a:latin typeface="+mj-lt"/>
                <a:ea typeface="Batang" pitchFamily="18" charset="-127"/>
              </a:rPr>
              <a:t>Перес-</a:t>
            </a:r>
            <a:r>
              <a:rPr lang="ru-RU" sz="1600" i="1" dirty="0" err="1" smtClean="0">
                <a:solidFill>
                  <a:schemeClr val="accent5">
                    <a:lumMod val="50000"/>
                  </a:schemeClr>
                </a:solidFill>
                <a:latin typeface="+mj-lt"/>
                <a:ea typeface="Batang" pitchFamily="18" charset="-127"/>
              </a:rPr>
              <a:t>Реверте</a:t>
            </a:r>
            <a:endParaRPr lang="ru-RU" sz="1600" i="1" dirty="0">
              <a:solidFill>
                <a:schemeClr val="accent5">
                  <a:lumMod val="50000"/>
                </a:schemeClr>
              </a:solidFill>
              <a:latin typeface="+mj-lt"/>
              <a:ea typeface="Batang" pitchFamily="18" charset="-127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1572586" y="1462921"/>
            <a:ext cx="3950120" cy="584775"/>
          </a:xfrm>
          <a:prstGeom prst="rect">
            <a:avLst/>
          </a:prstGeom>
          <a:solidFill>
            <a:srgbClr val="FFFFFF">
              <a:alpha val="74902"/>
            </a:srgbClr>
          </a:solidFill>
          <a:effectLst>
            <a:softEdge rad="63500"/>
          </a:effectLst>
        </p:spPr>
        <p:txBody>
          <a:bodyPr wrap="none">
            <a:spAutoFit/>
          </a:bodyPr>
          <a:lstStyle/>
          <a:p>
            <a:pPr lvl="0"/>
            <a:r>
              <a:rPr lang="ru-RU" sz="3200" b="1" u="sng" dirty="0">
                <a:solidFill>
                  <a:srgbClr val="4BACC6">
                    <a:lumMod val="50000"/>
                  </a:srgbClr>
                </a:solidFill>
                <a:latin typeface="Comic Sans MS" pitchFamily="66" charset="0"/>
              </a:rPr>
              <a:t>Литературный гид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446813" y="4051446"/>
            <a:ext cx="7153112" cy="2339102"/>
          </a:xfrm>
          <a:prstGeom prst="rect">
            <a:avLst/>
          </a:prstGeom>
          <a:solidFill>
            <a:srgbClr val="FFFFFF"/>
          </a:solidFill>
          <a:ln w="12700">
            <a:solidFill>
              <a:srgbClr val="C00000"/>
            </a:solidFill>
          </a:ln>
        </p:spPr>
        <p:txBody>
          <a:bodyPr wrap="none" rtlCol="0">
            <a:spAutoFit/>
          </a:bodyPr>
          <a:lstStyle/>
          <a:p>
            <a:pPr algn="ctr"/>
            <a:r>
              <a:rPr lang="ru-RU" sz="1600" b="1" dirty="0" smtClean="0">
                <a:latin typeface="Arial" pitchFamily="34" charset="0"/>
                <a:cs typeface="Arial" pitchFamily="34" charset="0"/>
              </a:rPr>
              <a:t>Уважаемые пользователи библиотеки! </a:t>
            </a:r>
          </a:p>
          <a:p>
            <a:pPr algn="ctr"/>
            <a:r>
              <a:rPr lang="ru-RU" sz="1600" dirty="0" smtClean="0">
                <a:latin typeface="Arial" pitchFamily="34" charset="0"/>
                <a:cs typeface="Arial" pitchFamily="34" charset="0"/>
              </a:rPr>
              <a:t>Многие из нас любят провести досуг с интересной книгой. </a:t>
            </a:r>
          </a:p>
          <a:p>
            <a:pPr algn="ctr"/>
            <a:r>
              <a:rPr lang="ru-RU" sz="1600" dirty="0" smtClean="0">
                <a:latin typeface="Arial" pitchFamily="34" charset="0"/>
                <a:cs typeface="Arial" pitchFamily="34" charset="0"/>
              </a:rPr>
              <a:t>Но как выбрать из моря издающейся литературы то произведение,</a:t>
            </a:r>
          </a:p>
          <a:p>
            <a:pPr algn="ctr"/>
            <a:r>
              <a:rPr lang="ru-RU" sz="1600" dirty="0" smtClean="0">
                <a:latin typeface="Arial" pitchFamily="34" charset="0"/>
                <a:cs typeface="Arial" pitchFamily="34" charset="0"/>
              </a:rPr>
              <a:t> что придется вам по душе? Для тех, кто любит </a:t>
            </a:r>
          </a:p>
          <a:p>
            <a:pPr algn="ctr"/>
            <a:r>
              <a:rPr lang="ru-RU" sz="1600" dirty="0" smtClean="0">
                <a:latin typeface="Arial" pitchFamily="34" charset="0"/>
                <a:cs typeface="Arial" pitchFamily="34" charset="0"/>
              </a:rPr>
              <a:t>почитать хорошие книги или, наконец-то, хочет приобщиться </a:t>
            </a:r>
          </a:p>
          <a:p>
            <a:pPr algn="ctr"/>
            <a:r>
              <a:rPr lang="ru-RU" sz="1600" dirty="0" smtClean="0">
                <a:latin typeface="Arial" pitchFamily="34" charset="0"/>
                <a:cs typeface="Arial" pitchFamily="34" charset="0"/>
              </a:rPr>
              <a:t>к этому увлекательному занятию, мы реализуем проект </a:t>
            </a:r>
          </a:p>
          <a:p>
            <a:pPr algn="ctr"/>
            <a:r>
              <a:rPr lang="ru-RU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«Читайте лучшее с нами: </a:t>
            </a:r>
            <a:r>
              <a:rPr lang="ru-RU" sz="16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книги от классики до современности»</a:t>
            </a:r>
            <a:r>
              <a:rPr lang="ru-RU" sz="1600" dirty="0" smtClean="0">
                <a:latin typeface="Arial" pitchFamily="34" charset="0"/>
                <a:cs typeface="Arial" pitchFamily="34" charset="0"/>
              </a:rPr>
              <a:t>, </a:t>
            </a:r>
          </a:p>
          <a:p>
            <a:pPr algn="ctr"/>
            <a:r>
              <a:rPr lang="ru-RU" sz="1600" dirty="0" smtClean="0">
                <a:latin typeface="Arial" pitchFamily="34" charset="0"/>
                <a:cs typeface="Arial" pitchFamily="34" charset="0"/>
              </a:rPr>
              <a:t>в рамках которого ежемесячно будем знакомить вас с лучшими </a:t>
            </a:r>
          </a:p>
          <a:p>
            <a:pPr algn="ctr"/>
            <a:r>
              <a:rPr lang="ru-RU" sz="1600" dirty="0" smtClean="0">
                <a:latin typeface="Arial" pitchFamily="34" charset="0"/>
                <a:cs typeface="Arial" pitchFamily="34" charset="0"/>
              </a:rPr>
              <a:t>книгами различной тематики из фонда нашей библиотеки.</a:t>
            </a:r>
            <a:endParaRPr lang="ru-RU" sz="16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148169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755576" y="692696"/>
            <a:ext cx="7632848" cy="3170099"/>
          </a:xfrm>
          <a:prstGeom prst="rect">
            <a:avLst/>
          </a:prstGeom>
          <a:noFill/>
          <a:ln>
            <a:noFill/>
          </a:ln>
          <a:effectLst/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>
                <a:solidFill>
                  <a:srgbClr val="000066"/>
                </a:solidFill>
              </a:rPr>
              <a:t>5 книг о </a:t>
            </a:r>
            <a:r>
              <a:rPr lang="ru-RU" sz="2000" b="1" dirty="0" smtClean="0">
                <a:solidFill>
                  <a:srgbClr val="000066"/>
                </a:solidFill>
              </a:rPr>
              <a:t>семье</a:t>
            </a:r>
            <a:endParaRPr lang="ru-RU" sz="2000" b="1" dirty="0">
              <a:solidFill>
                <a:srgbClr val="000066"/>
              </a:solidFill>
            </a:endParaRPr>
          </a:p>
          <a:p>
            <a:pPr algn="ctr"/>
            <a:r>
              <a:rPr lang="ru-RU" dirty="0">
                <a:latin typeface="Arial Narrow" pitchFamily="34" charset="0"/>
              </a:rPr>
              <a:t>Семья – это одна из главных ценностей в </a:t>
            </a:r>
            <a:r>
              <a:rPr lang="ru-RU" dirty="0" smtClean="0">
                <a:latin typeface="Arial Narrow" pitchFamily="34" charset="0"/>
              </a:rPr>
              <a:t>нашей жизни. </a:t>
            </a:r>
          </a:p>
          <a:p>
            <a:pPr algn="ctr"/>
            <a:r>
              <a:rPr lang="ru-RU" dirty="0" smtClean="0">
                <a:latin typeface="Arial Narrow" pitchFamily="34" charset="0"/>
              </a:rPr>
              <a:t>Семьи </a:t>
            </a:r>
            <a:r>
              <a:rPr lang="ru-RU" dirty="0">
                <a:latin typeface="Arial Narrow" pitchFamily="34" charset="0"/>
              </a:rPr>
              <a:t>бывают разные</a:t>
            </a:r>
            <a:r>
              <a:rPr lang="ru-RU" dirty="0" smtClean="0">
                <a:latin typeface="Arial Narrow" pitchFamily="34" charset="0"/>
              </a:rPr>
              <a:t>, </a:t>
            </a:r>
            <a:r>
              <a:rPr lang="ru-RU" dirty="0">
                <a:latin typeface="Arial Narrow" pitchFamily="34" charset="0"/>
              </a:rPr>
              <a:t>и для </a:t>
            </a:r>
            <a:r>
              <a:rPr lang="ru-RU" dirty="0" smtClean="0">
                <a:latin typeface="Arial Narrow" pitchFamily="34" charset="0"/>
              </a:rPr>
              <a:t>каждого – </a:t>
            </a:r>
            <a:r>
              <a:rPr lang="ru-RU" dirty="0">
                <a:latin typeface="Arial Narrow" pitchFamily="34" charset="0"/>
              </a:rPr>
              <a:t>это что-то своё, особенное. Каждая семья уникальна, в каждой – свои традиции и правила, боли и радости. Какой бы ни была ваша, важно, чтобы в ней царили любовь, взаимопонимание и уважение друг к другу. Построить такую семью – настоящее искусство, требующее опыта, мудрости и хорошего примера перед глазами. </a:t>
            </a:r>
            <a:r>
              <a:rPr lang="ru-RU" dirty="0" smtClean="0">
                <a:latin typeface="Arial Narrow" pitchFamily="34" charset="0"/>
              </a:rPr>
              <a:t>А еще, всегда </a:t>
            </a:r>
            <a:r>
              <a:rPr lang="ru-RU" dirty="0">
                <a:latin typeface="Arial Narrow" pitchFamily="34" charset="0"/>
              </a:rPr>
              <a:t>интересно заглянуть в чужую семейную жизнь и благодаря этому понять что-то про свою </a:t>
            </a:r>
            <a:r>
              <a:rPr lang="ru-RU" dirty="0" smtClean="0">
                <a:latin typeface="Arial Narrow" pitchFamily="34" charset="0"/>
              </a:rPr>
              <a:t>собственную.</a:t>
            </a:r>
          </a:p>
          <a:p>
            <a:pPr algn="ctr"/>
            <a:r>
              <a:rPr lang="ru-RU" dirty="0">
                <a:latin typeface="Arial Narrow" pitchFamily="34" charset="0"/>
              </a:rPr>
              <a:t>Предлагаем </a:t>
            </a:r>
            <a:r>
              <a:rPr lang="ru-RU" dirty="0" smtClean="0">
                <a:latin typeface="Arial Narrow" pitchFamily="34" charset="0"/>
              </a:rPr>
              <a:t>вам несколько увлекательных произведений, </a:t>
            </a:r>
            <a:r>
              <a:rPr lang="ru-RU" dirty="0">
                <a:latin typeface="Arial Narrow" pitchFamily="34" charset="0"/>
              </a:rPr>
              <a:t>которые помогут </a:t>
            </a:r>
            <a:r>
              <a:rPr lang="ru-RU" dirty="0" smtClean="0">
                <a:latin typeface="Arial Narrow" pitchFamily="34" charset="0"/>
              </a:rPr>
              <a:t>ответить </a:t>
            </a:r>
            <a:r>
              <a:rPr lang="ru-RU" dirty="0">
                <a:latin typeface="Arial Narrow" pitchFamily="34" charset="0"/>
              </a:rPr>
              <a:t>на самые сложные вопросы о любви, семье, родителях и </a:t>
            </a:r>
            <a:r>
              <a:rPr lang="ru-RU" dirty="0" smtClean="0">
                <a:latin typeface="Arial Narrow" pitchFamily="34" charset="0"/>
              </a:rPr>
              <a:t>детях, </a:t>
            </a:r>
            <a:r>
              <a:rPr lang="ru-RU" dirty="0">
                <a:latin typeface="Arial Narrow" pitchFamily="34" charset="0"/>
              </a:rPr>
              <a:t>найти выход из самых непростых внутрисемейных конфликтов и ситуаций</a:t>
            </a:r>
            <a:r>
              <a:rPr lang="ru-RU" dirty="0" smtClean="0">
                <a:latin typeface="Arial Narrow" pitchFamily="34" charset="0"/>
              </a:rPr>
              <a:t>.</a:t>
            </a:r>
            <a:endParaRPr lang="ru-RU" dirty="0">
              <a:latin typeface="Arial Narrow" pitchFamily="34" charset="0"/>
            </a:endParaRPr>
          </a:p>
        </p:txBody>
      </p:sp>
      <p:pic>
        <p:nvPicPr>
          <p:cNvPr id="4098" name="Picture 2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1" y="4005065"/>
            <a:ext cx="1638283" cy="25922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099" name="Picture 3">
            <a:hlinkClick r:id="rId4" action="ppaction://hlinksldjump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712" y="4019818"/>
            <a:ext cx="1616079" cy="259228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0" name="Picture 4">
            <a:hlinkClick r:id="rId6" action="ppaction://hlinksldjump"/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09813" y="4005064"/>
            <a:ext cx="1724374" cy="259229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1" name="Picture 5">
            <a:hlinkClick r:id="rId8" action="ppaction://hlinksldjump"/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8104" y="4005063"/>
            <a:ext cx="1642734" cy="25775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2" name="Picture 6">
            <a:hlinkClick r:id="rId10" action="ppaction://hlinksldjump"/>
          </p:cNvPr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49399" y="4005062"/>
            <a:ext cx="1675022" cy="25775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1099719" y="188640"/>
            <a:ext cx="7724269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ru-RU" sz="1400" dirty="0">
                <a:solidFill>
                  <a:srgbClr val="660066"/>
                </a:solidFill>
                <a:latin typeface="Comic Sans MS" pitchFamily="66" charset="0"/>
              </a:rPr>
              <a:t>«Величайшие моменты в жизни связаны не с эгоистичными достижениями, а с тем, что мы делаем для людей, которых любим и уважаем».</a:t>
            </a:r>
          </a:p>
          <a:p>
            <a:pPr algn="r"/>
            <a:r>
              <a:rPr lang="ru-RU" sz="1400" dirty="0">
                <a:solidFill>
                  <a:srgbClr val="660066"/>
                </a:solidFill>
                <a:latin typeface="Comic Sans MS" pitchFamily="66" charset="0"/>
              </a:rPr>
              <a:t>Уолт Дисней</a:t>
            </a:r>
          </a:p>
        </p:txBody>
      </p:sp>
    </p:spTree>
    <p:extLst>
      <p:ext uri="{BB962C8B-B14F-4D97-AF65-F5344CB8AC3E}">
        <p14:creationId xmlns:p14="http://schemas.microsoft.com/office/powerpoint/2010/main" val="27950835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3131840" y="1268760"/>
            <a:ext cx="5616624" cy="954107"/>
          </a:xfrm>
          <a:prstGeom prst="rect">
            <a:avLst/>
          </a:prstGeom>
          <a:ln>
            <a:solidFill>
              <a:schemeClr val="bg2">
                <a:lumMod val="50000"/>
              </a:schemeClr>
            </a:solidFill>
          </a:ln>
        </p:spPr>
        <p:txBody>
          <a:bodyPr wrap="square">
            <a:spAutoFit/>
          </a:bodyPr>
          <a:lstStyle/>
          <a:p>
            <a:pPr algn="just"/>
            <a:r>
              <a:rPr lang="ru-RU" sz="2000" b="1" dirty="0" smtClean="0">
                <a:latin typeface="Arial Narrow" pitchFamily="34" charset="0"/>
              </a:rPr>
              <a:t>      </a:t>
            </a:r>
            <a:r>
              <a:rPr lang="ru-RU" sz="2000" b="1" dirty="0" smtClean="0">
                <a:solidFill>
                  <a:srgbClr val="000066"/>
                </a:solidFill>
                <a:latin typeface="Arial Narrow" pitchFamily="34" charset="0"/>
              </a:rPr>
              <a:t>Голсуорси</a:t>
            </a:r>
            <a:r>
              <a:rPr lang="ru-RU" sz="2000" b="1" dirty="0">
                <a:solidFill>
                  <a:srgbClr val="000066"/>
                </a:solidFill>
                <a:latin typeface="Arial Narrow" pitchFamily="34" charset="0"/>
              </a:rPr>
              <a:t>, Джон. </a:t>
            </a:r>
            <a:r>
              <a:rPr lang="ru-RU" sz="2000" b="1" dirty="0" smtClean="0">
                <a:solidFill>
                  <a:srgbClr val="000066"/>
                </a:solidFill>
                <a:latin typeface="Arial Narrow" pitchFamily="34" charset="0"/>
              </a:rPr>
              <a:t>Сага </a:t>
            </a:r>
            <a:r>
              <a:rPr lang="ru-RU" sz="2000" b="1" dirty="0">
                <a:solidFill>
                  <a:srgbClr val="000066"/>
                </a:solidFill>
                <a:latin typeface="Arial Narrow" pitchFamily="34" charset="0"/>
              </a:rPr>
              <a:t>о </a:t>
            </a:r>
            <a:r>
              <a:rPr lang="ru-RU" sz="2000" b="1" dirty="0" smtClean="0">
                <a:solidFill>
                  <a:srgbClr val="000066"/>
                </a:solidFill>
                <a:latin typeface="Arial Narrow" pitchFamily="34" charset="0"/>
              </a:rPr>
              <a:t>Форсайтах</a:t>
            </a:r>
            <a:r>
              <a:rPr lang="ru-RU" sz="2000" dirty="0" smtClean="0">
                <a:solidFill>
                  <a:srgbClr val="000066"/>
                </a:solidFill>
                <a:latin typeface="Arial Narrow" pitchFamily="34" charset="0"/>
              </a:rPr>
              <a:t>.Т.2 </a:t>
            </a:r>
            <a:r>
              <a:rPr lang="ru-RU" dirty="0" smtClean="0">
                <a:latin typeface="Arial Narrow" pitchFamily="34" charset="0"/>
              </a:rPr>
              <a:t>/ </a:t>
            </a:r>
            <a:r>
              <a:rPr lang="ru-RU" dirty="0">
                <a:latin typeface="Arial Narrow" pitchFamily="34" charset="0"/>
              </a:rPr>
              <a:t>пер. с англ. - М. : </a:t>
            </a:r>
            <a:r>
              <a:rPr lang="ru-RU" dirty="0" err="1">
                <a:latin typeface="Arial Narrow" pitchFamily="34" charset="0"/>
              </a:rPr>
              <a:t>Эксмо</a:t>
            </a:r>
            <a:r>
              <a:rPr lang="ru-RU" dirty="0">
                <a:latin typeface="Arial Narrow" pitchFamily="34" charset="0"/>
              </a:rPr>
              <a:t>, 2004. - 846 с. : ил. - (Библиотека всемирной литературы</a:t>
            </a:r>
            <a:r>
              <a:rPr lang="ru-RU" dirty="0" smtClean="0">
                <a:latin typeface="Arial Narrow" pitchFamily="34" charset="0"/>
              </a:rPr>
              <a:t>).</a:t>
            </a:r>
            <a:endParaRPr lang="ru-RU" dirty="0">
              <a:latin typeface="Arial Narrow" pitchFamily="34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3491880" y="2338054"/>
            <a:ext cx="5019848" cy="33239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1400" dirty="0" smtClean="0">
                <a:latin typeface="Arial Narrow" pitchFamily="34" charset="0"/>
              </a:rPr>
              <a:t>      "</a:t>
            </a:r>
            <a:r>
              <a:rPr lang="ru-RU" sz="1400" dirty="0">
                <a:latin typeface="Arial Narrow" pitchFamily="34" charset="0"/>
              </a:rPr>
              <a:t>Сагу о Форсайтах" Голсуорси писал более 15 </a:t>
            </a:r>
            <a:r>
              <a:rPr lang="ru-RU" sz="1400" dirty="0" smtClean="0">
                <a:latin typeface="Arial Narrow" pitchFamily="34" charset="0"/>
              </a:rPr>
              <a:t>лет</a:t>
            </a:r>
            <a:r>
              <a:rPr lang="ru-RU" sz="1400" dirty="0">
                <a:latin typeface="Arial Narrow" pitchFamily="34" charset="0"/>
              </a:rPr>
              <a:t>. </a:t>
            </a:r>
            <a:r>
              <a:rPr lang="ru-RU" sz="1400" dirty="0" smtClean="0">
                <a:latin typeface="Arial Narrow" pitchFamily="34" charset="0"/>
              </a:rPr>
              <a:t>Вот уже </a:t>
            </a:r>
            <a:r>
              <a:rPr lang="ru-RU" sz="1400" dirty="0">
                <a:latin typeface="Arial Narrow" pitchFamily="34" charset="0"/>
              </a:rPr>
              <a:t>век </a:t>
            </a:r>
            <a:r>
              <a:rPr lang="ru-RU" sz="1400" dirty="0" smtClean="0">
                <a:latin typeface="Arial Narrow" pitchFamily="34" charset="0"/>
              </a:rPr>
              <a:t>она остается </a:t>
            </a:r>
            <a:r>
              <a:rPr lang="ru-RU" sz="1400" dirty="0">
                <a:latin typeface="Arial Narrow" pitchFamily="34" charset="0"/>
              </a:rPr>
              <a:t>одной из самых популярных и экранизируемых книг в </a:t>
            </a:r>
            <a:r>
              <a:rPr lang="ru-RU" sz="1400" dirty="0" smtClean="0">
                <a:latin typeface="Arial Narrow" pitchFamily="34" charset="0"/>
              </a:rPr>
              <a:t>мире. Эта </a:t>
            </a:r>
            <a:r>
              <a:rPr lang="ru-RU" sz="1400" dirty="0">
                <a:latin typeface="Arial Narrow" pitchFamily="34" charset="0"/>
              </a:rPr>
              <a:t>эпическая семейная сага, с одной стороны, поднимает острые социальные вопросы, а с другой — рассказывает о судьбах людей, чьи жизненные </a:t>
            </a:r>
            <a:r>
              <a:rPr lang="ru-RU" sz="1400" dirty="0" smtClean="0">
                <a:latin typeface="Arial Narrow" pitchFamily="34" charset="0"/>
              </a:rPr>
              <a:t>перипетии </a:t>
            </a:r>
            <a:r>
              <a:rPr lang="ru-RU" sz="1400" dirty="0">
                <a:latin typeface="Arial Narrow" pitchFamily="34" charset="0"/>
              </a:rPr>
              <a:t>не оставят никого </a:t>
            </a:r>
            <a:r>
              <a:rPr lang="ru-RU" sz="1400" dirty="0" smtClean="0">
                <a:latin typeface="Arial Narrow" pitchFamily="34" charset="0"/>
              </a:rPr>
              <a:t>равнодушным. За </a:t>
            </a:r>
            <a:r>
              <a:rPr lang="ru-RU" sz="1400" dirty="0">
                <a:latin typeface="Arial Narrow" pitchFamily="34" charset="0"/>
              </a:rPr>
              <a:t>внешним успехом влиятельных чопорных Форсайтов, представителей верхушки английской буржуазии, сдержанно обсуждающих дивиденды и курсы акций, открывается безумие страсти, семейная вражда, безнадежная любовь и боль </a:t>
            </a:r>
            <a:r>
              <a:rPr lang="ru-RU" sz="1400" dirty="0" smtClean="0">
                <a:latin typeface="Arial Narrow" pitchFamily="34" charset="0"/>
              </a:rPr>
              <a:t>одиночества… Яркие </a:t>
            </a:r>
            <a:r>
              <a:rPr lang="ru-RU" sz="1400" dirty="0">
                <a:latin typeface="Arial Narrow" pitchFamily="34" charset="0"/>
              </a:rPr>
              <a:t>характеры, неожиданные сюжетные повороты, любовь и страсть, сметающие все на своем пути, сплетни, козни, интриги, тайны, — вот основа успеха этой никогда не устаревающей книги</a:t>
            </a:r>
            <a:r>
              <a:rPr lang="ru-RU" sz="1400" dirty="0" smtClean="0">
                <a:latin typeface="Arial Narrow" pitchFamily="34" charset="0"/>
              </a:rPr>
              <a:t>.</a:t>
            </a:r>
          </a:p>
          <a:p>
            <a:pPr algn="just"/>
            <a:r>
              <a:rPr lang="ru-RU" sz="1400" dirty="0" smtClean="0">
                <a:latin typeface="Arial Narrow" pitchFamily="34" charset="0"/>
              </a:rPr>
              <a:t>      «</a:t>
            </a:r>
            <a:r>
              <a:rPr lang="ru-RU" sz="1400" dirty="0">
                <a:latin typeface="Arial Narrow" pitchFamily="34" charset="0"/>
              </a:rPr>
              <a:t>За высокое искусство повествования, вершиной которого является "Сага о Форсайтах"», классик английской литературы Джон Голсуорси </a:t>
            </a:r>
            <a:r>
              <a:rPr lang="ru-RU" sz="1400" dirty="0" smtClean="0">
                <a:latin typeface="Arial Narrow" pitchFamily="34" charset="0"/>
              </a:rPr>
              <a:t>в 1932 году стал </a:t>
            </a:r>
            <a:r>
              <a:rPr lang="ru-RU" sz="1400" dirty="0">
                <a:latin typeface="Arial Narrow" pitchFamily="34" charset="0"/>
              </a:rPr>
              <a:t>лауреатом Нобелевской </a:t>
            </a:r>
            <a:r>
              <a:rPr lang="ru-RU" sz="1400" dirty="0" smtClean="0">
                <a:latin typeface="Arial Narrow" pitchFamily="34" charset="0"/>
              </a:rPr>
              <a:t>премии.</a:t>
            </a:r>
            <a:endParaRPr lang="ru-RU" sz="1400" dirty="0">
              <a:latin typeface="Arial Narrow" pitchFamily="34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1766919" y="5687169"/>
            <a:ext cx="6984776" cy="10464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600" dirty="0" smtClean="0">
                <a:solidFill>
                  <a:srgbClr val="000066"/>
                </a:solidFill>
                <a:latin typeface="Comic Sans MS" pitchFamily="66" charset="0"/>
              </a:rPr>
              <a:t>«Если </a:t>
            </a:r>
            <a:r>
              <a:rPr lang="ru-RU" sz="1600" dirty="0">
                <a:solidFill>
                  <a:srgbClr val="000066"/>
                </a:solidFill>
                <a:latin typeface="Comic Sans MS" pitchFamily="66" charset="0"/>
              </a:rPr>
              <a:t>в браке физическое влечение у одной из сторон отсутствует, то ни жалость, ни рассудок, ни чувство долга не превозмогут отвращения, </a:t>
            </a:r>
            <a:r>
              <a:rPr lang="ru-RU" sz="1600" dirty="0" smtClean="0">
                <a:solidFill>
                  <a:srgbClr val="000066"/>
                </a:solidFill>
                <a:latin typeface="Comic Sans MS" pitchFamily="66" charset="0"/>
              </a:rPr>
              <a:t>заложенного в человеке самой природой».</a:t>
            </a:r>
          </a:p>
          <a:p>
            <a:pPr algn="r"/>
            <a:r>
              <a:rPr lang="ru-RU" sz="1400" dirty="0" smtClean="0">
                <a:solidFill>
                  <a:srgbClr val="000066"/>
                </a:solidFill>
                <a:latin typeface="Comic Sans MS" pitchFamily="66" charset="0"/>
              </a:rPr>
              <a:t>Джон Голсуорси</a:t>
            </a:r>
            <a:endParaRPr lang="ru-RU" sz="1400" dirty="0">
              <a:solidFill>
                <a:srgbClr val="000066"/>
              </a:solidFill>
              <a:latin typeface="Comic Sans MS" pitchFamily="66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2823096" y="188640"/>
            <a:ext cx="5688632" cy="954107"/>
          </a:xfrm>
          <a:prstGeom prst="rect">
            <a:avLst/>
          </a:prstGeom>
          <a:ln>
            <a:solidFill>
              <a:schemeClr val="bg2">
                <a:lumMod val="50000"/>
              </a:schemeClr>
            </a:solidFill>
          </a:ln>
        </p:spPr>
        <p:txBody>
          <a:bodyPr wrap="square">
            <a:spAutoFit/>
          </a:bodyPr>
          <a:lstStyle/>
          <a:p>
            <a:pPr algn="just"/>
            <a:r>
              <a:rPr lang="ru-RU" sz="2000" b="1" dirty="0" smtClean="0">
                <a:latin typeface="Arial Narrow" pitchFamily="34" charset="0"/>
              </a:rPr>
              <a:t>      </a:t>
            </a:r>
            <a:r>
              <a:rPr lang="ru-RU" sz="2000" b="1" dirty="0" smtClean="0">
                <a:solidFill>
                  <a:srgbClr val="000066"/>
                </a:solidFill>
                <a:latin typeface="Arial Narrow" pitchFamily="34" charset="0"/>
              </a:rPr>
              <a:t>Голсуорси</a:t>
            </a:r>
            <a:r>
              <a:rPr lang="ru-RU" sz="2000" b="1" dirty="0">
                <a:solidFill>
                  <a:srgbClr val="000066"/>
                </a:solidFill>
                <a:latin typeface="Arial Narrow" pitchFamily="34" charset="0"/>
              </a:rPr>
              <a:t>, Джон. </a:t>
            </a:r>
            <a:r>
              <a:rPr lang="ru-RU" sz="2000" b="1" dirty="0" smtClean="0">
                <a:solidFill>
                  <a:srgbClr val="000066"/>
                </a:solidFill>
                <a:latin typeface="Arial Narrow" pitchFamily="34" charset="0"/>
              </a:rPr>
              <a:t>Сага </a:t>
            </a:r>
            <a:r>
              <a:rPr lang="ru-RU" sz="2000" b="1" dirty="0">
                <a:solidFill>
                  <a:srgbClr val="000066"/>
                </a:solidFill>
                <a:latin typeface="Arial Narrow" pitchFamily="34" charset="0"/>
              </a:rPr>
              <a:t>о </a:t>
            </a:r>
            <a:r>
              <a:rPr lang="ru-RU" sz="2000" b="1" dirty="0" smtClean="0">
                <a:solidFill>
                  <a:srgbClr val="000066"/>
                </a:solidFill>
                <a:latin typeface="Arial Narrow" pitchFamily="34" charset="0"/>
              </a:rPr>
              <a:t>Форсайтах</a:t>
            </a:r>
            <a:r>
              <a:rPr lang="ru-RU" dirty="0" smtClean="0">
                <a:latin typeface="Arial Narrow" pitchFamily="34" charset="0"/>
              </a:rPr>
              <a:t>. </a:t>
            </a:r>
            <a:r>
              <a:rPr lang="ru-RU" dirty="0">
                <a:latin typeface="Arial Narrow" pitchFamily="34" charset="0"/>
              </a:rPr>
              <a:t>Т.1 / пер. с англ. - М. : </a:t>
            </a:r>
            <a:r>
              <a:rPr lang="ru-RU" dirty="0" err="1">
                <a:latin typeface="Arial Narrow" pitchFamily="34" charset="0"/>
              </a:rPr>
              <a:t>Эксмо</a:t>
            </a:r>
            <a:r>
              <a:rPr lang="ru-RU" dirty="0">
                <a:latin typeface="Arial Narrow" pitchFamily="34" charset="0"/>
              </a:rPr>
              <a:t>, 2004. - 958 с. : ил. - (Библиотека всемирной литературы).</a:t>
            </a:r>
          </a:p>
        </p:txBody>
      </p:sp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404664"/>
            <a:ext cx="1960213" cy="3097137"/>
          </a:xfrm>
          <a:prstGeom prst="rect">
            <a:avLst/>
          </a:prstGeom>
          <a:noFill/>
          <a:ln w="19050">
            <a:solidFill>
              <a:srgbClr val="000066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640" y="2564904"/>
            <a:ext cx="1952790" cy="30971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2569685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3094538" y="548680"/>
            <a:ext cx="5328592" cy="677108"/>
          </a:xfrm>
          <a:prstGeom prst="rect">
            <a:avLst/>
          </a:prstGeom>
          <a:ln>
            <a:solidFill>
              <a:schemeClr val="bg2">
                <a:lumMod val="50000"/>
              </a:schemeClr>
            </a:solidFill>
          </a:ln>
        </p:spPr>
        <p:txBody>
          <a:bodyPr wrap="square">
            <a:spAutoFit/>
          </a:bodyPr>
          <a:lstStyle/>
          <a:p>
            <a:pPr algn="just"/>
            <a:r>
              <a:rPr lang="ru-RU" sz="2000" b="1" dirty="0" smtClean="0">
                <a:latin typeface="Arial Narrow" pitchFamily="34" charset="0"/>
              </a:rPr>
              <a:t>      </a:t>
            </a:r>
            <a:r>
              <a:rPr lang="ru-RU" sz="2000" b="1" dirty="0" err="1" smtClean="0">
                <a:solidFill>
                  <a:srgbClr val="000066"/>
                </a:solidFill>
                <a:latin typeface="Arial Narrow" pitchFamily="34" charset="0"/>
              </a:rPr>
              <a:t>Кронин</a:t>
            </a:r>
            <a:r>
              <a:rPr lang="ru-RU" sz="2000" b="1" dirty="0">
                <a:solidFill>
                  <a:srgbClr val="000066"/>
                </a:solidFill>
                <a:latin typeface="Arial Narrow" pitchFamily="34" charset="0"/>
              </a:rPr>
              <a:t>, </a:t>
            </a:r>
            <a:r>
              <a:rPr lang="ru-RU" sz="2000" b="1" dirty="0" smtClean="0">
                <a:solidFill>
                  <a:srgbClr val="000066"/>
                </a:solidFill>
                <a:latin typeface="Arial Narrow" pitchFamily="34" charset="0"/>
              </a:rPr>
              <a:t>А. Дж. Замок </a:t>
            </a:r>
            <a:r>
              <a:rPr lang="ru-RU" sz="2000" b="1" dirty="0" err="1">
                <a:solidFill>
                  <a:srgbClr val="000066"/>
                </a:solidFill>
                <a:latin typeface="Arial Narrow" pitchFamily="34" charset="0"/>
              </a:rPr>
              <a:t>Броуди</a:t>
            </a:r>
            <a:r>
              <a:rPr lang="ru-RU" sz="2000" b="1" dirty="0">
                <a:solidFill>
                  <a:srgbClr val="000066"/>
                </a:solidFill>
                <a:latin typeface="Arial Narrow" pitchFamily="34" charset="0"/>
              </a:rPr>
              <a:t> </a:t>
            </a:r>
            <a:r>
              <a:rPr lang="ru-RU" dirty="0" smtClean="0">
                <a:latin typeface="Arial Narrow" pitchFamily="34" charset="0"/>
              </a:rPr>
              <a:t>: </a:t>
            </a:r>
            <a:r>
              <a:rPr lang="ru-RU" dirty="0">
                <a:latin typeface="Arial Narrow" pitchFamily="34" charset="0"/>
              </a:rPr>
              <a:t>роман / А. Дж. </a:t>
            </a:r>
            <a:r>
              <a:rPr lang="ru-RU" dirty="0" err="1">
                <a:latin typeface="Arial Narrow" pitchFamily="34" charset="0"/>
              </a:rPr>
              <a:t>Кронин</a:t>
            </a:r>
            <a:r>
              <a:rPr lang="ru-RU" dirty="0">
                <a:latin typeface="Arial Narrow" pitchFamily="34" charset="0"/>
              </a:rPr>
              <a:t> ; пер. с англ. М. </a:t>
            </a:r>
            <a:r>
              <a:rPr lang="ru-RU" dirty="0" err="1">
                <a:latin typeface="Arial Narrow" pitchFamily="34" charset="0"/>
              </a:rPr>
              <a:t>Абкина</a:t>
            </a:r>
            <a:r>
              <a:rPr lang="ru-RU" dirty="0">
                <a:latin typeface="Arial Narrow" pitchFamily="34" charset="0"/>
              </a:rPr>
              <a:t>. - М. : КРОМ, 1994. - 576 с.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3347864" y="1772816"/>
            <a:ext cx="5062084" cy="28931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1400" dirty="0" smtClean="0">
                <a:latin typeface="Arial Narrow" pitchFamily="34" charset="0"/>
              </a:rPr>
              <a:t>      Это самый </a:t>
            </a:r>
            <a:r>
              <a:rPr lang="ru-RU" sz="1400" dirty="0">
                <a:latin typeface="Arial Narrow" pitchFamily="34" charset="0"/>
              </a:rPr>
              <a:t>популярный роман знаменитого </a:t>
            </a:r>
            <a:r>
              <a:rPr lang="ru-RU" sz="1400" dirty="0" smtClean="0">
                <a:latin typeface="Arial Narrow" pitchFamily="34" charset="0"/>
              </a:rPr>
              <a:t>прозаика. Многим </a:t>
            </a:r>
            <a:r>
              <a:rPr lang="ru-RU" sz="1400" dirty="0">
                <a:latin typeface="Arial Narrow" pitchFamily="34" charset="0"/>
              </a:rPr>
              <a:t>известна английская пословица «Мой дом — моя крепость</a:t>
            </a:r>
            <a:r>
              <a:rPr lang="ru-RU" sz="1400" dirty="0" smtClean="0">
                <a:latin typeface="Arial Narrow" pitchFamily="34" charset="0"/>
              </a:rPr>
              <a:t>». Поэтому </a:t>
            </a:r>
            <a:r>
              <a:rPr lang="ru-RU" sz="1400" dirty="0">
                <a:latin typeface="Arial Narrow" pitchFamily="34" charset="0"/>
              </a:rPr>
              <a:t>узнать тайны английского дома, увидеть «невидимые миру слезы» мало кому удается</a:t>
            </a:r>
            <a:r>
              <a:rPr lang="ru-RU" sz="1400" dirty="0" smtClean="0">
                <a:latin typeface="Arial Narrow" pitchFamily="34" charset="0"/>
              </a:rPr>
              <a:t>. Дом </a:t>
            </a:r>
            <a:r>
              <a:rPr lang="ru-RU" sz="1400" dirty="0">
                <a:latin typeface="Arial Narrow" pitchFamily="34" charset="0"/>
              </a:rPr>
              <a:t>Джеймса </a:t>
            </a:r>
            <a:r>
              <a:rPr lang="ru-RU" sz="1400" dirty="0" err="1">
                <a:latin typeface="Arial Narrow" pitchFamily="34" charset="0"/>
              </a:rPr>
              <a:t>Броуди</a:t>
            </a:r>
            <a:r>
              <a:rPr lang="ru-RU" sz="1400" dirty="0">
                <a:latin typeface="Arial Narrow" pitchFamily="34" charset="0"/>
              </a:rPr>
              <a:t> стал не крепостью, а превратился для членов его семьи в настоящую тюрьму. Из нее вырывается старшая дочь Мэри, уезжает сын </a:t>
            </a:r>
            <a:r>
              <a:rPr lang="ru-RU" sz="1400" dirty="0" err="1">
                <a:latin typeface="Arial Narrow" pitchFamily="34" charset="0"/>
              </a:rPr>
              <a:t>Мэт</a:t>
            </a:r>
            <a:r>
              <a:rPr lang="ru-RU" sz="1400" dirty="0">
                <a:latin typeface="Arial Narrow" pitchFamily="34" charset="0"/>
              </a:rPr>
              <a:t>, а вот те, кто смиряется с самодурством и деспотизмом </a:t>
            </a:r>
            <a:r>
              <a:rPr lang="ru-RU" sz="1400" dirty="0" err="1">
                <a:latin typeface="Arial Narrow" pitchFamily="34" charset="0"/>
              </a:rPr>
              <a:t>Броуди</a:t>
            </a:r>
            <a:r>
              <a:rPr lang="ru-RU" sz="1400" dirty="0">
                <a:latin typeface="Arial Narrow" pitchFamily="34" charset="0"/>
              </a:rPr>
              <a:t> – его жена Маргарет и малышка </a:t>
            </a:r>
            <a:r>
              <a:rPr lang="ru-RU" sz="1400" dirty="0" err="1">
                <a:latin typeface="Arial Narrow" pitchFamily="34" charset="0"/>
              </a:rPr>
              <a:t>Несси</a:t>
            </a:r>
            <a:r>
              <a:rPr lang="ru-RU" sz="1400" dirty="0">
                <a:latin typeface="Arial Narrow" pitchFamily="34" charset="0"/>
              </a:rPr>
              <a:t> – обречены</a:t>
            </a:r>
            <a:r>
              <a:rPr lang="ru-RU" sz="1400" dirty="0" smtClean="0">
                <a:latin typeface="Arial Narrow" pitchFamily="34" charset="0"/>
              </a:rPr>
              <a:t>…</a:t>
            </a:r>
          </a:p>
          <a:p>
            <a:pPr algn="just"/>
            <a:r>
              <a:rPr lang="ru-RU" sz="1400" dirty="0" smtClean="0">
                <a:latin typeface="Arial Narrow" pitchFamily="34" charset="0"/>
              </a:rPr>
              <a:t>      Книга </a:t>
            </a:r>
            <a:r>
              <a:rPr lang="ru-RU" sz="1400" dirty="0">
                <a:latin typeface="Arial Narrow" pitchFamily="34" charset="0"/>
              </a:rPr>
              <a:t>о том, как высокомерие, гордыня и жажда контроля одного человека разрушают не только свою жизнь, но и жизнь окружающих . С одной стороны рассказанная история тяжёлая, жуткая и отвратительная, с другой - автор настолько умело её рассказывает, что оторваться просто невозможно.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251520" y="5698123"/>
            <a:ext cx="5909884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dirty="0" smtClean="0">
                <a:solidFill>
                  <a:srgbClr val="000066"/>
                </a:solidFill>
                <a:latin typeface="Comic Sans MS" pitchFamily="66" charset="0"/>
              </a:rPr>
              <a:t>«Люди </a:t>
            </a:r>
            <a:r>
              <a:rPr lang="ru-RU" sz="1600" dirty="0">
                <a:solidFill>
                  <a:srgbClr val="000066"/>
                </a:solidFill>
                <a:latin typeface="Comic Sans MS" pitchFamily="66" charset="0"/>
              </a:rPr>
              <a:t>всегда говорят плохо о том, кому они </a:t>
            </a:r>
            <a:r>
              <a:rPr lang="ru-RU" sz="1600" dirty="0" smtClean="0">
                <a:solidFill>
                  <a:srgbClr val="000066"/>
                </a:solidFill>
                <a:latin typeface="Comic Sans MS" pitchFamily="66" charset="0"/>
              </a:rPr>
              <a:t>завидуют».</a:t>
            </a:r>
          </a:p>
          <a:p>
            <a:r>
              <a:rPr lang="ru-RU" sz="1600" dirty="0">
                <a:solidFill>
                  <a:srgbClr val="000066"/>
                </a:solidFill>
                <a:latin typeface="Comic Sans MS" pitchFamily="66" charset="0"/>
              </a:rPr>
              <a:t> </a:t>
            </a:r>
            <a:r>
              <a:rPr lang="ru-RU" sz="1600" dirty="0" smtClean="0">
                <a:solidFill>
                  <a:srgbClr val="000066"/>
                </a:solidFill>
                <a:latin typeface="Comic Sans MS" pitchFamily="66" charset="0"/>
              </a:rPr>
              <a:t>                                                      </a:t>
            </a:r>
            <a:r>
              <a:rPr lang="ru-RU" sz="1400" dirty="0" err="1" smtClean="0">
                <a:solidFill>
                  <a:srgbClr val="000066"/>
                </a:solidFill>
                <a:latin typeface="Comic Sans MS" pitchFamily="66" charset="0"/>
              </a:rPr>
              <a:t>Арчибалд</a:t>
            </a:r>
            <a:r>
              <a:rPr lang="ru-RU" sz="1400" dirty="0" smtClean="0">
                <a:solidFill>
                  <a:srgbClr val="000066"/>
                </a:solidFill>
                <a:latin typeface="Comic Sans MS" pitchFamily="66" charset="0"/>
              </a:rPr>
              <a:t> </a:t>
            </a:r>
            <a:r>
              <a:rPr lang="ru-RU" sz="1400" dirty="0">
                <a:solidFill>
                  <a:srgbClr val="000066"/>
                </a:solidFill>
                <a:latin typeface="Comic Sans MS" pitchFamily="66" charset="0"/>
              </a:rPr>
              <a:t>Джозеф </a:t>
            </a:r>
            <a:r>
              <a:rPr lang="ru-RU" sz="1400" dirty="0" err="1">
                <a:solidFill>
                  <a:srgbClr val="000066"/>
                </a:solidFill>
                <a:latin typeface="Comic Sans MS" pitchFamily="66" charset="0"/>
              </a:rPr>
              <a:t>Кронин</a:t>
            </a:r>
            <a:endParaRPr lang="ru-RU" sz="1400" dirty="0">
              <a:solidFill>
                <a:srgbClr val="000066"/>
              </a:solidFill>
              <a:latin typeface="Comic Sans MS" pitchFamily="66" charset="0"/>
            </a:endParaRPr>
          </a:p>
        </p:txBody>
      </p:sp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1556793"/>
            <a:ext cx="2171759" cy="3384376"/>
          </a:xfrm>
          <a:prstGeom prst="rect">
            <a:avLst/>
          </a:prstGeom>
          <a:noFill/>
          <a:ln w="19050">
            <a:solidFill>
              <a:srgbClr val="0033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60" name="Picture 1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99834" l="222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b="18281"/>
          <a:stretch/>
        </p:blipFill>
        <p:spPr bwMode="auto">
          <a:xfrm>
            <a:off x="4962855" y="4568746"/>
            <a:ext cx="4181145" cy="22892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6120744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2843808" y="476672"/>
            <a:ext cx="5436096" cy="677108"/>
          </a:xfrm>
          <a:prstGeom prst="rect">
            <a:avLst/>
          </a:prstGeom>
          <a:solidFill>
            <a:schemeClr val="bg1"/>
          </a:solidFill>
          <a:ln>
            <a:solidFill>
              <a:schemeClr val="bg2">
                <a:lumMod val="50000"/>
              </a:schemeClr>
            </a:solidFill>
          </a:ln>
        </p:spPr>
        <p:txBody>
          <a:bodyPr wrap="square">
            <a:spAutoFit/>
          </a:bodyPr>
          <a:lstStyle/>
          <a:p>
            <a:pPr algn="just"/>
            <a:r>
              <a:rPr lang="ru-RU" sz="2000" b="1" dirty="0" smtClean="0">
                <a:latin typeface="Arial Narrow" pitchFamily="34" charset="0"/>
              </a:rPr>
              <a:t>      </a:t>
            </a:r>
            <a:r>
              <a:rPr lang="ru-RU" sz="2000" b="1" dirty="0" err="1" smtClean="0">
                <a:solidFill>
                  <a:srgbClr val="000066"/>
                </a:solidFill>
                <a:latin typeface="Arial Narrow" pitchFamily="34" charset="0"/>
              </a:rPr>
              <a:t>Сеттерфилд</a:t>
            </a:r>
            <a:r>
              <a:rPr lang="ru-RU" sz="2000" b="1" dirty="0">
                <a:solidFill>
                  <a:srgbClr val="000066"/>
                </a:solidFill>
                <a:latin typeface="Arial Narrow" pitchFamily="34" charset="0"/>
              </a:rPr>
              <a:t>, Д.  </a:t>
            </a:r>
            <a:r>
              <a:rPr lang="ru-RU" sz="2000" b="1" dirty="0" smtClean="0">
                <a:solidFill>
                  <a:srgbClr val="000066"/>
                </a:solidFill>
                <a:latin typeface="Arial Narrow" pitchFamily="34" charset="0"/>
              </a:rPr>
              <a:t>Тринадцатая сказка</a:t>
            </a:r>
            <a:r>
              <a:rPr lang="ru-RU" dirty="0" smtClean="0">
                <a:latin typeface="Arial Narrow" pitchFamily="34" charset="0"/>
              </a:rPr>
              <a:t>: </a:t>
            </a:r>
            <a:r>
              <a:rPr lang="ru-RU" dirty="0">
                <a:latin typeface="Arial Narrow" pitchFamily="34" charset="0"/>
              </a:rPr>
              <a:t>роман / Д. </a:t>
            </a:r>
            <a:r>
              <a:rPr lang="ru-RU" dirty="0" err="1">
                <a:latin typeface="Arial Narrow" pitchFamily="34" charset="0"/>
              </a:rPr>
              <a:t>Сеттерфилд</a:t>
            </a:r>
            <a:r>
              <a:rPr lang="ru-RU" dirty="0">
                <a:latin typeface="Arial Narrow" pitchFamily="34" charset="0"/>
              </a:rPr>
              <a:t>. - СПб. : Азбука, 2020. - 464 с. - (</a:t>
            </a:r>
            <a:r>
              <a:rPr lang="en-US" dirty="0">
                <a:latin typeface="Arial Narrow" pitchFamily="34" charset="0"/>
              </a:rPr>
              <a:t>The Big Book).</a:t>
            </a:r>
            <a:endParaRPr lang="ru-RU" dirty="0">
              <a:latin typeface="Arial Narrow" pitchFamily="34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3203848" y="1404751"/>
            <a:ext cx="4968552" cy="37548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1400" dirty="0" smtClean="0">
                <a:latin typeface="Arial Narrow" pitchFamily="34" charset="0"/>
              </a:rPr>
              <a:t>      Маргарет </a:t>
            </a:r>
            <a:r>
              <a:rPr lang="ru-RU" sz="1400" dirty="0">
                <a:latin typeface="Arial Narrow" pitchFamily="34" charset="0"/>
              </a:rPr>
              <a:t>Ли – тихая хранительница книжного архива и по совместительству биограф-любитель. Все свое свободное время она предпочитает проводить в компании книг. Ведь с ними намного проще, чем с живыми людьми</a:t>
            </a:r>
            <a:r>
              <a:rPr lang="ru-RU" sz="1400" dirty="0" smtClean="0">
                <a:latin typeface="Arial Narrow" pitchFamily="34" charset="0"/>
              </a:rPr>
              <a:t>. Маргарет </a:t>
            </a:r>
            <a:r>
              <a:rPr lang="ru-RU" sz="1400" dirty="0">
                <a:latin typeface="Arial Narrow" pitchFamily="34" charset="0"/>
              </a:rPr>
              <a:t>Ли вместе с отцом держит букинистическую лавку. </a:t>
            </a:r>
            <a:r>
              <a:rPr lang="ru-RU" sz="1400" dirty="0" smtClean="0">
                <a:latin typeface="Arial Narrow" pitchFamily="34" charset="0"/>
              </a:rPr>
              <a:t>Жизнь </a:t>
            </a:r>
            <a:r>
              <a:rPr lang="ru-RU" sz="1400" dirty="0">
                <a:latin typeface="Arial Narrow" pitchFamily="34" charset="0"/>
              </a:rPr>
              <a:t>в магазине протекает спокойно до того дня, как Маргарет приходит письмо от знаменитой современной писательницы Виды Винтер, в котором она просит о том, что раньше не удавалось ни одному журналисту – написать её биографию. С этого и начинается история о замке, рыжих близнецах и семейных тайнах. Готическая история, в которой Маргарет предстоит разобраться не только ради эксцентричной писательницы, но и ради самой себя. Книга интригует, удивляет, а порой даже шокирует</a:t>
            </a:r>
            <a:r>
              <a:rPr lang="ru-RU" sz="1400" dirty="0" smtClean="0">
                <a:latin typeface="Arial Narrow" pitchFamily="34" charset="0"/>
              </a:rPr>
              <a:t>. "</a:t>
            </a:r>
            <a:r>
              <a:rPr lang="ru-RU" sz="1400" dirty="0">
                <a:latin typeface="Arial Narrow" pitchFamily="34" charset="0"/>
              </a:rPr>
              <a:t>Тринадцатая сказка" напоминает классические образцы английского романа. В ней есть трагедия и большая любовь, призраки прошлого и загадки настоящего, таинственные исчезновения и темные ночи, гроза, молнии и смертельная опасность. Это дебютный роман автора, сразу ставший бестселлером.</a:t>
            </a:r>
            <a:endParaRPr lang="ru-RU" sz="1400" dirty="0" smtClean="0">
              <a:latin typeface="Arial Narrow" pitchFamily="34" charset="0"/>
            </a:endParaRP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1138" y="1484784"/>
            <a:ext cx="2163852" cy="3248385"/>
          </a:xfrm>
          <a:prstGeom prst="rect">
            <a:avLst/>
          </a:prstGeom>
          <a:noFill/>
          <a:ln w="19050">
            <a:solidFill>
              <a:srgbClr val="A5002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Прямоугольник 6"/>
          <p:cNvSpPr/>
          <p:nvPr/>
        </p:nvSpPr>
        <p:spPr>
          <a:xfrm>
            <a:off x="328560" y="5589240"/>
            <a:ext cx="7145400" cy="8002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600" dirty="0">
                <a:solidFill>
                  <a:srgbClr val="000066"/>
                </a:solidFill>
                <a:latin typeface="Comic Sans MS" pitchFamily="66" charset="0"/>
              </a:rPr>
              <a:t>«Семья ― это не клубок ниток, а целая паутина, состоящая из узоров и разных цветов, узлов и </a:t>
            </a:r>
            <a:r>
              <a:rPr lang="ru-RU" sz="1600" dirty="0" smtClean="0">
                <a:solidFill>
                  <a:srgbClr val="000066"/>
                </a:solidFill>
                <a:latin typeface="Comic Sans MS" pitchFamily="66" charset="0"/>
              </a:rPr>
              <a:t>петель».</a:t>
            </a:r>
          </a:p>
          <a:p>
            <a:pPr algn="r"/>
            <a:r>
              <a:rPr lang="ru-RU" sz="1400" dirty="0" smtClean="0">
                <a:solidFill>
                  <a:srgbClr val="000066"/>
                </a:solidFill>
                <a:latin typeface="Comic Sans MS" pitchFamily="66" charset="0"/>
              </a:rPr>
              <a:t>Диана </a:t>
            </a:r>
            <a:r>
              <a:rPr lang="ru-RU" sz="1400" dirty="0" err="1">
                <a:solidFill>
                  <a:srgbClr val="000066"/>
                </a:solidFill>
                <a:latin typeface="Comic Sans MS" pitchFamily="66" charset="0"/>
              </a:rPr>
              <a:t>Сеттерфилд</a:t>
            </a:r>
            <a:endParaRPr lang="ru-RU" sz="1400" dirty="0">
              <a:solidFill>
                <a:srgbClr val="000066"/>
              </a:solidFill>
              <a:latin typeface="Comic Sans MS" pitchFamily="66" charset="0"/>
            </a:endParaRPr>
          </a:p>
        </p:txBody>
      </p:sp>
      <p:pic>
        <p:nvPicPr>
          <p:cNvPr id="1031" name="Picture 7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7668344" y="4396874"/>
            <a:ext cx="1707321" cy="24038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3601218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1797036" y="522439"/>
            <a:ext cx="5454352" cy="677108"/>
          </a:xfrm>
          <a:prstGeom prst="rect">
            <a:avLst/>
          </a:prstGeom>
          <a:ln>
            <a:solidFill>
              <a:schemeClr val="bg2">
                <a:lumMod val="50000"/>
              </a:schemeClr>
            </a:solidFill>
          </a:ln>
        </p:spPr>
        <p:txBody>
          <a:bodyPr wrap="square">
            <a:spAutoFit/>
          </a:bodyPr>
          <a:lstStyle/>
          <a:p>
            <a:pPr algn="just"/>
            <a:r>
              <a:rPr lang="ru-RU" sz="2000" b="1" dirty="0" smtClean="0">
                <a:latin typeface="Arial Narrow" pitchFamily="34" charset="0"/>
              </a:rPr>
              <a:t>      </a:t>
            </a:r>
            <a:r>
              <a:rPr lang="ru-RU" sz="2000" b="1" dirty="0" smtClean="0">
                <a:solidFill>
                  <a:srgbClr val="000066"/>
                </a:solidFill>
                <a:latin typeface="Arial Narrow" pitchFamily="34" charset="0"/>
              </a:rPr>
              <a:t>Харрис</a:t>
            </a:r>
            <a:r>
              <a:rPr lang="ru-RU" sz="2000" b="1" dirty="0">
                <a:solidFill>
                  <a:srgbClr val="000066"/>
                </a:solidFill>
                <a:latin typeface="Arial Narrow" pitchFamily="34" charset="0"/>
              </a:rPr>
              <a:t>, Дж.  </a:t>
            </a:r>
            <a:r>
              <a:rPr lang="ru-RU" sz="2000" b="1" dirty="0" smtClean="0">
                <a:solidFill>
                  <a:srgbClr val="000066"/>
                </a:solidFill>
                <a:latin typeface="Arial Narrow" pitchFamily="34" charset="0"/>
              </a:rPr>
              <a:t>Шоколад </a:t>
            </a:r>
            <a:r>
              <a:rPr lang="ru-RU" dirty="0">
                <a:latin typeface="Arial Narrow" pitchFamily="34" charset="0"/>
              </a:rPr>
              <a:t>/ Дж. Харрис. - М. : ЭКСМО, 2014. - 504 с. - (</a:t>
            </a:r>
            <a:r>
              <a:rPr lang="ru-RU" dirty="0" err="1">
                <a:latin typeface="Arial Narrow" pitchFamily="34" charset="0"/>
              </a:rPr>
              <a:t>Флипбук</a:t>
            </a:r>
            <a:r>
              <a:rPr lang="ru-RU" dirty="0" smtClean="0">
                <a:latin typeface="Arial Narrow" pitchFamily="34" charset="0"/>
              </a:rPr>
              <a:t>).</a:t>
            </a:r>
            <a:endParaRPr lang="ru-RU" dirty="0">
              <a:latin typeface="Arial Narrow" pitchFamily="34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1678093" y="5526155"/>
            <a:ext cx="7200800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600" dirty="0" smtClean="0">
                <a:solidFill>
                  <a:srgbClr val="000066"/>
                </a:solidFill>
                <a:latin typeface="Comic Sans MS" pitchFamily="66" charset="0"/>
              </a:rPr>
              <a:t>«Я </a:t>
            </a:r>
            <a:r>
              <a:rPr lang="ru-RU" sz="1600" dirty="0">
                <a:solidFill>
                  <a:srgbClr val="000066"/>
                </a:solidFill>
                <a:latin typeface="Comic Sans MS" pitchFamily="66" charset="0"/>
              </a:rPr>
              <a:t>верю, что самое главное на свете — это быть счастливым! Счастье. Невзыскательное, как бокал шоколада, или непростое, как сердце. Горькое. Сладкое. </a:t>
            </a:r>
            <a:r>
              <a:rPr lang="ru-RU" sz="1600" dirty="0" smtClean="0">
                <a:solidFill>
                  <a:srgbClr val="000066"/>
                </a:solidFill>
                <a:latin typeface="Comic Sans MS" pitchFamily="66" charset="0"/>
              </a:rPr>
              <a:t>Настоящее».</a:t>
            </a:r>
          </a:p>
          <a:p>
            <a:pPr algn="r"/>
            <a:r>
              <a:rPr lang="ru-RU" sz="1400" dirty="0" smtClean="0">
                <a:solidFill>
                  <a:srgbClr val="000066"/>
                </a:solidFill>
                <a:latin typeface="Comic Sans MS" pitchFamily="66" charset="0"/>
              </a:rPr>
              <a:t>Джоанн Харрис</a:t>
            </a:r>
            <a:endParaRPr lang="ru-RU" sz="1400" dirty="0">
              <a:solidFill>
                <a:srgbClr val="000066"/>
              </a:solidFill>
              <a:latin typeface="Comic Sans MS" pitchFamily="66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3586585" y="1380897"/>
            <a:ext cx="4968551" cy="37548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1400" dirty="0" smtClean="0">
                <a:latin typeface="Arial Narrow" pitchFamily="34" charset="0"/>
              </a:rPr>
              <a:t>      Сонное </a:t>
            </a:r>
            <a:r>
              <a:rPr lang="ru-RU" sz="1400" dirty="0">
                <a:latin typeface="Arial Narrow" pitchFamily="34" charset="0"/>
              </a:rPr>
              <a:t>спокойствие маленького французского городка нарушено приездом молодой женщины </a:t>
            </a:r>
            <a:r>
              <a:rPr lang="ru-RU" sz="1400" dirty="0" err="1">
                <a:latin typeface="Arial Narrow" pitchFamily="34" charset="0"/>
              </a:rPr>
              <a:t>Вианн</a:t>
            </a:r>
            <a:r>
              <a:rPr lang="ru-RU" sz="1400" dirty="0">
                <a:latin typeface="Arial Narrow" pitchFamily="34" charset="0"/>
              </a:rPr>
              <a:t> и ее дочери. Они появились вместе с шумным и ярким карнавальным шествием, а когда карнавал закончился, его светлая радость осталась в глазах </a:t>
            </a:r>
            <a:r>
              <a:rPr lang="ru-RU" sz="1400" dirty="0" err="1">
                <a:latin typeface="Arial Narrow" pitchFamily="34" charset="0"/>
              </a:rPr>
              <a:t>Вианн</a:t>
            </a:r>
            <a:r>
              <a:rPr lang="ru-RU" sz="1400" dirty="0">
                <a:latin typeface="Arial Narrow" pitchFamily="34" charset="0"/>
              </a:rPr>
              <a:t>, открывшей здесь свой шоколадный магазин. Каким-то чудесным образом она узнает о сокровенных желаниях жителей городка и предлагает каждому именно такое шоколадное лакомство, которое заставляет его вновь почувствовать вкус к жизни.</a:t>
            </a:r>
          </a:p>
          <a:p>
            <a:pPr algn="just"/>
            <a:r>
              <a:rPr lang="ru-RU" sz="1400" dirty="0" smtClean="0">
                <a:latin typeface="Arial Narrow" pitchFamily="34" charset="0"/>
              </a:rPr>
              <a:t>      "</a:t>
            </a:r>
            <a:r>
              <a:rPr lang="ru-RU" sz="1400" dirty="0">
                <a:latin typeface="Arial Narrow" pitchFamily="34" charset="0"/>
              </a:rPr>
              <a:t>Шоколад" — это история о доброте и терпимости, о противостоянии невинных соблазнов и </a:t>
            </a:r>
            <a:r>
              <a:rPr lang="ru-RU" sz="1400" dirty="0" smtClean="0">
                <a:latin typeface="Arial Narrow" pitchFamily="34" charset="0"/>
              </a:rPr>
              <a:t>закостенелой </a:t>
            </a:r>
            <a:r>
              <a:rPr lang="ru-RU" sz="1400" dirty="0">
                <a:latin typeface="Arial Narrow" pitchFamily="34" charset="0"/>
              </a:rPr>
              <a:t>праведности. </a:t>
            </a:r>
            <a:r>
              <a:rPr lang="ru-RU" sz="1400" dirty="0" smtClean="0">
                <a:latin typeface="Arial Narrow" pitchFamily="34" charset="0"/>
              </a:rPr>
              <a:t>Экранизация </a:t>
            </a:r>
            <a:r>
              <a:rPr lang="ru-RU" sz="1400" dirty="0">
                <a:latin typeface="Arial Narrow" pitchFamily="34" charset="0"/>
              </a:rPr>
              <a:t>«Шоколада</a:t>
            </a:r>
            <a:r>
              <a:rPr lang="ru-RU" sz="1400" dirty="0" smtClean="0">
                <a:latin typeface="Arial Narrow" pitchFamily="34" charset="0"/>
              </a:rPr>
              <a:t>», вышедшая в 2000 году, сделала </a:t>
            </a:r>
            <a:r>
              <a:rPr lang="ru-RU" sz="1400" dirty="0">
                <a:latin typeface="Arial Narrow" pitchFamily="34" charset="0"/>
              </a:rPr>
              <a:t>писательницу знаменитой. Сегодня ее книги любимы миллионами читателей во всем мире. Ее проза поэтична, сюжеты необычны. Просчитать сюжетные ходы в книгах Харрис невозможно — остается лишь довериться ей, и она проведет вас по лабиринтам придуманного ею мира, знакомя с героями, у каждого из которых своя тайна, своя «изюминка».</a:t>
            </a:r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116" r="18455"/>
          <a:stretch/>
        </p:blipFill>
        <p:spPr bwMode="auto">
          <a:xfrm>
            <a:off x="539552" y="1498708"/>
            <a:ext cx="2232248" cy="3519251"/>
          </a:xfrm>
          <a:prstGeom prst="rect">
            <a:avLst/>
          </a:prstGeom>
          <a:noFill/>
          <a:ln w="19050">
            <a:solidFill>
              <a:srgbClr val="996633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4" name="Picture 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80312" y="0"/>
            <a:ext cx="1617515" cy="1416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5" name="Picture 5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7619" y="5353709"/>
            <a:ext cx="1288057" cy="111478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7988316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3491880" y="507262"/>
            <a:ext cx="4896544" cy="677108"/>
          </a:xfrm>
          <a:prstGeom prst="rect">
            <a:avLst/>
          </a:prstGeom>
          <a:ln>
            <a:solidFill>
              <a:schemeClr val="bg2">
                <a:lumMod val="50000"/>
              </a:schemeClr>
            </a:solidFill>
          </a:ln>
        </p:spPr>
        <p:txBody>
          <a:bodyPr wrap="square">
            <a:spAutoFit/>
          </a:bodyPr>
          <a:lstStyle/>
          <a:p>
            <a:pPr algn="just"/>
            <a:r>
              <a:rPr lang="ru-RU" sz="2000" b="1" dirty="0" smtClean="0">
                <a:latin typeface="Arial Narrow" pitchFamily="34" charset="0"/>
              </a:rPr>
              <a:t>      </a:t>
            </a:r>
            <a:r>
              <a:rPr lang="ru-RU" sz="2000" b="1" dirty="0" smtClean="0">
                <a:solidFill>
                  <a:srgbClr val="000066"/>
                </a:solidFill>
                <a:latin typeface="Arial Narrow" pitchFamily="34" charset="0"/>
              </a:rPr>
              <a:t>Шоу</a:t>
            </a:r>
            <a:r>
              <a:rPr lang="ru-RU" sz="2000" b="1" dirty="0">
                <a:solidFill>
                  <a:srgbClr val="000066"/>
                </a:solidFill>
                <a:latin typeface="Arial Narrow" pitchFamily="34" charset="0"/>
              </a:rPr>
              <a:t>, И.  </a:t>
            </a:r>
            <a:r>
              <a:rPr lang="ru-RU" sz="2000" b="1" dirty="0" smtClean="0">
                <a:solidFill>
                  <a:srgbClr val="000066"/>
                </a:solidFill>
                <a:latin typeface="Arial Narrow" pitchFamily="34" charset="0"/>
              </a:rPr>
              <a:t>Богач</a:t>
            </a:r>
            <a:r>
              <a:rPr lang="ru-RU" sz="2000" b="1" dirty="0">
                <a:solidFill>
                  <a:srgbClr val="000066"/>
                </a:solidFill>
                <a:latin typeface="Arial Narrow" pitchFamily="34" charset="0"/>
              </a:rPr>
              <a:t>, </a:t>
            </a:r>
            <a:r>
              <a:rPr lang="ru-RU" sz="2000" b="1" dirty="0" smtClean="0">
                <a:solidFill>
                  <a:srgbClr val="000066"/>
                </a:solidFill>
                <a:latin typeface="Arial Narrow" pitchFamily="34" charset="0"/>
              </a:rPr>
              <a:t>бедняк</a:t>
            </a:r>
            <a:r>
              <a:rPr lang="ru-RU" dirty="0" smtClean="0">
                <a:latin typeface="Arial Narrow" pitchFamily="34" charset="0"/>
              </a:rPr>
              <a:t>: роман </a:t>
            </a:r>
            <a:r>
              <a:rPr lang="ru-RU" dirty="0">
                <a:latin typeface="Arial Narrow" pitchFamily="34" charset="0"/>
              </a:rPr>
              <a:t>/ И. Шоу. - М. : АСТ, 2013. - 830 с.</a:t>
            </a:r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6660232" y="5013176"/>
            <a:ext cx="2621044" cy="1965783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Прямоугольник 5"/>
          <p:cNvSpPr/>
          <p:nvPr/>
        </p:nvSpPr>
        <p:spPr>
          <a:xfrm>
            <a:off x="3131840" y="1340945"/>
            <a:ext cx="5191249" cy="3970318"/>
          </a:xfrm>
          <a:prstGeom prst="rect">
            <a:avLst/>
          </a:prstGeom>
          <a:noFill/>
          <a:effectLst/>
        </p:spPr>
        <p:txBody>
          <a:bodyPr wrap="square">
            <a:spAutoFit/>
          </a:bodyPr>
          <a:lstStyle/>
          <a:p>
            <a:pPr algn="just"/>
            <a:r>
              <a:rPr lang="ru-RU" sz="1400" dirty="0" smtClean="0">
                <a:latin typeface="Arial Narrow" pitchFamily="34" charset="0"/>
              </a:rPr>
              <a:t>      Это одно </a:t>
            </a:r>
            <a:r>
              <a:rPr lang="ru-RU" sz="1400" dirty="0">
                <a:latin typeface="Arial Narrow" pitchFamily="34" charset="0"/>
              </a:rPr>
              <a:t>из лучших произведений Ирвина Шоу. Трагическая история семьи немецкого эмигранта в Америке охватывает период с конца Второй мировой войны до конца 60-х годов прошлого века и отражает возможности, открывающиеся перед «типичными» американцами, людьми без корней, стремящимися пробиться, достичь успеха…</a:t>
            </a:r>
          </a:p>
          <a:p>
            <a:pPr algn="just"/>
            <a:r>
              <a:rPr lang="ru-RU" sz="1400" dirty="0" smtClean="0">
                <a:latin typeface="Arial Narrow" pitchFamily="34" charset="0"/>
              </a:rPr>
              <a:t>      Все члены большой Семьи </a:t>
            </a:r>
            <a:r>
              <a:rPr lang="ru-RU" sz="1400" dirty="0" err="1" smtClean="0">
                <a:latin typeface="Arial Narrow" pitchFamily="34" charset="0"/>
              </a:rPr>
              <a:t>Джордахов</a:t>
            </a:r>
            <a:r>
              <a:rPr lang="ru-RU" sz="1400" dirty="0" smtClean="0">
                <a:latin typeface="Arial Narrow" pitchFamily="34" charset="0"/>
              </a:rPr>
              <a:t> живут </a:t>
            </a:r>
            <a:r>
              <a:rPr lang="ru-RU" sz="1400" dirty="0">
                <a:latin typeface="Arial Narrow" pitchFamily="34" charset="0"/>
              </a:rPr>
              <a:t>под одной крышей, но не испытывают симпатии и должного уважения друг к другу. В этом доме все поставлено на будущее благополучие старшего </a:t>
            </a:r>
            <a:r>
              <a:rPr lang="ru-RU" sz="1400" dirty="0" err="1">
                <a:latin typeface="Arial Narrow" pitchFamily="34" charset="0"/>
              </a:rPr>
              <a:t>Руди</a:t>
            </a:r>
            <a:r>
              <a:rPr lang="ru-RU" sz="1400" dirty="0">
                <a:latin typeface="Arial Narrow" pitchFamily="34" charset="0"/>
              </a:rPr>
              <a:t>, остальные дети по боку: младший Томас совсем отбился от рук, а единственная дочь красавица Гретхен работает в госпитале и ничего, кроме недоверия и ненависти со стороны матери не испытывает. В семье, где царит атмосфера пренебрежения, где отсутствует любовь, невозможно быть счастливым и вполне понятно, что молодое поколение семьи старается поскорее покинуть этот дом, отделиться от семьи, изменить свою жизнь. Что ждет их в этом мире? На примере героев, автор дает понять, что за счастье не только необходимо бороться, отдавая все силы, но и важно просто его разглядеть. Очень жаль, что иногда к человеку это понимание приходит порой с </a:t>
            </a:r>
            <a:r>
              <a:rPr lang="ru-RU" sz="1400" dirty="0" smtClean="0">
                <a:latin typeface="Arial Narrow" pitchFamily="34" charset="0"/>
              </a:rPr>
              <a:t>опозданием</a:t>
            </a:r>
            <a:r>
              <a:rPr lang="ru-RU" sz="1400" dirty="0">
                <a:latin typeface="Arial Narrow" pitchFamily="34" charset="0"/>
              </a:rPr>
              <a:t>…</a:t>
            </a:r>
          </a:p>
        </p:txBody>
      </p:sp>
      <p:sp>
        <p:nvSpPr>
          <p:cNvPr id="2" name="Прямоугольник 1"/>
          <p:cNvSpPr/>
          <p:nvPr/>
        </p:nvSpPr>
        <p:spPr>
          <a:xfrm>
            <a:off x="251521" y="5680067"/>
            <a:ext cx="6408711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600" dirty="0" smtClean="0">
                <a:solidFill>
                  <a:srgbClr val="000066"/>
                </a:solidFill>
                <a:latin typeface="Comic Sans MS" pitchFamily="66" charset="0"/>
              </a:rPr>
              <a:t>«В </a:t>
            </a:r>
            <a:r>
              <a:rPr lang="ru-RU" sz="1600" dirty="0">
                <a:solidFill>
                  <a:srgbClr val="000066"/>
                </a:solidFill>
                <a:latin typeface="Comic Sans MS" pitchFamily="66" charset="0"/>
              </a:rPr>
              <a:t>большинстве случаев семьи распадаются не из-за измен</a:t>
            </a:r>
            <a:r>
              <a:rPr lang="ru-RU" sz="1600" dirty="0" smtClean="0">
                <a:solidFill>
                  <a:srgbClr val="000066"/>
                </a:solidFill>
                <a:latin typeface="Comic Sans MS" pitchFamily="66" charset="0"/>
              </a:rPr>
              <a:t>,</a:t>
            </a:r>
          </a:p>
          <a:p>
            <a:pPr algn="ctr"/>
            <a:r>
              <a:rPr lang="ru-RU" sz="1600" dirty="0" smtClean="0">
                <a:solidFill>
                  <a:srgbClr val="000066"/>
                </a:solidFill>
                <a:latin typeface="Comic Sans MS" pitchFamily="66" charset="0"/>
              </a:rPr>
              <a:t> </a:t>
            </a:r>
            <a:r>
              <a:rPr lang="ru-RU" sz="1600" dirty="0">
                <a:solidFill>
                  <a:srgbClr val="000066"/>
                </a:solidFill>
                <a:latin typeface="Comic Sans MS" pitchFamily="66" charset="0"/>
              </a:rPr>
              <a:t>а из-за энергетической </a:t>
            </a:r>
            <a:r>
              <a:rPr lang="ru-RU" sz="1600" dirty="0" smtClean="0">
                <a:solidFill>
                  <a:srgbClr val="000066"/>
                </a:solidFill>
                <a:latin typeface="Comic Sans MS" pitchFamily="66" charset="0"/>
              </a:rPr>
              <a:t>несовместимости».</a:t>
            </a:r>
          </a:p>
          <a:p>
            <a:pPr algn="r"/>
            <a:r>
              <a:rPr lang="ru-RU" sz="1400" dirty="0" smtClean="0">
                <a:solidFill>
                  <a:srgbClr val="000066"/>
                </a:solidFill>
                <a:latin typeface="Comic Sans MS" pitchFamily="66" charset="0"/>
              </a:rPr>
              <a:t>Ирвин Шоу</a:t>
            </a:r>
            <a:endParaRPr lang="ru-RU" sz="1400" dirty="0">
              <a:solidFill>
                <a:srgbClr val="000066"/>
              </a:solidFill>
              <a:latin typeface="Comic Sans MS" pitchFamily="66" charset="0"/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1412776"/>
            <a:ext cx="2160239" cy="3352922"/>
          </a:xfrm>
          <a:prstGeom prst="rect">
            <a:avLst/>
          </a:prstGeom>
          <a:noFill/>
          <a:ln w="19050">
            <a:solidFill>
              <a:srgbClr val="A5002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6321073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27" y="-11401"/>
            <a:ext cx="9150350" cy="29146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350" y="0"/>
            <a:ext cx="9150350" cy="29146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3885735" y="5685928"/>
            <a:ext cx="4824536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ru-RU" sz="1600" b="1" dirty="0">
                <a:solidFill>
                  <a:srgbClr val="000066"/>
                </a:solidFill>
                <a:latin typeface="Arial" pitchFamily="34" charset="0"/>
                <a:cs typeface="Arial" pitchFamily="34" charset="0"/>
              </a:rPr>
              <a:t>Составитель:</a:t>
            </a:r>
          </a:p>
          <a:p>
            <a:pPr lvl="0"/>
            <a:r>
              <a:rPr lang="ru-RU" sz="1400" dirty="0">
                <a:solidFill>
                  <a:srgbClr val="000066"/>
                </a:solidFill>
                <a:latin typeface="Arial" pitchFamily="34" charset="0"/>
                <a:cs typeface="Arial" pitchFamily="34" charset="0"/>
              </a:rPr>
              <a:t>Библиотекарь 1 категории </a:t>
            </a:r>
            <a:r>
              <a:rPr lang="ru-RU" sz="1400" dirty="0" err="1">
                <a:solidFill>
                  <a:srgbClr val="000066"/>
                </a:solidFill>
                <a:latin typeface="Arial" pitchFamily="34" charset="0"/>
                <a:cs typeface="Arial" pitchFamily="34" charset="0"/>
              </a:rPr>
              <a:t>Рыбчинская</a:t>
            </a:r>
            <a:r>
              <a:rPr lang="ru-RU" sz="1400" dirty="0">
                <a:solidFill>
                  <a:srgbClr val="000066"/>
                </a:solidFill>
                <a:latin typeface="Arial" pitchFamily="34" charset="0"/>
                <a:cs typeface="Arial" pitchFamily="34" charset="0"/>
              </a:rPr>
              <a:t> А.А.,</a:t>
            </a:r>
          </a:p>
          <a:p>
            <a:pPr lvl="0"/>
            <a:r>
              <a:rPr lang="ru-RU" sz="1400" dirty="0">
                <a:solidFill>
                  <a:srgbClr val="000066"/>
                </a:solidFill>
                <a:latin typeface="Arial" pitchFamily="34" charset="0"/>
                <a:cs typeface="Arial" pitchFamily="34" charset="0"/>
              </a:rPr>
              <a:t>Библиотека Полесского государственного университета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1043608" y="2708920"/>
            <a:ext cx="7522647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600" dirty="0">
                <a:solidFill>
                  <a:srgbClr val="000066"/>
                </a:solidFill>
                <a:latin typeface="Arial Narrow" pitchFamily="34" charset="0"/>
              </a:rPr>
              <a:t>С представленными книгами</a:t>
            </a:r>
          </a:p>
          <a:p>
            <a:pPr algn="ctr"/>
            <a:r>
              <a:rPr lang="ru-RU" sz="3600" dirty="0">
                <a:solidFill>
                  <a:srgbClr val="000066"/>
                </a:solidFill>
                <a:latin typeface="Arial Narrow" pitchFamily="34" charset="0"/>
              </a:rPr>
              <a:t>вы можете ознакомиться на абонементе </a:t>
            </a:r>
          </a:p>
          <a:p>
            <a:pPr algn="ctr"/>
            <a:r>
              <a:rPr lang="ru-RU" sz="3600" dirty="0">
                <a:solidFill>
                  <a:srgbClr val="000066"/>
                </a:solidFill>
                <a:latin typeface="Arial Narrow" pitchFamily="34" charset="0"/>
              </a:rPr>
              <a:t>научной и художественной </a:t>
            </a:r>
            <a:r>
              <a:rPr lang="ru-RU" sz="3600" dirty="0" smtClean="0">
                <a:solidFill>
                  <a:srgbClr val="000066"/>
                </a:solidFill>
                <a:latin typeface="Arial Narrow" pitchFamily="34" charset="0"/>
              </a:rPr>
              <a:t>литературы</a:t>
            </a:r>
            <a:endParaRPr lang="ru-RU" sz="3600" dirty="0">
              <a:solidFill>
                <a:srgbClr val="000066"/>
              </a:solidFill>
              <a:latin typeface="Arial Narrow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50577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Другая 5">
      <a:dk1>
        <a:sysClr val="windowText" lastClr="000000"/>
      </a:dk1>
      <a:lt1>
        <a:srgbClr val="FFFFCC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1499</TotalTime>
  <Words>1471</Words>
  <Application>Microsoft Office PowerPoint</Application>
  <PresentationFormat>Экран (4:3)</PresentationFormat>
  <Paragraphs>57</Paragraphs>
  <Slides>8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8</vt:i4>
      </vt:variant>
    </vt:vector>
  </HeadingPairs>
  <TitlesOfParts>
    <vt:vector size="9" baseType="lpstr"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Алла Андреевна Рыбчинская</dc:creator>
  <cp:lastModifiedBy>Светлана Ивановна Макаревич</cp:lastModifiedBy>
  <cp:revision>284</cp:revision>
  <dcterms:created xsi:type="dcterms:W3CDTF">2022-11-09T08:10:03Z</dcterms:created>
  <dcterms:modified xsi:type="dcterms:W3CDTF">2023-05-13T10:22:16Z</dcterms:modified>
</cp:coreProperties>
</file>