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1" r:id="rId4"/>
    <p:sldId id="270" r:id="rId5"/>
    <p:sldId id="268" r:id="rId6"/>
    <p:sldId id="266" r:id="rId7"/>
    <p:sldId id="264" r:id="rId8"/>
    <p:sldId id="27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FFFF"/>
    <a:srgbClr val="F2F2F2"/>
    <a:srgbClr val="800000"/>
    <a:srgbClr val="CCFFCC"/>
    <a:srgbClr val="99FFCC"/>
    <a:srgbClr val="336600"/>
    <a:srgbClr val="FDEADA"/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15.11.2023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5.xml"/><Relationship Id="rId7" Type="http://schemas.openxmlformats.org/officeDocument/2006/relationships/slide" Target="slide6.xml"/><Relationship Id="rId12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slide" Target="slide3.xml"/><Relationship Id="rId5" Type="http://schemas.openxmlformats.org/officeDocument/2006/relationships/slide" Target="slide4.xm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1" t="25238" r="9694" b="22464"/>
          <a:stretch/>
        </p:blipFill>
        <p:spPr bwMode="auto">
          <a:xfrm>
            <a:off x="5015060" y="-62353"/>
            <a:ext cx="4128940" cy="2648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27584" y="1524238"/>
            <a:ext cx="7560840" cy="2123658"/>
          </a:xfrm>
          <a:prstGeom prst="rect">
            <a:avLst/>
          </a:prstGeom>
          <a:solidFill>
            <a:srgbClr val="FFFFFF">
              <a:alpha val="69804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5 книг </a:t>
            </a:r>
            <a:r>
              <a:rPr lang="ru-RU" sz="2000" b="1" dirty="0" smtClean="0"/>
              <a:t>о книгах</a:t>
            </a:r>
            <a:endParaRPr lang="ru-RU" sz="2000" b="1" dirty="0"/>
          </a:p>
          <a:p>
            <a:pPr algn="ctr"/>
            <a:r>
              <a:rPr lang="ru-RU" dirty="0" smtClean="0"/>
              <a:t>      </a:t>
            </a:r>
            <a:r>
              <a:rPr lang="ru-RU" dirty="0">
                <a:latin typeface="Arial Narrow" pitchFamily="34" charset="0"/>
              </a:rPr>
              <a:t>Книги составляют культурный пласт, </a:t>
            </a:r>
            <a:r>
              <a:rPr lang="ru-RU" dirty="0" smtClean="0">
                <a:latin typeface="Arial Narrow" pitchFamily="34" charset="0"/>
              </a:rPr>
              <a:t>без </a:t>
            </a:r>
            <a:r>
              <a:rPr lang="ru-RU" dirty="0">
                <a:latin typeface="Arial Narrow" pitchFamily="34" charset="0"/>
              </a:rPr>
              <a:t>которого нельзя представить </a:t>
            </a:r>
            <a:r>
              <a:rPr lang="ru-RU" dirty="0" smtClean="0">
                <a:latin typeface="Arial Narrow" pitchFamily="34" charset="0"/>
              </a:rPr>
              <a:t>современное </a:t>
            </a:r>
            <a:r>
              <a:rPr lang="ru-RU" dirty="0">
                <a:latin typeface="Arial Narrow" pitchFamily="34" charset="0"/>
              </a:rPr>
              <a:t>общество: </a:t>
            </a:r>
            <a:r>
              <a:rPr lang="ru-RU" dirty="0" smtClean="0">
                <a:latin typeface="Arial Narrow" pitchFamily="34" charset="0"/>
              </a:rPr>
              <a:t>люди </a:t>
            </a:r>
            <a:r>
              <a:rPr lang="ru-RU" dirty="0">
                <a:latin typeface="Arial Narrow" pitchFamily="34" charset="0"/>
              </a:rPr>
              <a:t>читали и будут читать. </a:t>
            </a:r>
            <a:r>
              <a:rPr lang="ru-RU" dirty="0" smtClean="0">
                <a:latin typeface="Arial Narrow" pitchFamily="34" charset="0"/>
              </a:rPr>
              <a:t>Литературные произведения </a:t>
            </a:r>
            <a:r>
              <a:rPr lang="ru-RU" dirty="0">
                <a:latin typeface="Arial Narrow" pitchFamily="34" charset="0"/>
              </a:rPr>
              <a:t>дарят возможность прожить сотни жизней и побывать в самых невероятных мирах. Они учат, вдохновляют и расширяют наши границы мышления</a:t>
            </a:r>
            <a:r>
              <a:rPr lang="ru-RU" dirty="0" smtClean="0">
                <a:latin typeface="Arial Narrow" pitchFamily="34" charset="0"/>
              </a:rPr>
              <a:t>.</a:t>
            </a:r>
          </a:p>
          <a:p>
            <a:pPr algn="ctr"/>
            <a:r>
              <a:rPr lang="ru-RU" dirty="0" smtClean="0">
                <a:latin typeface="Arial Narrow" pitchFamily="34" charset="0"/>
              </a:rPr>
              <a:t>Нет </a:t>
            </a:r>
            <a:r>
              <a:rPr lang="ru-RU" dirty="0">
                <a:latin typeface="Arial Narrow" pitchFamily="34" charset="0"/>
              </a:rPr>
              <a:t>ничего лучше хорошей книги. Разве что хорошие книги о книгах! </a:t>
            </a:r>
            <a:endParaRPr lang="ru-RU" dirty="0" smtClean="0">
              <a:latin typeface="Arial Narrow" pitchFamily="34" charset="0"/>
            </a:endParaRPr>
          </a:p>
          <a:p>
            <a:pPr algn="ctr"/>
            <a:r>
              <a:rPr lang="ru-RU" dirty="0" smtClean="0">
                <a:latin typeface="Arial Narrow" pitchFamily="34" charset="0"/>
              </a:rPr>
              <a:t>Мы предлагаем вам </a:t>
            </a:r>
            <a:r>
              <a:rPr lang="ru-RU" dirty="0">
                <a:latin typeface="Arial Narrow" pitchFamily="34" charset="0"/>
              </a:rPr>
              <a:t>произведения, где сами книги находятся в центре сюжета</a:t>
            </a:r>
            <a:r>
              <a:rPr lang="ru-RU" dirty="0" smtClean="0">
                <a:latin typeface="Arial Narrow" pitchFamily="34" charset="0"/>
              </a:rPr>
              <a:t>.</a:t>
            </a:r>
          </a:p>
        </p:txBody>
      </p:sp>
      <p:pic>
        <p:nvPicPr>
          <p:cNvPr id="717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796" y="3849109"/>
            <a:ext cx="1686415" cy="268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2026" y="3849109"/>
            <a:ext cx="1727585" cy="26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52580"/>
            <a:ext cx="1682868" cy="26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755" y="3852580"/>
            <a:ext cx="1680285" cy="268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4495" y="183069"/>
            <a:ext cx="5197285" cy="738664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«</a:t>
            </a:r>
            <a:r>
              <a:rPr lang="ru-RU" sz="1400" b="1" dirty="0">
                <a:latin typeface="Segoe UI" pitchFamily="34" charset="0"/>
                <a:ea typeface="Segoe UI" pitchFamily="34" charset="0"/>
                <a:cs typeface="Segoe UI" pitchFamily="34" charset="0"/>
              </a:rPr>
              <a:t>Книгу заменить ничем нельзя. Несмотря на новейшие открытия, новые виды сохранения информации, не будем спешить расставаться с книгой</a:t>
            </a:r>
            <a:r>
              <a:rPr lang="ru-RU" sz="1400" b="1" dirty="0" smtClean="0">
                <a:latin typeface="Segoe UI" pitchFamily="34" charset="0"/>
                <a:ea typeface="Segoe UI" pitchFamily="34" charset="0"/>
                <a:cs typeface="Segoe UI" pitchFamily="34" charset="0"/>
              </a:rPr>
              <a:t>.»</a:t>
            </a:r>
            <a:endParaRPr lang="ru-RU" sz="1400" b="1" dirty="0"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93251" y="783233"/>
            <a:ext cx="122180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latin typeface="Arial Narrow" pitchFamily="34" charset="0"/>
              </a:rPr>
              <a:t>Дмитрий Лихачев</a:t>
            </a:r>
          </a:p>
        </p:txBody>
      </p:sp>
      <p:pic>
        <p:nvPicPr>
          <p:cNvPr id="2050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54" y="3852580"/>
            <a:ext cx="1706312" cy="2686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75856" y="1484014"/>
            <a:ext cx="547260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одно </a:t>
            </a:r>
            <a:r>
              <a:rPr lang="ru-RU" sz="1400" dirty="0">
                <a:latin typeface="Arial Narrow" pitchFamily="34" charset="0"/>
              </a:rPr>
              <a:t>из самых значимых произведений </a:t>
            </a:r>
            <a:r>
              <a:rPr lang="ru-RU" sz="1400" dirty="0" err="1">
                <a:latin typeface="Arial Narrow" pitchFamily="34" charset="0"/>
              </a:rPr>
              <a:t>Рэя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Брэдбери</a:t>
            </a:r>
            <a:r>
              <a:rPr lang="ru-RU" sz="1400" dirty="0">
                <a:latin typeface="Arial Narrow" pitchFamily="34" charset="0"/>
              </a:rPr>
              <a:t>, написанное в жанре </a:t>
            </a:r>
            <a:r>
              <a:rPr lang="ru-RU" sz="1400" dirty="0" smtClean="0">
                <a:latin typeface="Arial Narrow" pitchFamily="34" charset="0"/>
              </a:rPr>
              <a:t>антиутопии, которое принесло писателю </a:t>
            </a:r>
            <a:r>
              <a:rPr lang="ru-RU" sz="1400" dirty="0">
                <a:latin typeface="Arial Narrow" pitchFamily="34" charset="0"/>
              </a:rPr>
              <a:t>мировую известность. 451 градус по Фаренгейту — температура, при которой воспламеняется и горит бумага</a:t>
            </a:r>
            <a:r>
              <a:rPr lang="ru-RU" sz="1400" dirty="0" smtClean="0">
                <a:latin typeface="Arial Narrow" pitchFamily="34" charset="0"/>
              </a:rPr>
              <a:t>. Сюжет </a:t>
            </a:r>
            <a:r>
              <a:rPr lang="ru-RU" sz="1400" dirty="0">
                <a:latin typeface="Arial Narrow" pitchFamily="34" charset="0"/>
              </a:rPr>
              <a:t>произведения рассказывает о мире недалекого будущего, где на законодательном уровне запрещены книги. Люди погрязли в праздном общении «ни о чем», а правительство всячески поддерживает уничтожение литературы. Бессмысленные развлечения, успокоительные таблетки, выматывающая работа — вот и все занятия человека.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мире осталась жалкая горстка людей, пытающихся сохранить книги в собственной памяти, но они вне закона и вынуждены довольствоваться участью маргиналов. Такая политика объясняется заботой об обществе и стремлением избавить людей от негативных эмоций и лишних переживаний. В мире, описанном </a:t>
            </a:r>
            <a:r>
              <a:rPr lang="ru-RU" sz="1400" dirty="0" err="1">
                <a:latin typeface="Arial Narrow" pitchFamily="34" charset="0"/>
              </a:rPr>
              <a:t>Брэдбери</a:t>
            </a:r>
            <a:r>
              <a:rPr lang="ru-RU" sz="1400" dirty="0">
                <a:latin typeface="Arial Narrow" pitchFamily="34" charset="0"/>
              </a:rPr>
              <a:t>, создана специальная структура, которая называется пожарные. Это люди, которые сжигают книги. Причем вместе с домами. Однако один из пожарных, Гай </a:t>
            </a:r>
            <a:r>
              <a:rPr lang="ru-RU" sz="1400" dirty="0" err="1">
                <a:latin typeface="Arial Narrow" pitchFamily="34" charset="0"/>
              </a:rPr>
              <a:t>Монтэг</a:t>
            </a:r>
            <a:r>
              <a:rPr lang="ru-RU" sz="1400" dirty="0">
                <a:latin typeface="Arial Narrow" pitchFamily="34" charset="0"/>
              </a:rPr>
              <a:t>, тайно забирает литературу с мест «зачисток» и читает ее. Вскоре он противопоставляет себя обществу и пытается изменить сложившийся порядок вещей.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439652" y="260646"/>
            <a:ext cx="6408712" cy="9848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latin typeface="Arial Narrow" pitchFamily="34" charset="0"/>
              </a:rPr>
              <a:t>Брэдбери</a:t>
            </a:r>
            <a:r>
              <a:rPr lang="ru-RU" sz="2000" b="1" dirty="0">
                <a:latin typeface="Arial Narrow" pitchFamily="34" charset="0"/>
              </a:rPr>
              <a:t>, Р.  </a:t>
            </a:r>
            <a:r>
              <a:rPr lang="ru-RU" dirty="0" smtClean="0">
                <a:latin typeface="Arial Narrow" pitchFamily="34" charset="0"/>
              </a:rPr>
              <a:t>Сборник </a:t>
            </a:r>
            <a:r>
              <a:rPr lang="ru-RU" dirty="0">
                <a:latin typeface="Arial Narrow" pitchFamily="34" charset="0"/>
              </a:rPr>
              <a:t>научно-фантастических </a:t>
            </a:r>
            <a:r>
              <a:rPr lang="ru-RU" dirty="0" smtClean="0">
                <a:latin typeface="Arial Narrow" pitchFamily="34" charset="0"/>
              </a:rPr>
              <a:t>произведений. </a:t>
            </a:r>
            <a:r>
              <a:rPr lang="ru-RU" sz="2000" b="1" dirty="0">
                <a:latin typeface="Arial Narrow" pitchFamily="34" charset="0"/>
              </a:rPr>
              <a:t>451* по Фаренгейту </a:t>
            </a:r>
            <a:r>
              <a:rPr lang="ru-RU" dirty="0">
                <a:latin typeface="Arial Narrow" pitchFamily="34" charset="0"/>
              </a:rPr>
              <a:t>; Марсианская хроника ; Рассказы ; Вино из одуванчиков / Пер. с англ. - </a:t>
            </a:r>
            <a:r>
              <a:rPr lang="ru-RU" dirty="0" smtClean="0">
                <a:latin typeface="Arial Narrow" pitchFamily="34" charset="0"/>
              </a:rPr>
              <a:t>Кишинев: </a:t>
            </a:r>
            <a:r>
              <a:rPr lang="ru-RU" dirty="0" err="1">
                <a:latin typeface="Arial Narrow" pitchFamily="34" charset="0"/>
              </a:rPr>
              <a:t>Штиинца</a:t>
            </a:r>
            <a:r>
              <a:rPr lang="ru-RU" dirty="0">
                <a:latin typeface="Arial Narrow" pitchFamily="34" charset="0"/>
              </a:rPr>
              <a:t>, 1985. - 576 с.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5455013"/>
            <a:ext cx="7920880" cy="1169551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r"/>
            <a:endParaRPr lang="ru-RU" sz="1400" dirty="0" smtClean="0">
              <a:latin typeface="Segoe Print" pitchFamily="2" charset="0"/>
            </a:endParaRPr>
          </a:p>
          <a:p>
            <a:pPr algn="r"/>
            <a:r>
              <a:rPr lang="ru-RU" sz="1400" dirty="0" smtClean="0">
                <a:latin typeface="Segoe Print" pitchFamily="2" charset="0"/>
              </a:rPr>
              <a:t>«Книги </a:t>
            </a:r>
            <a:r>
              <a:rPr lang="ru-RU" sz="1400" dirty="0">
                <a:latin typeface="Segoe Print" pitchFamily="2" charset="0"/>
              </a:rPr>
              <a:t>– только одно из вместилищ, где мы храним то, что боимся забыть. В них нет никакой тайны, никакого волшебства. Волшебство лишь в том, что они говорят, в том, как они сшивают лоскутки вселенной в единое целое</a:t>
            </a:r>
            <a:r>
              <a:rPr lang="ru-RU" sz="1400" dirty="0" smtClean="0">
                <a:latin typeface="Segoe Print" pitchFamily="2" charset="0"/>
              </a:rPr>
              <a:t>.»</a:t>
            </a:r>
          </a:p>
          <a:p>
            <a:pPr algn="r"/>
            <a:r>
              <a:rPr lang="ru-RU" sz="1400" dirty="0" err="1">
                <a:latin typeface="Arial Narrow" pitchFamily="34" charset="0"/>
              </a:rPr>
              <a:t>Рэй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Брэдбери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71" r="18351"/>
          <a:stretch/>
        </p:blipFill>
        <p:spPr bwMode="auto">
          <a:xfrm>
            <a:off x="516307" y="1484014"/>
            <a:ext cx="2456635" cy="3888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72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1932" y="260648"/>
            <a:ext cx="5796136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err="1" smtClean="0">
                <a:latin typeface="Arial Narrow" pitchFamily="34" charset="0"/>
              </a:rPr>
              <a:t>Гэлбрейт</a:t>
            </a:r>
            <a:r>
              <a:rPr lang="ru-RU" sz="2000" b="1" dirty="0">
                <a:latin typeface="Arial Narrow" pitchFamily="34" charset="0"/>
              </a:rPr>
              <a:t>, Р.  </a:t>
            </a:r>
            <a:r>
              <a:rPr lang="ru-RU" sz="2000" b="1" dirty="0" smtClean="0">
                <a:latin typeface="Arial Narrow" pitchFamily="34" charset="0"/>
              </a:rPr>
              <a:t>Шелкопряд 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Р. </a:t>
            </a:r>
            <a:r>
              <a:rPr lang="ru-RU" dirty="0" err="1">
                <a:latin typeface="Arial Narrow" pitchFamily="34" charset="0"/>
              </a:rPr>
              <a:t>Гэлбрейт</a:t>
            </a:r>
            <a:r>
              <a:rPr lang="ru-RU" dirty="0">
                <a:latin typeface="Arial Narrow" pitchFamily="34" charset="0"/>
              </a:rPr>
              <a:t>. - СПб. : Азбука, 2017. - 573 с. - (</a:t>
            </a:r>
            <a:r>
              <a:rPr lang="en-US" dirty="0">
                <a:latin typeface="Arial Narrow" pitchFamily="34" charset="0"/>
              </a:rPr>
              <a:t>The Big Book).</a:t>
            </a:r>
            <a:endParaRPr lang="ru-RU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2163" y="1261583"/>
            <a:ext cx="535235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После </a:t>
            </a:r>
            <a:r>
              <a:rPr lang="ru-RU" sz="1400" dirty="0">
                <a:latin typeface="Arial Narrow" pitchFamily="34" charset="0"/>
              </a:rPr>
              <a:t>исчезновения писателя Оуэна </a:t>
            </a:r>
            <a:r>
              <a:rPr lang="ru-RU" sz="1400" dirty="0" err="1">
                <a:latin typeface="Arial Narrow" pitchFamily="34" charset="0"/>
              </a:rPr>
              <a:t>Куайна</a:t>
            </a:r>
            <a:r>
              <a:rPr lang="ru-RU" sz="1400" dirty="0">
                <a:latin typeface="Arial Narrow" pitchFamily="34" charset="0"/>
              </a:rPr>
              <a:t> его жена обращается к частному сыщику </a:t>
            </a:r>
            <a:r>
              <a:rPr lang="ru-RU" sz="1400" dirty="0" err="1">
                <a:latin typeface="Arial Narrow" pitchFamily="34" charset="0"/>
              </a:rPr>
              <a:t>Корморану</a:t>
            </a:r>
            <a:r>
              <a:rPr lang="ru-RU" sz="1400" dirty="0">
                <a:latin typeface="Arial Narrow" pitchFamily="34" charset="0"/>
              </a:rPr>
              <a:t> Страйку. Полагая, что муж просто скрывается от родных, как случалось уже не раз, </a:t>
            </a:r>
            <a:r>
              <a:rPr lang="ru-RU" sz="1400" dirty="0" err="1">
                <a:latin typeface="Arial Narrow" pitchFamily="34" charset="0"/>
              </a:rPr>
              <a:t>Леонора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Куайн</a:t>
            </a:r>
            <a:r>
              <a:rPr lang="ru-RU" sz="1400" dirty="0">
                <a:latin typeface="Arial Narrow" pitchFamily="34" charset="0"/>
              </a:rPr>
              <a:t> поручает Страйку найти беглеца и вернуть в лоно семьи. Но в ходе расследования Страйк понимает, что дело обстоит куда серьезнее, чем кажется </a:t>
            </a:r>
            <a:r>
              <a:rPr lang="ru-RU" sz="1400" dirty="0" err="1">
                <a:latin typeface="Arial Narrow" pitchFamily="34" charset="0"/>
              </a:rPr>
              <a:t>Леоноре</a:t>
            </a:r>
            <a:r>
              <a:rPr lang="ru-RU" sz="1400" dirty="0">
                <a:latin typeface="Arial Narrow" pitchFamily="34" charset="0"/>
              </a:rPr>
              <a:t>. Оуэн </a:t>
            </a:r>
            <a:r>
              <a:rPr lang="ru-RU" sz="1400" dirty="0" err="1">
                <a:latin typeface="Arial Narrow" pitchFamily="34" charset="0"/>
              </a:rPr>
              <a:t>Куайн</a:t>
            </a:r>
            <a:r>
              <a:rPr lang="ru-RU" sz="1400" dirty="0">
                <a:latin typeface="Arial Narrow" pitchFamily="34" charset="0"/>
              </a:rPr>
              <a:t> забрал с собой рукопись нового романа, где выставил в неприглядном свете едва ли не всех своих знакомых, включая весьма известных и влиятельных лиц. Писатель сломает их судьбы, если не откажется от публикации. Неудивительно, что многие хотели бы заставить его умолкнуть.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Вскоре </a:t>
            </a:r>
            <a:r>
              <a:rPr lang="ru-RU" sz="1400" dirty="0">
                <a:latin typeface="Arial Narrow" pitchFamily="34" charset="0"/>
              </a:rPr>
              <a:t>Страйк выясняет, что </a:t>
            </a:r>
            <a:r>
              <a:rPr lang="ru-RU" sz="1400" dirty="0" err="1">
                <a:latin typeface="Arial Narrow" pitchFamily="34" charset="0"/>
              </a:rPr>
              <a:t>Куайн</a:t>
            </a:r>
            <a:r>
              <a:rPr lang="ru-RU" sz="1400" dirty="0">
                <a:latin typeface="Arial Narrow" pitchFamily="34" charset="0"/>
              </a:rPr>
              <a:t> стал жертвой чудовищного убийства. Теперь необходимо просчитать мотивы неслыханно жестокого, изощренного преступника. </a:t>
            </a:r>
            <a:r>
              <a:rPr lang="ru-RU" sz="1400" dirty="0" smtClean="0">
                <a:latin typeface="Arial Narrow" pitchFamily="34" charset="0"/>
              </a:rPr>
              <a:t>Герои погружаются </a:t>
            </a:r>
            <a:r>
              <a:rPr lang="ru-RU" sz="1400" dirty="0">
                <a:latin typeface="Arial Narrow" pitchFamily="34" charset="0"/>
              </a:rPr>
              <a:t>в настоящий террариум под названием «литературное общество» и </a:t>
            </a:r>
            <a:r>
              <a:rPr lang="ru-RU" sz="1400" dirty="0" smtClean="0">
                <a:latin typeface="Arial Narrow" pitchFamily="34" charset="0"/>
              </a:rPr>
              <a:t>раскрывают </a:t>
            </a:r>
            <a:r>
              <a:rPr lang="ru-RU" sz="1400" dirty="0">
                <a:latin typeface="Arial Narrow" pitchFamily="34" charset="0"/>
              </a:rPr>
              <a:t>тайны двуличных редакторов, злобных писателей, эгоистичных </a:t>
            </a:r>
            <a:r>
              <a:rPr lang="ru-RU" sz="1400" dirty="0" err="1">
                <a:latin typeface="Arial Narrow" pitchFamily="34" charset="0"/>
              </a:rPr>
              <a:t>литагентов</a:t>
            </a:r>
            <a:r>
              <a:rPr lang="ru-RU" sz="1400" dirty="0">
                <a:latin typeface="Arial Narrow" pitchFamily="34" charset="0"/>
              </a:rPr>
              <a:t> и </a:t>
            </a:r>
            <a:r>
              <a:rPr lang="ru-RU" sz="1400" dirty="0" err="1">
                <a:latin typeface="Arial Narrow" pitchFamily="34" charset="0"/>
              </a:rPr>
              <a:t>блогеров</a:t>
            </a:r>
            <a:r>
              <a:rPr lang="ru-RU" sz="1400" dirty="0">
                <a:latin typeface="Arial Narrow" pitchFamily="34" charset="0"/>
              </a:rPr>
              <a:t>-графоманов.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Это очень увлекательный </a:t>
            </a:r>
            <a:r>
              <a:rPr lang="ru-RU" sz="1400" dirty="0">
                <a:latin typeface="Arial Narrow" pitchFamily="34" charset="0"/>
              </a:rPr>
              <a:t>детектив с неожиданными поворотами </a:t>
            </a:r>
            <a:r>
              <a:rPr lang="ru-RU" sz="1400" dirty="0" smtClean="0">
                <a:latin typeface="Arial Narrow" pitchFamily="34" charset="0"/>
              </a:rPr>
              <a:t>сюжета.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74" y="1327676"/>
            <a:ext cx="2497710" cy="39114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5237872"/>
            <a:ext cx="7776864" cy="1384995"/>
          </a:xfrm>
          <a:prstGeom prst="rect">
            <a:avLst/>
          </a:prstGeom>
          <a:solidFill>
            <a:srgbClr val="F2F2F2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r"/>
            <a:endParaRPr lang="ru-RU" sz="1400" dirty="0" smtClean="0">
              <a:latin typeface="Segoe Print" pitchFamily="2" charset="0"/>
            </a:endParaRPr>
          </a:p>
          <a:p>
            <a:pPr algn="r"/>
            <a:r>
              <a:rPr lang="ru-RU" sz="1400" dirty="0" smtClean="0">
                <a:latin typeface="Segoe Print" pitchFamily="2" charset="0"/>
              </a:rPr>
              <a:t>«Сейчас </a:t>
            </a:r>
            <a:r>
              <a:rPr lang="ru-RU" sz="1400" dirty="0">
                <a:latin typeface="Segoe Print" pitchFamily="2" charset="0"/>
              </a:rPr>
              <a:t>трудно поверить, что в былые времена приходилось дожидаться рецензий, написанных чернилами на бумаге, чтобы увидеть, как громят твою работу. Но с пришествием интернета любой полуграмотный кретин воображает себя на месте </a:t>
            </a:r>
            <a:r>
              <a:rPr lang="ru-RU" sz="1400" dirty="0" err="1">
                <a:latin typeface="Segoe Print" pitchFamily="2" charset="0"/>
              </a:rPr>
              <a:t>Митико</a:t>
            </a:r>
            <a:r>
              <a:rPr lang="ru-RU" sz="1400" dirty="0">
                <a:latin typeface="Segoe Print" pitchFamily="2" charset="0"/>
              </a:rPr>
              <a:t> </a:t>
            </a:r>
            <a:r>
              <a:rPr lang="ru-RU" sz="1400" dirty="0" smtClean="0">
                <a:latin typeface="Segoe Print" pitchFamily="2" charset="0"/>
              </a:rPr>
              <a:t>Какутани.»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Роберт </a:t>
            </a:r>
            <a:r>
              <a:rPr lang="ru-RU" sz="1400" dirty="0" err="1">
                <a:latin typeface="Arial Narrow" pitchFamily="34" charset="0"/>
              </a:rPr>
              <a:t>Гэлбрейт</a:t>
            </a:r>
            <a:endParaRPr lang="ru-RU" sz="14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60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2540" y="266062"/>
            <a:ext cx="6588224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Елизаров</a:t>
            </a:r>
            <a:r>
              <a:rPr lang="ru-RU" sz="2000" b="1" dirty="0">
                <a:latin typeface="Arial Narrow" pitchFamily="34" charset="0"/>
              </a:rPr>
              <a:t>, М.  </a:t>
            </a:r>
            <a:r>
              <a:rPr lang="ru-RU" sz="2000" b="1" dirty="0" smtClean="0">
                <a:latin typeface="Arial Narrow" pitchFamily="34" charset="0"/>
              </a:rPr>
              <a:t>Библиотекарь 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М. Елизаров. - М. : ООО "Ад </a:t>
            </a:r>
            <a:r>
              <a:rPr lang="ru-RU" dirty="0" err="1">
                <a:latin typeface="Arial Narrow" pitchFamily="34" charset="0"/>
              </a:rPr>
              <a:t>Маргинем</a:t>
            </a:r>
            <a:r>
              <a:rPr lang="ru-RU" dirty="0">
                <a:latin typeface="Arial Narrow" pitchFamily="34" charset="0"/>
              </a:rPr>
              <a:t> Пресс", 2008. - 448 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19872" y="1011787"/>
            <a:ext cx="523785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Этот фантастический роман </a:t>
            </a:r>
            <a:r>
              <a:rPr lang="ru-RU" sz="1400" dirty="0">
                <a:latin typeface="Arial Narrow" pitchFamily="34" charset="0"/>
              </a:rPr>
              <a:t>посвящен настоящей охоте за наследием советского писателя </a:t>
            </a:r>
            <a:r>
              <a:rPr lang="ru-RU" sz="1400" dirty="0" smtClean="0">
                <a:latin typeface="Arial Narrow" pitchFamily="34" charset="0"/>
              </a:rPr>
              <a:t>Д. А. Громова, который </a:t>
            </a:r>
            <a:r>
              <a:rPr lang="ru-RU" sz="1400" dirty="0">
                <a:latin typeface="Arial Narrow" pitchFamily="34" charset="0"/>
              </a:rPr>
              <a:t>оставил после себя несколько обычных третьесортных книг в жанре соцреализма: о трудовых </a:t>
            </a:r>
            <a:r>
              <a:rPr lang="ru-RU" sz="1400">
                <a:latin typeface="Arial Narrow" pitchFamily="34" charset="0"/>
              </a:rPr>
              <a:t>буднях </a:t>
            </a:r>
            <a:r>
              <a:rPr lang="ru-RU" sz="1400" smtClean="0">
                <a:latin typeface="Arial Narrow" pitchFamily="34" charset="0"/>
              </a:rPr>
              <a:t>колхозников, </a:t>
            </a:r>
            <a:r>
              <a:rPr lang="ru-RU" sz="1400" dirty="0">
                <a:latin typeface="Arial Narrow" pitchFamily="34" charset="0"/>
              </a:rPr>
              <a:t>подвиге </a:t>
            </a:r>
            <a:r>
              <a:rPr lang="ru-RU" sz="1400">
                <a:latin typeface="Arial Narrow" pitchFamily="34" charset="0"/>
              </a:rPr>
              <a:t>нарвской </a:t>
            </a:r>
            <a:r>
              <a:rPr lang="ru-RU" sz="1400" smtClean="0">
                <a:latin typeface="Arial Narrow" pitchFamily="34" charset="0"/>
              </a:rPr>
              <a:t>заставы </a:t>
            </a:r>
            <a:r>
              <a:rPr lang="ru-RU" sz="1400" dirty="0">
                <a:latin typeface="Arial Narrow" pitchFamily="34" charset="0"/>
              </a:rPr>
              <a:t>и </a:t>
            </a:r>
            <a:r>
              <a:rPr lang="ru-RU" sz="1400">
                <a:latin typeface="Arial Narrow" pitchFamily="34" charset="0"/>
              </a:rPr>
              <a:t>т.п</a:t>
            </a:r>
            <a:r>
              <a:rPr lang="ru-RU" sz="1400" smtClean="0">
                <a:latin typeface="Arial Narrow" pitchFamily="34" charset="0"/>
              </a:rPr>
              <a:t>.. </a:t>
            </a:r>
            <a:r>
              <a:rPr lang="ru-RU" sz="1400" dirty="0" smtClean="0">
                <a:latin typeface="Arial Narrow" pitchFamily="34" charset="0"/>
              </a:rPr>
              <a:t>Но </a:t>
            </a:r>
            <a:r>
              <a:rPr lang="ru-RU" sz="1400" dirty="0">
                <a:latin typeface="Arial Narrow" pitchFamily="34" charset="0"/>
              </a:rPr>
              <a:t>книги его ценны тем, что при определенных условиях они дают читающему Власть над окружающими. Книги содержат в себе некую магическую силу, к которой можно приобщиться, если читать их, не отрываясь. После прочтения этих книг люди становятся бесстрашными и обретают смысл, утраченный ими в нынешней жизни. По всей стране создаются стихийные общества любителей книг Громова. Между </a:t>
            </a:r>
            <a:r>
              <a:rPr lang="ru-RU" sz="1400" dirty="0" smtClean="0">
                <a:latin typeface="Arial Narrow" pitchFamily="34" charset="0"/>
              </a:rPr>
              <a:t>ними </a:t>
            </a:r>
            <a:r>
              <a:rPr lang="ru-RU" sz="1400" dirty="0">
                <a:latin typeface="Arial Narrow" pitchFamily="34" charset="0"/>
              </a:rPr>
              <a:t>идет беспрерывная война за владение редкими уже экземплярами этих книг, причем битвы разворачиваются нешуточно кровопролитные, масштабами похожие на сражения раннего </a:t>
            </a:r>
            <a:r>
              <a:rPr lang="ru-RU" sz="1400" dirty="0" smtClean="0">
                <a:latin typeface="Arial Narrow" pitchFamily="34" charset="0"/>
              </a:rPr>
              <a:t>Средневековья. Важен </a:t>
            </a:r>
            <a:r>
              <a:rPr lang="ru-RU" sz="1400" dirty="0">
                <a:latin typeface="Arial Narrow" pitchFamily="34" charset="0"/>
              </a:rPr>
              <a:t>не только текст, но и типографская краска и </a:t>
            </a:r>
            <a:r>
              <a:rPr lang="ru-RU" sz="1400" dirty="0" smtClean="0">
                <a:latin typeface="Arial Narrow" pitchFamily="34" charset="0"/>
              </a:rPr>
              <a:t>бумага; </a:t>
            </a:r>
            <a:r>
              <a:rPr lang="ru-RU" sz="1400" dirty="0">
                <a:latin typeface="Arial Narrow" pitchFamily="34" charset="0"/>
              </a:rPr>
              <a:t>за право читать </a:t>
            </a:r>
            <a:r>
              <a:rPr lang="ru-RU" sz="1400" dirty="0" smtClean="0">
                <a:latin typeface="Arial Narrow" pitchFamily="34" charset="0"/>
              </a:rPr>
              <a:t>Книгу </a:t>
            </a:r>
            <a:r>
              <a:rPr lang="ru-RU" sz="1400" dirty="0">
                <a:latin typeface="Arial Narrow" pitchFamily="34" charset="0"/>
              </a:rPr>
              <a:t>приходится сражаться с топором в руке</a:t>
            </a:r>
            <a:r>
              <a:rPr lang="ru-RU" sz="1400" dirty="0" smtClean="0">
                <a:latin typeface="Arial Narrow" pitchFamily="34" charset="0"/>
              </a:rPr>
              <a:t>... Эта </a:t>
            </a:r>
            <a:r>
              <a:rPr lang="ru-RU" sz="1400" dirty="0">
                <a:latin typeface="Arial Narrow" pitchFamily="34" charset="0"/>
              </a:rPr>
              <a:t>борьба захватывает все слои населения — от обеспеченных интеллигентов до медсестер в доме престарелых и «опустившихся» робких зэков. Почувствовав силу, заключенную в книгах, группировки собирают армии единомышленников. В их борьбу и оказывается втянут главный герой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В </a:t>
            </a:r>
            <a:r>
              <a:rPr lang="ru-RU" sz="1400" dirty="0">
                <a:latin typeface="Arial Narrow" pitchFamily="34" charset="0"/>
              </a:rPr>
              <a:t>2008 году Михаил Елизаров за роман «Библиотекарь» был удостоен </a:t>
            </a:r>
            <a:r>
              <a:rPr lang="ru-RU" sz="1400" dirty="0" smtClean="0">
                <a:latin typeface="Arial Narrow" pitchFamily="34" charset="0"/>
              </a:rPr>
              <a:t>престижной литературной премии </a:t>
            </a:r>
            <a:r>
              <a:rPr lang="ru-RU" sz="1400" dirty="0">
                <a:latin typeface="Arial Narrow" pitchFamily="34" charset="0"/>
              </a:rPr>
              <a:t>«Русский </a:t>
            </a:r>
            <a:r>
              <a:rPr lang="ru-RU" sz="1400" dirty="0" err="1">
                <a:latin typeface="Arial Narrow" pitchFamily="34" charset="0"/>
              </a:rPr>
              <a:t>Букер</a:t>
            </a:r>
            <a:r>
              <a:rPr lang="ru-RU" sz="1400" dirty="0">
                <a:latin typeface="Arial Narrow" pitchFamily="34" charset="0"/>
              </a:rPr>
              <a:t>».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95059" y="5453404"/>
            <a:ext cx="7470104" cy="1384995"/>
          </a:xfrm>
          <a:prstGeom prst="rect">
            <a:avLst/>
          </a:prstGeom>
          <a:solidFill>
            <a:srgbClr val="F2F2F2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r"/>
            <a:endParaRPr lang="ru-RU" sz="1400" dirty="0" smtClean="0">
              <a:latin typeface="Segoe Print" pitchFamily="2" charset="0"/>
            </a:endParaRPr>
          </a:p>
          <a:p>
            <a:pPr algn="r"/>
            <a:r>
              <a:rPr lang="ru-RU" sz="1400" dirty="0" smtClean="0">
                <a:latin typeface="Segoe Print" pitchFamily="2" charset="0"/>
              </a:rPr>
              <a:t>«Это в обычной жизни книги Громова носили заглавия про всякие плёсы и травы. Среди собирателей Громова использовались совсем другие названия — Книга Силы, Книга Власти, Книга Ярости, Книга Терпения, Книга Радости, Книга Памяти, Книга Смысла...»</a:t>
            </a:r>
          </a:p>
          <a:p>
            <a:pPr algn="r"/>
            <a:r>
              <a:rPr lang="ru-RU" sz="1400" dirty="0" smtClean="0">
                <a:latin typeface="Arial Narrow" pitchFamily="34" charset="0"/>
              </a:rPr>
              <a:t>Михаил Елизаров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2" t="6526" r="22828" b="6826"/>
          <a:stretch/>
        </p:blipFill>
        <p:spPr bwMode="auto">
          <a:xfrm>
            <a:off x="541414" y="1340768"/>
            <a:ext cx="2446410" cy="39211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441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39635" y="332656"/>
            <a:ext cx="6079193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err="1">
                <a:latin typeface="Arial Narrow" pitchFamily="34" charset="0"/>
              </a:rPr>
              <a:t>Зусак</a:t>
            </a:r>
            <a:r>
              <a:rPr lang="ru-RU" sz="2000" b="1" dirty="0">
                <a:latin typeface="Arial Narrow" pitchFamily="34" charset="0"/>
              </a:rPr>
              <a:t>, М.  </a:t>
            </a:r>
            <a:r>
              <a:rPr lang="ru-RU" sz="2000" b="1" dirty="0" smtClean="0">
                <a:latin typeface="Arial Narrow" pitchFamily="34" charset="0"/>
              </a:rPr>
              <a:t>Книжный </a:t>
            </a:r>
            <a:r>
              <a:rPr lang="ru-RU" sz="2000" b="1" dirty="0">
                <a:latin typeface="Arial Narrow" pitchFamily="34" charset="0"/>
              </a:rPr>
              <a:t>вор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М. </a:t>
            </a:r>
            <a:r>
              <a:rPr lang="ru-RU" dirty="0" err="1">
                <a:latin typeface="Arial Narrow" pitchFamily="34" charset="0"/>
              </a:rPr>
              <a:t>Зусак</a:t>
            </a:r>
            <a:r>
              <a:rPr lang="ru-RU" dirty="0">
                <a:latin typeface="Arial Narrow" pitchFamily="34" charset="0"/>
              </a:rPr>
              <a:t>. - М. : ЭКСМО, 2013. - 608 с.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03848" y="908720"/>
            <a:ext cx="545435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Нацистская </a:t>
            </a:r>
            <a:r>
              <a:rPr lang="ru-RU" sz="1400" dirty="0">
                <a:latin typeface="Arial Narrow" pitchFamily="34" charset="0"/>
              </a:rPr>
              <a:t>Германия, зима 1939-го года. Когда отец девятилетней </a:t>
            </a:r>
            <a:r>
              <a:rPr lang="ru-RU" sz="1400" dirty="0" err="1">
                <a:latin typeface="Arial Narrow" pitchFamily="34" charset="0"/>
              </a:rPr>
              <a:t>Лизель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Мемингер</a:t>
            </a:r>
            <a:r>
              <a:rPr lang="ru-RU" sz="1400" dirty="0">
                <a:latin typeface="Arial Narrow" pitchFamily="34" charset="0"/>
              </a:rPr>
              <a:t> пропадает без вести, ее отчаявшаяся мать, едва сводящая концы с концами и опасающаяся нацистских властей, отправляет дочь и сына в приемную семью. Мальчик не выдерживает тягот дальней дороги и умирает на руках у сестры. На кладбище </a:t>
            </a:r>
            <a:r>
              <a:rPr lang="ru-RU" sz="1400" dirty="0" err="1">
                <a:latin typeface="Arial Narrow" pitchFamily="34" charset="0"/>
              </a:rPr>
              <a:t>Лизель</a:t>
            </a:r>
            <a:r>
              <a:rPr lang="ru-RU" sz="1400" dirty="0">
                <a:latin typeface="Arial Narrow" pitchFamily="34" charset="0"/>
              </a:rPr>
              <a:t> находит книгу под названием «Наставления могильщикам» и, повинуясь смутного чувству, крадет ее. Девочка еще не знает, что, начиная с этого момента, книги будут играть важную роль в ее судьбе. Как не знает и того, что сама Смерть, навестившая погибшего брата </a:t>
            </a:r>
            <a:r>
              <a:rPr lang="ru-RU" sz="1400" dirty="0" err="1">
                <a:latin typeface="Arial Narrow" pitchFamily="34" charset="0"/>
              </a:rPr>
              <a:t>Лизель</a:t>
            </a:r>
            <a:r>
              <a:rPr lang="ru-RU" sz="1400" dirty="0">
                <a:latin typeface="Arial Narrow" pitchFamily="34" charset="0"/>
              </a:rPr>
              <a:t>, заинтересовалась этой самой судьбой…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Приехав </a:t>
            </a:r>
            <a:r>
              <a:rPr lang="ru-RU" sz="1400" dirty="0">
                <a:latin typeface="Arial Narrow" pitchFamily="34" charset="0"/>
              </a:rPr>
              <a:t>в Мюнхен, </a:t>
            </a:r>
            <a:r>
              <a:rPr lang="ru-RU" sz="1400" dirty="0" err="1">
                <a:latin typeface="Arial Narrow" pitchFamily="34" charset="0"/>
              </a:rPr>
              <a:t>Лизель</a:t>
            </a:r>
            <a:r>
              <a:rPr lang="ru-RU" sz="1400" dirty="0">
                <a:latin typeface="Arial Narrow" pitchFamily="34" charset="0"/>
              </a:rPr>
              <a:t> знакомится с приемными родителями – Гансом и Розой </a:t>
            </a:r>
            <a:r>
              <a:rPr lang="ru-RU" sz="1400" dirty="0" err="1">
                <a:latin typeface="Arial Narrow" pitchFamily="34" charset="0"/>
              </a:rPr>
              <a:t>Хуберман</a:t>
            </a:r>
            <a:r>
              <a:rPr lang="ru-RU" sz="1400" dirty="0">
                <a:latin typeface="Arial Narrow" pitchFamily="34" charset="0"/>
              </a:rPr>
              <a:t> – и поселяется на Небесной улице. Девочка быстро заводит новых друзей, а Ганс учит ее читать. Так она открывает для себя волшебный мир книг, способных унести тебя куда угодно. Но где достать интересные экземпляры, если фашисты то и дело сжигают бесценные тома? </a:t>
            </a:r>
            <a:r>
              <a:rPr lang="ru-RU" sz="1400" dirty="0" err="1">
                <a:latin typeface="Arial Narrow" pitchFamily="34" charset="0"/>
              </a:rPr>
              <a:t>Лизель</a:t>
            </a:r>
            <a:r>
              <a:rPr lang="ru-RU" sz="1400" dirty="0">
                <a:latin typeface="Arial Narrow" pitchFamily="34" charset="0"/>
              </a:rPr>
              <a:t> решает стать воровкой книг. И не зря, ведь именно книги становятся единственной опорой для девочки, когда приходят по-настоящему тяжелые времена. Это книга о силе слов и способности книг вскармливать душу.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«</a:t>
            </a:r>
            <a:r>
              <a:rPr lang="ru-RU" sz="1400" dirty="0">
                <a:latin typeface="Arial Narrow" pitchFamily="34" charset="0"/>
              </a:rPr>
              <a:t>Книжный вор» стал издательской сенсацией. Его тираж только на английском языке превысил 1,5 миллиона экземпляров.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65559" y="5651375"/>
            <a:ext cx="3159224" cy="307777"/>
          </a:xfrm>
          <a:prstGeom prst="rect">
            <a:avLst/>
          </a:prstGeom>
          <a:solidFill>
            <a:srgbClr val="F2F2F2">
              <a:alpha val="69804"/>
            </a:srgb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r>
              <a:rPr lang="ru-RU" sz="1400" dirty="0">
                <a:latin typeface="Segoe Print" pitchFamily="2" charset="0"/>
              </a:rPr>
              <a:t>«... Соблазна книг не </a:t>
            </a:r>
            <a:r>
              <a:rPr lang="ru-RU" sz="1400" dirty="0" smtClean="0">
                <a:latin typeface="Segoe Print" pitchFamily="2" charset="0"/>
              </a:rPr>
              <a:t>одолеть.»</a:t>
            </a:r>
            <a:endParaRPr lang="ru-RU" sz="1400" dirty="0">
              <a:latin typeface="Segoe Print" pitchFamily="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93138" y="5805264"/>
            <a:ext cx="7318824" cy="954107"/>
          </a:xfrm>
          <a:prstGeom prst="rect">
            <a:avLst/>
          </a:prstGeom>
          <a:solidFill>
            <a:srgbClr val="F2F2F2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r"/>
            <a:endParaRPr lang="ru-RU" sz="1400" dirty="0" smtClean="0">
              <a:latin typeface="Segoe Print" pitchFamily="2" charset="0"/>
            </a:endParaRPr>
          </a:p>
          <a:p>
            <a:pPr algn="r"/>
            <a:r>
              <a:rPr lang="ru-RU" sz="1400" dirty="0" smtClean="0">
                <a:latin typeface="Segoe Print" pitchFamily="2" charset="0"/>
              </a:rPr>
              <a:t>«</a:t>
            </a:r>
            <a:r>
              <a:rPr lang="ru-RU" sz="1400" dirty="0">
                <a:latin typeface="Segoe Print" pitchFamily="2" charset="0"/>
              </a:rPr>
              <a:t>Решив записать свою историю, она задалась вопросом, в какой момент книги и слова стали не просто что-то значить, а значить </a:t>
            </a:r>
            <a:r>
              <a:rPr lang="ru-RU" sz="1400" dirty="0" smtClean="0">
                <a:latin typeface="Segoe Print" pitchFamily="2" charset="0"/>
              </a:rPr>
              <a:t>все.»</a:t>
            </a:r>
          </a:p>
          <a:p>
            <a:pPr algn="r"/>
            <a:r>
              <a:rPr lang="ru-RU" sz="1400" dirty="0" err="1" smtClean="0">
                <a:latin typeface="Arial Narrow" pitchFamily="34" charset="0"/>
              </a:rPr>
              <a:t>Маркус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 smtClean="0">
                <a:latin typeface="Arial Narrow" pitchFamily="34" charset="0"/>
              </a:rPr>
              <a:t>Зусак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59" y="1124744"/>
            <a:ext cx="2530393" cy="40213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87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60648"/>
            <a:ext cx="6624736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Narrow" pitchFamily="34" charset="0"/>
              </a:rPr>
              <a:t>      Перес </a:t>
            </a:r>
            <a:r>
              <a:rPr lang="ru-RU" sz="2000" b="1" dirty="0">
                <a:latin typeface="Arial Narrow" pitchFamily="34" charset="0"/>
              </a:rPr>
              <a:t>- </a:t>
            </a:r>
            <a:r>
              <a:rPr lang="ru-RU" sz="2000" b="1" dirty="0" err="1">
                <a:latin typeface="Arial Narrow" pitchFamily="34" charset="0"/>
              </a:rPr>
              <a:t>Реверте</a:t>
            </a:r>
            <a:r>
              <a:rPr lang="ru-RU" sz="2000" b="1" dirty="0">
                <a:latin typeface="Arial Narrow" pitchFamily="34" charset="0"/>
              </a:rPr>
              <a:t>, А.  </a:t>
            </a:r>
            <a:r>
              <a:rPr lang="ru-RU" sz="2000" b="1" dirty="0" smtClean="0">
                <a:latin typeface="Arial Narrow" pitchFamily="34" charset="0"/>
              </a:rPr>
              <a:t>Клуб </a:t>
            </a:r>
            <a:r>
              <a:rPr lang="ru-RU" sz="2000" b="1" dirty="0">
                <a:latin typeface="Arial Narrow" pitchFamily="34" charset="0"/>
              </a:rPr>
              <a:t>Дюма, или Тень Ришелье 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А. Перес - </a:t>
            </a:r>
            <a:r>
              <a:rPr lang="ru-RU" dirty="0" err="1">
                <a:latin typeface="Arial Narrow" pitchFamily="34" charset="0"/>
              </a:rPr>
              <a:t>Реверте</a:t>
            </a:r>
            <a:r>
              <a:rPr lang="ru-RU" dirty="0">
                <a:latin typeface="Arial Narrow" pitchFamily="34" charset="0"/>
              </a:rPr>
              <a:t>. - М. : </a:t>
            </a:r>
            <a:r>
              <a:rPr lang="ru-RU" dirty="0" err="1">
                <a:latin typeface="Arial Narrow" pitchFamily="34" charset="0"/>
              </a:rPr>
              <a:t>Эксмо</a:t>
            </a:r>
            <a:r>
              <a:rPr lang="ru-RU" dirty="0">
                <a:latin typeface="Arial Narrow" pitchFamily="34" charset="0"/>
              </a:rPr>
              <a:t>, 2005. - 480 с.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5630185"/>
            <a:ext cx="7813376" cy="954107"/>
          </a:xfrm>
          <a:prstGeom prst="rect">
            <a:avLst/>
          </a:prstGeom>
          <a:solidFill>
            <a:srgbClr val="F2F2F2">
              <a:alpha val="69804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r"/>
            <a:endParaRPr lang="ru-RU" sz="1400" dirty="0" smtClean="0">
              <a:latin typeface="Segoe Print" pitchFamily="2" charset="0"/>
            </a:endParaRPr>
          </a:p>
          <a:p>
            <a:pPr algn="r"/>
            <a:r>
              <a:rPr lang="ru-RU" sz="1400" dirty="0" smtClean="0">
                <a:latin typeface="Segoe Print" pitchFamily="2" charset="0"/>
              </a:rPr>
              <a:t>«</a:t>
            </a:r>
            <a:r>
              <a:rPr lang="ru-RU" sz="1400" dirty="0">
                <a:latin typeface="Segoe Print" pitchFamily="2" charset="0"/>
              </a:rPr>
              <a:t>Что касается меня, то я знаю только то, что я ничего не знаю</a:t>
            </a:r>
            <a:r>
              <a:rPr lang="ru-RU" sz="1400" dirty="0" smtClean="0">
                <a:latin typeface="Segoe Print" pitchFamily="2" charset="0"/>
              </a:rPr>
              <a:t>.</a:t>
            </a:r>
          </a:p>
          <a:p>
            <a:pPr algn="r"/>
            <a:r>
              <a:rPr lang="ru-RU" sz="1400" dirty="0" smtClean="0">
                <a:latin typeface="Segoe Print" pitchFamily="2" charset="0"/>
              </a:rPr>
              <a:t>А </a:t>
            </a:r>
            <a:r>
              <a:rPr lang="ru-RU" sz="1400" dirty="0">
                <a:latin typeface="Segoe Print" pitchFamily="2" charset="0"/>
              </a:rPr>
              <a:t>когда хочу узнать, ищу в книгах, потому что книги забывать не умеют</a:t>
            </a:r>
            <a:r>
              <a:rPr lang="ru-RU" sz="1400" dirty="0" smtClean="0">
                <a:latin typeface="Segoe Print" pitchFamily="2" charset="0"/>
              </a:rPr>
              <a:t>».</a:t>
            </a:r>
          </a:p>
          <a:p>
            <a:pPr algn="r"/>
            <a:r>
              <a:rPr lang="ru-RU" sz="1400" dirty="0" err="1" smtClean="0">
                <a:latin typeface="Arial Narrow" pitchFamily="34" charset="0"/>
              </a:rPr>
              <a:t>Артуро</a:t>
            </a:r>
            <a:r>
              <a:rPr lang="ru-RU" sz="1400" dirty="0" smtClean="0">
                <a:latin typeface="Arial Narrow" pitchFamily="34" charset="0"/>
              </a:rPr>
              <a:t> Перес </a:t>
            </a:r>
            <a:r>
              <a:rPr lang="ru-RU" sz="1400" dirty="0">
                <a:latin typeface="Arial Narrow" pitchFamily="34" charset="0"/>
              </a:rPr>
              <a:t>- </a:t>
            </a:r>
            <a:r>
              <a:rPr lang="ru-RU" sz="1400" dirty="0" err="1">
                <a:latin typeface="Arial Narrow" pitchFamily="34" charset="0"/>
              </a:rPr>
              <a:t>Реверте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9871" y="1250001"/>
            <a:ext cx="51717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Действие </a:t>
            </a:r>
            <a:r>
              <a:rPr lang="ru-RU" sz="1400" dirty="0">
                <a:latin typeface="Arial Narrow" pitchFamily="34" charset="0"/>
              </a:rPr>
              <a:t>романа происходит в особом мире – мире книг. Герои этой истории – библиофилы, букинисты, переплетчики и просто страстные любители литературы. Одни из них отдают предпочтение романам «плаща и шпаги», другие – детективам, третьи пытаются разгадать тайны, скрытые в трудах по демонологии.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</a:t>
            </a:r>
            <a:r>
              <a:rPr lang="ru-RU" sz="1400" dirty="0" err="1" smtClean="0">
                <a:latin typeface="Arial Narrow" pitchFamily="34" charset="0"/>
              </a:rPr>
              <a:t>Варо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Борха</a:t>
            </a:r>
            <a:r>
              <a:rPr lang="ru-RU" sz="1400" dirty="0">
                <a:latin typeface="Arial Narrow" pitchFamily="34" charset="0"/>
              </a:rPr>
              <a:t>, обладатель крупнейшей в Испании коллекции книжных редкостей, нанимает Лукаса </a:t>
            </a:r>
            <a:r>
              <a:rPr lang="ru-RU" sz="1400" dirty="0" err="1">
                <a:latin typeface="Arial Narrow" pitchFamily="34" charset="0"/>
              </a:rPr>
              <a:t>Корсо</a:t>
            </a:r>
            <a:r>
              <a:rPr lang="ru-RU" sz="1400" dirty="0">
                <a:latin typeface="Arial Narrow" pitchFamily="34" charset="0"/>
              </a:rPr>
              <a:t>, опытного букиниста и охотника за уникальными книгами, чтобы установить подлинность приобретенного им экземпляра книги, некогда преданной огню инквизицией вместе с ее издателем и сохранившейся лишь в трех экземплярах. Заодно с этим </a:t>
            </a:r>
            <a:r>
              <a:rPr lang="ru-RU" sz="1400" dirty="0" err="1">
                <a:latin typeface="Arial Narrow" pitchFamily="34" charset="0"/>
              </a:rPr>
              <a:t>Корсо</a:t>
            </a:r>
            <a:r>
              <a:rPr lang="ru-RU" sz="1400" dirty="0">
                <a:latin typeface="Arial Narrow" pitchFamily="34" charset="0"/>
              </a:rPr>
              <a:t> предстоит проверить на подлинность рукопись одной из глав "Трех мушкетеров". Задача поставлена непростая. Осложняется она тем, что в ходе ее выполнения смерть преследует Лукаса по пятам, но до времени уносит с собой лишь тех, с кем он имеет дело. Что это? Случайное совпадение? Или демоны из книги о том, как из мрака вызывать Люцифера, действительно выходят из адских врат</a:t>
            </a:r>
            <a:r>
              <a:rPr lang="ru-RU" sz="1400" dirty="0" smtClean="0">
                <a:latin typeface="Arial Narrow" pitchFamily="34" charset="0"/>
              </a:rPr>
              <a:t>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По </a:t>
            </a:r>
            <a:r>
              <a:rPr lang="ru-RU" sz="1400" dirty="0">
                <a:latin typeface="Arial Narrow" pitchFamily="34" charset="0"/>
              </a:rPr>
              <a:t>мотивам романа был снят знаменитый фильм Романа </a:t>
            </a:r>
            <a:r>
              <a:rPr lang="ru-RU" sz="1400" dirty="0" err="1">
                <a:latin typeface="Arial Narrow" pitchFamily="34" charset="0"/>
              </a:rPr>
              <a:t>Полански</a:t>
            </a:r>
            <a:r>
              <a:rPr lang="ru-RU" sz="1400" dirty="0">
                <a:latin typeface="Arial Narrow" pitchFamily="34" charset="0"/>
              </a:rPr>
              <a:t> "Девятые врата" (1999), главную роль в котором исполнил Джонни </a:t>
            </a:r>
            <a:r>
              <a:rPr lang="ru-RU" sz="1400" dirty="0" err="1">
                <a:latin typeface="Arial Narrow" pitchFamily="34" charset="0"/>
              </a:rPr>
              <a:t>Депп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8" r="36125"/>
          <a:stretch/>
        </p:blipFill>
        <p:spPr bwMode="auto">
          <a:xfrm>
            <a:off x="470217" y="1250001"/>
            <a:ext cx="2517608" cy="407722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90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1882" y="2348880"/>
            <a:ext cx="7632848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на абонементе 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95936" y="5828216"/>
            <a:ext cx="48600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77733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1084</TotalTime>
  <Words>1620</Words>
  <Application>Microsoft Office PowerPoint</Application>
  <PresentationFormat>Экран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270</cp:revision>
  <dcterms:created xsi:type="dcterms:W3CDTF">2022-11-09T08:10:03Z</dcterms:created>
  <dcterms:modified xsi:type="dcterms:W3CDTF">2023-11-15T08:07:17Z</dcterms:modified>
</cp:coreProperties>
</file>