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64" r:id="rId3"/>
    <p:sldId id="271" r:id="rId4"/>
    <p:sldId id="274" r:id="rId5"/>
    <p:sldId id="265" r:id="rId6"/>
    <p:sldId id="278" r:id="rId7"/>
    <p:sldId id="275" r:id="rId8"/>
    <p:sldId id="280" r:id="rId9"/>
    <p:sldId id="281" r:id="rId10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5F7F"/>
    <a:srgbClr val="204D6E"/>
    <a:srgbClr val="235172"/>
    <a:srgbClr val="285B7A"/>
    <a:srgbClr val="63F3A4"/>
    <a:srgbClr val="09763A"/>
    <a:srgbClr val="DDFFF0"/>
    <a:srgbClr val="009551"/>
    <a:srgbClr val="FFFF99"/>
    <a:srgbClr val="D01A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99" autoAdjust="0"/>
    <p:restoredTop sz="93890" autoAdjust="0"/>
  </p:normalViewPr>
  <p:slideViewPr>
    <p:cSldViewPr snapToGrid="0">
      <p:cViewPr>
        <p:scale>
          <a:sx n="89" d="100"/>
          <a:sy n="89" d="100"/>
        </p:scale>
        <p:origin x="-144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t>17.01.2019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0983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18012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Первый турнир «Золотая шайба» состоялся в сезоне 1964 – 1965 годов. Участие в нем тогда приняли 57 команд. </a:t>
            </a:r>
            <a:endParaRPr lang="en-US" dirty="0"/>
          </a:p>
          <a:p>
            <a:r>
              <a:rPr lang="ru-RU" dirty="0"/>
              <a:t>Основателем турнира и председателем клуба «Золотая шайба» был «отец русского хоккея» Заслуженный мастер спорта и заслуженный тренер СССР Анатолий Тарасов.</a:t>
            </a:r>
          </a:p>
          <a:p>
            <a:r>
              <a:rPr lang="ru-RU" dirty="0"/>
              <a:t>С распадом СССР прекратил существование Всесоюзный детский спортивный клуб «Золотая шайба», наступил период спада в развитии детского любительского советского хоккея.</a:t>
            </a:r>
          </a:p>
          <a:p>
            <a:r>
              <a:rPr lang="ru-RU" dirty="0"/>
              <a:t>На территории Республики Беларусь турнир был возрожден благодаря инициативе Главы Государства. С 1997 года турнир проводится на призы Президента Республики Беларусь.</a:t>
            </a:r>
          </a:p>
          <a:p>
            <a:r>
              <a:rPr lang="ru-RU" dirty="0"/>
              <a:t>Соревнования проводятся среди любительских подростковых команд в двух возрастных группах (младшая и старшая) в три этапа: I этап (январь) – массовые соревнования по месту жительства (районные, городские турниры в течение зимнего сезона); II этап (февраль – март) – соревнования в областях и г. Минске; III этап (март) – финал республиканских соревнований среди победителей областных первенств и г. Минска. В составе команды – 18 спортсменов (16 игроков, 2 вратаря), 1 тренер, 1 представитель. </a:t>
            </a:r>
            <a:endParaRPr lang="en-US" dirty="0"/>
          </a:p>
          <a:p>
            <a:endParaRPr lang="en-US" dirty="0"/>
          </a:p>
          <a:p>
            <a:r>
              <a:rPr lang="en-US" dirty="0"/>
              <a:t>http://sportclub.by/sorevnovaniya-detey-i-podrostkov/zolotaya-shayba-2.html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88259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89298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047518-D355-4F7A-A2B9-51FCBA674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70789AB-250F-471C-8483-ED3F0CA6C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76B0AFF-DC10-4A5D-8816-4B31F9F2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F49D8AE-DE2E-42FF-87FA-5DA952582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990AD91-ABA3-4214-84C7-3C26221F1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8943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="" xmlns:a16="http://schemas.microsoft.com/office/drawing/2014/main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="" xmlns:a16="http://schemas.microsoft.com/office/drawing/2014/main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="" xmlns:a16="http://schemas.microsoft.com/office/drawing/2014/main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="" xmlns:a16="http://schemas.microsoft.com/office/drawing/2014/main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=""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=""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=""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="" xmlns:a16="http://schemas.microsoft.com/office/drawing/2014/main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=""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=""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=""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="" xmlns:a16="http://schemas.microsoft.com/office/drawing/2014/main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телеграфным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31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DF0D46-03FB-40DE-9262-954572022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A9C33C8-EA0A-4C0F-A79D-091E9FF92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F17D898-6351-409F-99D2-0E42B9690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02DFE41-A51D-4BB7-B281-CD9E262BE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16C2A6A-C8B6-4800-8000-B2A208D0B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5731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6E0EB2AE-2EEA-4E02-B241-E88905DA6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796CE4D-58BB-46AA-821D-EB24EE87A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A53E276-7AA4-4887-A5AF-B5B9B4A00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401CD4F-65EF-4EC3-842D-882CE1B43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1E9E4F5-F40C-4647-BA33-6E0ED60D9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2263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1F5CA8F-E289-447F-82FE-671821ED6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ED0DF2D-62C9-4277-AC2F-DED10ADB2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0D75228-09B7-4FD0-B1D8-F363090C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2A2DA92-A504-4FEA-B07C-34893624E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06F0FA9-C6A0-45D5-821C-81B894FB7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63379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516B423-4918-417B-913F-88C70FDA6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3206230-C331-4D82-81D4-FAD019CC7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906615-50B8-4DA3-AE0A-C0C3079A1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F725EAF-B987-4940-9C8B-04A07862A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7F1442F-B94A-471D-B387-0BF207CD7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986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1500D54-07F0-4C68-BFC8-CF856EADE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01760AF-7165-466E-931B-63286E523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DA142AE-88EB-4199-9704-74B4041F7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F4F6BEB-9013-44F0-8A77-4293CEE6D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964689B-C38F-44E7-A176-9A8E849A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26851F2-7506-484E-8A37-FA3F3DE58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5981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235D107-6492-49BC-B93E-DF747134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1EC13D6-0260-46C0-BDD3-FBA082102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96D720C-08BB-4794-882A-A680B489A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7910B746-D231-415C-A88B-A33781306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AC3C7C03-BE96-4706-9EE2-5CA7A958D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C6A467F1-77EF-416D-932B-7A0B57E95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0474A35B-8A85-4371-B83C-D4669982D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F6ED622F-4A53-410B-9E91-4D6C00A99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6069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487A0D-541F-44CB-8CDB-EE6D3FBB5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C593C35-ECAA-437E-9DC4-76CA89C83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47332C6-8E79-4D4A-9BFF-77E95E69A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EAB0008-1D37-41F9-9DB3-9E2637ED7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5324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3255487D-E4AD-404C-BC2E-00BAD54CF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F7FEDFAD-7591-4066-9F72-8128902A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E7CE97B-79B1-48E5-A359-DB7955FA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4304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9902376-3488-452E-9CE3-6E885A108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507AEB9-7AE0-41E7-9A03-5EB945056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BA4C6C2-DD05-447D-8493-FE12A77FD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40E10D8-55D2-4167-9233-3E7D2E2D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BB21939-2ACA-47BA-9FEB-0104455EA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59105F2-0D9D-4351-9E97-340C32AD1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27147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BA91A64-10B8-4213-8047-2B52AE9C0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2A1BFC4F-568D-499A-8E85-674AFEA90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76C2A26-D88C-4EA8-8187-59DB3225A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D23A2D8-D0F5-4410-8A10-F2F495D27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91E348B-24C3-40EE-B460-2BD67BC1A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7727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48D1E64-47B9-49BC-B4A7-1E6209D60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530FD6A-FFAD-433C-B81E-42522D809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85CC359-AAF4-47CB-B2D1-B50CC5D6D7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E6E64B2-9F54-4009-95AF-310382504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DD5FAD2-012F-4C6D-A9D4-8F7EB3638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3205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1" r:id="rId10"/>
    <p:sldLayoutId id="2147483662" r:id="rId11"/>
    <p:sldLayoutId id="2147483658" r:id="rId12"/>
    <p:sldLayoutId id="214748365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hyperlink" Target="https://youtu.be/Mj86kv5koCc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youtu.be/DiIKZ2EtNGI" TargetMode="External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9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1.wdp"/><Relationship Id="rId5" Type="http://schemas.openxmlformats.org/officeDocument/2006/relationships/image" Target="../media/image12.png"/><Relationship Id="rId10" Type="http://schemas.microsoft.com/office/2007/relationships/hdphoto" Target="../media/hdphoto12.wdp"/><Relationship Id="rId4" Type="http://schemas.microsoft.com/office/2007/relationships/hdphoto" Target="../media/hdphoto10.wdp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4.wdp"/><Relationship Id="rId5" Type="http://schemas.openxmlformats.org/officeDocument/2006/relationships/image" Target="../media/image15.png"/><Relationship Id="rId4" Type="http://schemas.microsoft.com/office/2007/relationships/hdphoto" Target="../media/hdphoto13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5.wdp"/><Relationship Id="rId5" Type="http://schemas.openxmlformats.org/officeDocument/2006/relationships/image" Target="../media/image16.png"/><Relationship Id="rId10" Type="http://schemas.microsoft.com/office/2007/relationships/hdphoto" Target="../media/hdphoto17.wdp"/><Relationship Id="rId4" Type="http://schemas.microsoft.com/office/2007/relationships/hdphoto" Target="../media/hdphoto13.wdp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ToyHZ3UMNc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microsoft.com/office/2007/relationships/hdphoto" Target="../media/hdphoto18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>
            <a:spLocks noGrp="1"/>
          </p:cNvSpPr>
          <p:nvPr>
            <p:ph type="ctrTitle"/>
          </p:nvPr>
        </p:nvSpPr>
        <p:spPr>
          <a:xfrm>
            <a:off x="4184239" y="100632"/>
            <a:ext cx="7760971" cy="1793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ПРОЕКТ </a:t>
            </a:r>
            <a:b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4800" b="1" dirty="0">
              <a:solidFill>
                <a:srgbClr val="0095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5"/>
          <p:cNvSpPr txBox="1"/>
          <p:nvPr/>
        </p:nvSpPr>
        <p:spPr>
          <a:xfrm>
            <a:off x="0" y="6100914"/>
            <a:ext cx="12192000" cy="29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Янва</a:t>
            </a:r>
            <a:r>
              <a:rPr lang="ru-RU" sz="2000" i="0" u="none" strike="noStrike" cap="none" dirty="0">
                <a:latin typeface="Calibri"/>
                <a:ea typeface="Calibri"/>
                <a:cs typeface="Calibri"/>
                <a:sym typeface="Calibri"/>
              </a:rPr>
              <a:t>рь, 2019 г</a:t>
            </a: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од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6E8A43DB-0F94-4D29-9961-3C25039C203F}"/>
              </a:ext>
            </a:extLst>
          </p:cNvPr>
          <p:cNvSpPr/>
          <p:nvPr/>
        </p:nvSpPr>
        <p:spPr>
          <a:xfrm>
            <a:off x="4431386" y="2103309"/>
            <a:ext cx="7505267" cy="64451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60000">
                <a:srgbClr val="09763A"/>
              </a:gs>
              <a:gs pos="100000">
                <a:srgbClr val="D01A1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Рисунок 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F56D3285-C1C2-430D-A8C5-CAF03C68F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96" y="1305957"/>
            <a:ext cx="3782558" cy="4246086"/>
          </a:xfrm>
          <a:prstGeom prst="rect">
            <a:avLst/>
          </a:prstGeom>
        </p:spPr>
      </p:pic>
      <p:sp>
        <p:nvSpPr>
          <p:cNvPr id="13" name="Google Shape;194;p25">
            <a:extLst>
              <a:ext uri="{FF2B5EF4-FFF2-40B4-BE49-F238E27FC236}">
                <a16:creationId xmlns="" xmlns:a16="http://schemas.microsoft.com/office/drawing/2014/main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4546674" y="2716631"/>
            <a:ext cx="6864096" cy="26534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600" b="1" dirty="0">
                <a:latin typeface="Arial"/>
                <a:ea typeface="Arial"/>
                <a:cs typeface="Arial"/>
                <a:sym typeface="Arial"/>
              </a:rPr>
              <a:t>«Беларусь </a:t>
            </a:r>
            <a:r>
              <a:rPr lang="ru-RU" sz="3600" b="1" dirty="0" smtClean="0">
                <a:latin typeface="Arial"/>
                <a:ea typeface="Arial"/>
                <a:cs typeface="Arial"/>
                <a:sym typeface="Arial"/>
              </a:rPr>
              <a:t>сегодня: </a:t>
            </a:r>
            <a:r>
              <a:rPr lang="ru-RU" sz="3600" b="1" dirty="0">
                <a:latin typeface="Arial"/>
                <a:ea typeface="Arial"/>
                <a:cs typeface="Arial"/>
                <a:sym typeface="Arial"/>
              </a:rPr>
              <a:t>с</a:t>
            </a:r>
            <a:r>
              <a:rPr lang="ru-RU" sz="3600" b="1" dirty="0" smtClean="0">
                <a:latin typeface="Arial"/>
                <a:ea typeface="Arial"/>
                <a:cs typeface="Arial"/>
                <a:sym typeface="Arial"/>
              </a:rPr>
              <a:t>охраняя </a:t>
            </a:r>
            <a:r>
              <a:rPr lang="ru-RU" sz="3600" b="1" dirty="0">
                <a:latin typeface="Arial"/>
                <a:ea typeface="Arial"/>
                <a:cs typeface="Arial"/>
                <a:sym typeface="Arial"/>
              </a:rPr>
              <a:t>и приумножая добрые традиции»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6DC78F94-84D3-4F0D-97E6-029F82570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</a:t>
            </a:fld>
            <a:endParaRPr lang="x-non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9">
            <a:extLst>
              <a:ext uri="{FF2B5EF4-FFF2-40B4-BE49-F238E27FC236}">
                <a16:creationId xmlns="" xmlns:a16="http://schemas.microsoft.com/office/drawing/2014/main" id="{A37CDEDA-33B1-419B-86FC-DF1897F65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0" y="2426270"/>
            <a:ext cx="4594302" cy="795001"/>
          </a:xfrm>
        </p:spPr>
        <p:txBody>
          <a:bodyPr>
            <a:noAutofit/>
          </a:bodyPr>
          <a:lstStyle/>
          <a:p>
            <a:r>
              <a:rPr lang="ru-RU" sz="3600" b="1" dirty="0"/>
              <a:t>Республиканский новогодний бал для молодежи во Дворце Независимости</a:t>
            </a:r>
            <a:endParaRPr lang="x-none" sz="3600" b="1" dirty="0"/>
          </a:p>
        </p:txBody>
      </p:sp>
      <p:sp>
        <p:nvSpPr>
          <p:cNvPr id="6" name="Текст 11">
            <a:extLst>
              <a:ext uri="{FF2B5EF4-FFF2-40B4-BE49-F238E27FC236}">
                <a16:creationId xmlns="" xmlns:a16="http://schemas.microsoft.com/office/drawing/2014/main" id="{41A582FA-4F1E-4F4B-A22A-534305394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8" y="5136165"/>
            <a:ext cx="10571546" cy="108878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Новогодний бал собрал </a:t>
            </a:r>
            <a:r>
              <a:rPr lang="ru-RU" b="1" dirty="0"/>
              <a:t>28 декабря </a:t>
            </a:r>
            <a:r>
              <a:rPr lang="ru-RU" dirty="0"/>
              <a:t>во Дворце Независимости  почти</a:t>
            </a:r>
            <a:br>
              <a:rPr lang="ru-RU" dirty="0"/>
            </a:br>
            <a:r>
              <a:rPr lang="ru-RU" dirty="0"/>
              <a:t> 300 студентов и старшеклассников, добившихся особых успехов в учебе, творчестве и спорте, научной и общественной деятельности.</a:t>
            </a:r>
            <a:endParaRPr lang="x-none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</a:t>
            </a:fld>
            <a:endParaRPr lang="x-none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98" y="780659"/>
            <a:ext cx="6124575" cy="408622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4287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9">
            <a:extLst>
              <a:ext uri="{FF2B5EF4-FFF2-40B4-BE49-F238E27FC236}">
                <a16:creationId xmlns="" xmlns:a16="http://schemas.microsoft.com/office/drawing/2014/main" id="{A37CDEDA-33B1-419B-86FC-DF1897F65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20" y="750516"/>
            <a:ext cx="11074796" cy="79500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Республиканский новогодний бал для молодежи</a:t>
            </a:r>
            <a:endParaRPr lang="x-none" sz="32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E1989D5E-EC6B-41DB-9486-AB57A2AB9673}"/>
              </a:ext>
            </a:extLst>
          </p:cNvPr>
          <p:cNvSpPr/>
          <p:nvPr/>
        </p:nvSpPr>
        <p:spPr>
          <a:xfrm>
            <a:off x="6032127" y="1545517"/>
            <a:ext cx="5729438" cy="4947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2000" dirty="0"/>
              <a:t>Участники бала — стипендиаты специального фонда Президента Беларуси по социальной поддержке одаренных учащихся и студентов, обладатели президентских стипендий, участники республиканских конкурсов научных работ, победители и лауреаты многочисленных творческих международных и республиканских конкурсов и фестивалей.</a:t>
            </a:r>
          </a:p>
          <a:p>
            <a:pPr algn="just">
              <a:lnSpc>
                <a:spcPct val="115000"/>
              </a:lnSpc>
              <a:spcBef>
                <a:spcPts val="1200"/>
              </a:spcBef>
            </a:pPr>
            <a:r>
              <a:rPr lang="ru-RU" sz="2000" dirty="0"/>
              <a:t>«</a:t>
            </a:r>
            <a:r>
              <a:rPr lang="ru-RU" sz="2000" b="1" i="1" dirty="0"/>
              <a:t>Вы — будущее нашей страны</a:t>
            </a:r>
            <a:r>
              <a:rPr lang="ru-RU" sz="2000" dirty="0"/>
              <a:t>, — сказал Президент. — </a:t>
            </a:r>
            <a:r>
              <a:rPr lang="ru-RU" sz="2000" i="1" dirty="0"/>
              <a:t>И вы понимаете, что успех — это прежде всего труд, это знание того, чего вы хотите от жизни</a:t>
            </a:r>
            <a:r>
              <a:rPr lang="ru-RU" sz="2000" dirty="0"/>
              <a:t>».</a:t>
            </a:r>
            <a:endParaRPr lang="en-US" sz="2000" dirty="0"/>
          </a:p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BAFD4044-4C33-44D4-BA36-0BB347C33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3</a:t>
            </a:fld>
            <a:endParaRPr lang="x-none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35" y="1628259"/>
            <a:ext cx="5353321" cy="390414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9072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ÐÐ¾ÑÐ¾Ð¶ÐµÐµ Ð¸Ð·Ð¾Ð±ÑÐ°Ð¶ÐµÐ½Ð¸Ðµ">
            <a:extLst>
              <a:ext uri="{FF2B5EF4-FFF2-40B4-BE49-F238E27FC236}">
                <a16:creationId xmlns="" xmlns:a16="http://schemas.microsoft.com/office/drawing/2014/main" id="{C8766ED8-BEB5-4436-AC0C-7175DC4BB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637" y="1990298"/>
            <a:ext cx="639100" cy="62759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9065E972-76EB-46CD-8FAD-0CA817B6727F}"/>
              </a:ext>
            </a:extLst>
          </p:cNvPr>
          <p:cNvSpPr/>
          <p:nvPr/>
        </p:nvSpPr>
        <p:spPr>
          <a:xfrm>
            <a:off x="8213006" y="5751227"/>
            <a:ext cx="3174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Нестареющий вальс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80098972-5B48-4A39-BCC0-E302EE625408}"/>
              </a:ext>
            </a:extLst>
          </p:cNvPr>
          <p:cNvSpPr/>
          <p:nvPr/>
        </p:nvSpPr>
        <p:spPr>
          <a:xfrm>
            <a:off x="8049737" y="3197401"/>
            <a:ext cx="3803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Обращение Президента Беларуси Александра Лукашенко к  молодежи </a:t>
            </a:r>
          </a:p>
        </p:txBody>
      </p:sp>
      <p:sp>
        <p:nvSpPr>
          <p:cNvPr id="23" name="Заголовок 9">
            <a:extLst>
              <a:ext uri="{FF2B5EF4-FFF2-40B4-BE49-F238E27FC236}">
                <a16:creationId xmlns="" xmlns:a16="http://schemas.microsoft.com/office/drawing/2014/main" id="{8610867F-2969-4353-AFC1-DCDD82DC94FD}"/>
              </a:ext>
            </a:extLst>
          </p:cNvPr>
          <p:cNvSpPr txBox="1">
            <a:spLocks/>
          </p:cNvSpPr>
          <p:nvPr/>
        </p:nvSpPr>
        <p:spPr>
          <a:xfrm>
            <a:off x="178420" y="750516"/>
            <a:ext cx="11074796" cy="795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/>
              <a:t>Республиканский новогодний бал для молодежи</a:t>
            </a:r>
          </a:p>
        </p:txBody>
      </p:sp>
      <p:sp>
        <p:nvSpPr>
          <p:cNvPr id="16" name="Номер слайда 15">
            <a:extLst>
              <a:ext uri="{FF2B5EF4-FFF2-40B4-BE49-F238E27FC236}">
                <a16:creationId xmlns="" xmlns:a16="http://schemas.microsoft.com/office/drawing/2014/main" id="{33BF9C5B-8ED4-4A73-A126-54DC93FF5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4</a:t>
            </a:fld>
            <a:endParaRPr lang="x-none"/>
          </a:p>
        </p:txBody>
      </p:sp>
      <p:pic>
        <p:nvPicPr>
          <p:cNvPr id="25" name="Picture 4" descr="ÐÐ¾ÑÐ¾Ð¶ÐµÐµ Ð¸Ð·Ð¾Ð±ÑÐ°Ð¶ÐµÐ½Ð¸Ðµ">
            <a:extLst>
              <a:ext uri="{FF2B5EF4-FFF2-40B4-BE49-F238E27FC236}">
                <a16:creationId xmlns="" xmlns:a16="http://schemas.microsoft.com/office/drawing/2014/main" id="{9BEF6189-5FD8-4E8C-B66E-B5ED49ED5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637" y="4507026"/>
            <a:ext cx="639100" cy="62759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032" y="1422999"/>
            <a:ext cx="3199999" cy="180764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" name="Рисунок 2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031" y="3920823"/>
            <a:ext cx="3200000" cy="180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69" y="1634598"/>
            <a:ext cx="6124575" cy="408622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7617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A5472270-7A4A-4097-ACBC-BA779B501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5</a:t>
            </a:fld>
            <a:endParaRPr lang="x-none"/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E1989D5E-EC6B-41DB-9486-AB57A2AB9673}"/>
              </a:ext>
            </a:extLst>
          </p:cNvPr>
          <p:cNvSpPr/>
          <p:nvPr/>
        </p:nvSpPr>
        <p:spPr>
          <a:xfrm>
            <a:off x="7007159" y="2164640"/>
            <a:ext cx="4856595" cy="3564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2000" dirty="0"/>
              <a:t>Проходил в </a:t>
            </a:r>
            <a:r>
              <a:rPr lang="ru-RU" sz="2000" b="1" dirty="0"/>
              <a:t>Минске</a:t>
            </a:r>
            <a:r>
              <a:rPr lang="ru-RU" sz="2000" dirty="0"/>
              <a:t> </a:t>
            </a:r>
            <a:r>
              <a:rPr lang="ru-RU" sz="2000" b="1" dirty="0"/>
              <a:t>3–7 января 2019 года</a:t>
            </a:r>
            <a:r>
              <a:rPr lang="ru-RU" sz="2000" dirty="0"/>
              <a:t>.</a:t>
            </a:r>
          </a:p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2000" dirty="0"/>
              <a:t>На лед вышли хоккеисты из Беларуси, России, Германии, Китая, ОАЭ, Словакии, Финляндии, Чехии, Швейцарии, сборные Балтии, Балкан и Международной федерации хоккея.</a:t>
            </a:r>
          </a:p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2000" b="1" dirty="0"/>
              <a:t>Победила хоккейная команда Президента Беларуси, </a:t>
            </a:r>
            <a:r>
              <a:rPr lang="ru-RU" sz="2000" dirty="0"/>
              <a:t>выиграв в финале у сборной </a:t>
            </a:r>
            <a:r>
              <a:rPr lang="ru-RU" sz="2000" b="1" dirty="0"/>
              <a:t>России</a:t>
            </a:r>
            <a:r>
              <a:rPr lang="ru-RU" sz="2000" dirty="0"/>
              <a:t> со счетом </a:t>
            </a:r>
            <a:r>
              <a:rPr lang="ru-RU" sz="2000" b="1" dirty="0"/>
              <a:t>8:5</a:t>
            </a:r>
            <a:r>
              <a:rPr lang="ru-RU" sz="2000" dirty="0"/>
              <a:t>.</a:t>
            </a:r>
          </a:p>
        </p:txBody>
      </p:sp>
      <p:pic>
        <p:nvPicPr>
          <p:cNvPr id="1026" name="Picture 2" descr="ÐÐ°ÑÑÐ¸Ð½ÐºÐ¸ Ð¿Ð¾ Ð·Ð°Ð¿ÑÐ¾ÑÑ XV Ð Ð¾Ð¶Ð´ÐµÑÑÐ²ÐµÐ½ÑÐºÐ¸Ð¹ Ð¼ÐµÐ¶Ð´ÑÐ½Ð°ÑÐ¾Ð´Ð½ÑÐ¹ ÑÑÑÐ½Ð¸Ñ Ð»ÑÐ±Ð¸ÑÐµÐ»ÐµÐ¹ ÑÐ¾ÐºÐºÐµÑ Ð½Ð° Ð¿ÑÐ¸Ð· ÐÑÐµÐ·Ð¸Ð´ÐµÐ½ÑÐ° ÐÐµÐ»Ð°ÑÑÑÐ¸">
            <a:extLst>
              <a:ext uri="{FF2B5EF4-FFF2-40B4-BE49-F238E27FC236}">
                <a16:creationId xmlns="" xmlns:a16="http://schemas.microsoft.com/office/drawing/2014/main" id="{758F2AEE-FDB8-4921-8D2A-743C827395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6" r="2913"/>
          <a:stretch/>
        </p:blipFill>
        <p:spPr bwMode="auto">
          <a:xfrm>
            <a:off x="508416" y="2172566"/>
            <a:ext cx="6342018" cy="371173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9">
            <a:extLst>
              <a:ext uri="{FF2B5EF4-FFF2-40B4-BE49-F238E27FC236}">
                <a16:creationId xmlns="" xmlns:a16="http://schemas.microsoft.com/office/drawing/2014/main" id="{FAAA8E43-55C0-4723-B390-A56715992E0C}"/>
              </a:ext>
            </a:extLst>
          </p:cNvPr>
          <p:cNvSpPr txBox="1">
            <a:spLocks/>
          </p:cNvSpPr>
          <p:nvPr/>
        </p:nvSpPr>
        <p:spPr>
          <a:xfrm>
            <a:off x="2145321" y="973695"/>
            <a:ext cx="8838263" cy="795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/>
              <a:t>XV </a:t>
            </a:r>
            <a:r>
              <a:rPr lang="ru-RU" sz="3200" b="1" dirty="0"/>
              <a:t>Рождественский международный турнир любителей хоккея на приз Президента Беларуси </a:t>
            </a:r>
            <a:endParaRPr lang="x-none" sz="3200" b="1" dirty="0"/>
          </a:p>
        </p:txBody>
      </p:sp>
      <p:pic>
        <p:nvPicPr>
          <p:cNvPr id="9" name="Picture 8" descr="ÐÐ°ÑÑÐ¸Ð½ÐºÐ¸ Ð¿Ð¾ Ð·Ð°Ð¿ÑÐ¾ÑÑ XV Ð Ð¾Ð¶Ð´ÐµÑÑÐ²ÐµÐ½ÑÐºÐ¸Ð¹ Ð¼ÐµÐ¶Ð´ÑÐ½Ð°ÑÐ¾Ð´Ð½ÑÐ¹ ÑÑÑÐ½Ð¸Ñ Ð»ÑÐ±Ð¸ÑÐµÐ»ÐµÐ¹ ÑÐ¾ÐºÐºÐµÑ Ð½Ð° Ð¿ÑÐ¸Ð· ÐÑÐµÐ·Ð¸Ð´ÐµÐ½ÑÐ° ÐÐµÐ»Ð°ÑÑÑÐ¸ LOGO">
            <a:extLst>
              <a:ext uri="{FF2B5EF4-FFF2-40B4-BE49-F238E27FC236}">
                <a16:creationId xmlns="" xmlns:a16="http://schemas.microsoft.com/office/drawing/2014/main" id="{C4F1AF90-00BF-45FA-A4E3-29E5CF0E97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9508" r="9158" b="9860"/>
          <a:stretch/>
        </p:blipFill>
        <p:spPr bwMode="auto">
          <a:xfrm>
            <a:off x="257906" y="153185"/>
            <a:ext cx="2039815" cy="201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68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C004136-7531-4875-BFB6-D23C0AC686E0}"/>
              </a:ext>
            </a:extLst>
          </p:cNvPr>
          <p:cNvSpPr/>
          <p:nvPr/>
        </p:nvSpPr>
        <p:spPr>
          <a:xfrm>
            <a:off x="229097" y="2076619"/>
            <a:ext cx="119022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 «</a:t>
            </a:r>
            <a:r>
              <a:rPr lang="ru-RU" sz="2000" b="1" i="1" dirty="0"/>
              <a:t>Этот турнир уникальный</a:t>
            </a:r>
            <a:r>
              <a:rPr lang="ru-RU" sz="2000" i="1" dirty="0"/>
              <a:t>. Он наглядно демонстрирует, что спорт объединяет народы, несмотря на политические кризисы и разногласия</a:t>
            </a:r>
            <a:r>
              <a:rPr lang="ru-RU" sz="2000" dirty="0"/>
              <a:t>, — заявил Глава государства. — </a:t>
            </a:r>
            <a:r>
              <a:rPr lang="ru-RU" sz="2000" i="1" dirty="0"/>
              <a:t>Но главное — минский лед собирает настоящих мужчин, преданных хоккею, не только сильных духом, телом, а также искренне желающих сделать мир лучше</a:t>
            </a:r>
            <a:r>
              <a:rPr lang="ru-RU" sz="2000" dirty="0"/>
              <a:t>».</a:t>
            </a:r>
            <a:endParaRPr lang="en-US" sz="2000" dirty="0"/>
          </a:p>
        </p:txBody>
      </p:sp>
      <p:sp>
        <p:nvSpPr>
          <p:cNvPr id="7" name="Заголовок 9">
            <a:extLst>
              <a:ext uri="{FF2B5EF4-FFF2-40B4-BE49-F238E27FC236}">
                <a16:creationId xmlns="" xmlns:a16="http://schemas.microsoft.com/office/drawing/2014/main" id="{30FBF2D3-2932-42B1-B415-464E5BC8E16C}"/>
              </a:ext>
            </a:extLst>
          </p:cNvPr>
          <p:cNvSpPr txBox="1">
            <a:spLocks/>
          </p:cNvSpPr>
          <p:nvPr/>
        </p:nvSpPr>
        <p:spPr>
          <a:xfrm>
            <a:off x="2145321" y="973695"/>
            <a:ext cx="8838263" cy="795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/>
              <a:t>XV </a:t>
            </a:r>
            <a:r>
              <a:rPr lang="ru-RU" sz="3200" b="1" dirty="0"/>
              <a:t>Рождественский международный турнир любителей хоккея на приз Президента Беларуси </a:t>
            </a:r>
            <a:endParaRPr lang="x-none" sz="3200" b="1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DC9B3C8-0459-4ECF-A03B-E83191B78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6</a:t>
            </a:fld>
            <a:endParaRPr lang="x-none"/>
          </a:p>
        </p:txBody>
      </p:sp>
      <p:pic>
        <p:nvPicPr>
          <p:cNvPr id="2050" name="Picture 2" descr="ÐÐ¾ÑÐ¾Ð¶ÐµÐµ Ð¸Ð·Ð¾Ð±ÑÐ°Ð¶ÐµÐ½Ð¸Ðµ">
            <a:extLst>
              <a:ext uri="{FF2B5EF4-FFF2-40B4-BE49-F238E27FC236}">
                <a16:creationId xmlns="" xmlns:a16="http://schemas.microsoft.com/office/drawing/2014/main" id="{B4579953-3B4E-4EB5-986E-6E52A0F7E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280" y="3707982"/>
            <a:ext cx="3411610" cy="2268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ÐÐ¾ÑÐ¾Ð¶ÐµÐµ Ð¸Ð·Ð¾Ð±ÑÐ°Ð¶ÐµÐ½Ð¸Ðµ">
            <a:extLst>
              <a:ext uri="{FF2B5EF4-FFF2-40B4-BE49-F238E27FC236}">
                <a16:creationId xmlns="" xmlns:a16="http://schemas.microsoft.com/office/drawing/2014/main" id="{66A13E0E-5C92-4116-8353-E5BD940BAD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638"/>
          <a:stretch/>
        </p:blipFill>
        <p:spPr bwMode="auto">
          <a:xfrm>
            <a:off x="292467" y="3707982"/>
            <a:ext cx="3511941" cy="226677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ÐÐ°ÑÑÐ¸Ð½ÐºÐ¸ Ð¿Ð¾ Ð·Ð°Ð¿ÑÐ¾ÑÑ XV Ð Ð¾Ð¶Ð´ÐµÑÑÐ²ÐµÐ½ÑÐºÐ¸Ð¹ Ð¼ÐµÐ¶Ð´ÑÐ½Ð°ÑÐ¾Ð´Ð½ÑÐ¹ ÑÑÑÐ½Ð¸Ñ Ð»ÑÐ±Ð¸ÑÐµÐ»ÐµÐ¹ ÑÐ¾ÐºÐºÐµÑ Ð½Ð° Ð¿ÑÐ¸Ð· ÐÑÐµÐ·Ð¸Ð´ÐµÐ½ÑÐ° ÐÐµÐ»Ð°ÑÑÑÐ¸ LOGO">
            <a:extLst>
              <a:ext uri="{FF2B5EF4-FFF2-40B4-BE49-F238E27FC236}">
                <a16:creationId xmlns="" xmlns:a16="http://schemas.microsoft.com/office/drawing/2014/main" id="{C1E0FA81-D110-4CFF-8B94-740A9CCFF4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9508" r="9158" b="9860"/>
          <a:stretch/>
        </p:blipFill>
        <p:spPr bwMode="auto">
          <a:xfrm>
            <a:off x="257906" y="153185"/>
            <a:ext cx="2039815" cy="201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2E344E3C-8AB9-461B-B0DE-C674D2BEBACA}"/>
              </a:ext>
            </a:extLst>
          </p:cNvPr>
          <p:cNvSpPr/>
          <p:nvPr/>
        </p:nvSpPr>
        <p:spPr>
          <a:xfrm>
            <a:off x="7974395" y="5481061"/>
            <a:ext cx="39850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25262A"/>
                </a:solidFill>
                <a:latin typeface="ubuntu"/>
              </a:rPr>
              <a:t>Лучшими игроками матча между сборными Беларуси и IIHF были признаны Сюзанна </a:t>
            </a:r>
            <a:r>
              <a:rPr lang="ru-RU" sz="1400" dirty="0" err="1">
                <a:solidFill>
                  <a:srgbClr val="25262A"/>
                </a:solidFill>
                <a:latin typeface="ubuntu"/>
              </a:rPr>
              <a:t>Кольбенхайер</a:t>
            </a:r>
            <a:r>
              <a:rPr lang="ru-RU" sz="1400" dirty="0">
                <a:solidFill>
                  <a:srgbClr val="25262A"/>
                </a:solidFill>
                <a:latin typeface="ubuntu"/>
              </a:rPr>
              <a:t> и Даниэль </a:t>
            </a:r>
            <a:r>
              <a:rPr lang="ru-RU" sz="1400" dirty="0" err="1">
                <a:solidFill>
                  <a:srgbClr val="25262A"/>
                </a:solidFill>
                <a:latin typeface="ubuntu"/>
              </a:rPr>
              <a:t>Корсо</a:t>
            </a:r>
            <a:r>
              <a:rPr lang="ru-RU" sz="1400" dirty="0">
                <a:solidFill>
                  <a:srgbClr val="25262A"/>
                </a:solidFill>
                <a:latin typeface="ubuntu"/>
              </a:rPr>
              <a:t>.</a:t>
            </a:r>
            <a:endParaRPr lang="x-none" sz="1400" dirty="0"/>
          </a:p>
        </p:txBody>
      </p:sp>
      <p:pic>
        <p:nvPicPr>
          <p:cNvPr id="2062" name="Picture 14" descr="https://www.sb.by/upload/iblock/7f0/7f02bca53fe637f268e17f5983449be0.jpg">
            <a:extLst>
              <a:ext uri="{FF2B5EF4-FFF2-40B4-BE49-F238E27FC236}">
                <a16:creationId xmlns="" xmlns:a16="http://schemas.microsoft.com/office/drawing/2014/main" id="{7B597787-A926-4AE8-827A-25B48C9312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colorTemperature colorTemp="6529"/>
                    </a14:imgEffect>
                    <a14:imgEffect>
                      <a14:saturation sat="1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12718" r="15127" b="-564"/>
          <a:stretch/>
        </p:blipFill>
        <p:spPr bwMode="auto">
          <a:xfrm>
            <a:off x="8353410" y="3180095"/>
            <a:ext cx="2873532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58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C004136-7531-4875-BFB6-D23C0AC686E0}"/>
              </a:ext>
            </a:extLst>
          </p:cNvPr>
          <p:cNvSpPr/>
          <p:nvPr/>
        </p:nvSpPr>
        <p:spPr>
          <a:xfrm>
            <a:off x="7841551" y="2445353"/>
            <a:ext cx="3718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 </a:t>
            </a:r>
            <a:endParaRPr lang="x-none" sz="240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DC9B3C8-0459-4ECF-A03B-E83191B78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7</a:t>
            </a:fld>
            <a:endParaRPr lang="x-none"/>
          </a:p>
        </p:txBody>
      </p:sp>
      <p:pic>
        <p:nvPicPr>
          <p:cNvPr id="3074" name="Picture 2" descr="ÐÐ¾ÑÐ¾Ð¶ÐµÐµ Ð¸Ð·Ð¾Ð±ÑÐ°Ð¶ÐµÐ½Ð¸Ðµ">
            <a:extLst>
              <a:ext uri="{FF2B5EF4-FFF2-40B4-BE49-F238E27FC236}">
                <a16:creationId xmlns="" xmlns:a16="http://schemas.microsoft.com/office/drawing/2014/main" id="{545C629F-0AC6-4C21-8A5A-B25D527E3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77" y="154585"/>
            <a:ext cx="2568498" cy="216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9">
            <a:extLst>
              <a:ext uri="{FF2B5EF4-FFF2-40B4-BE49-F238E27FC236}">
                <a16:creationId xmlns="" xmlns:a16="http://schemas.microsoft.com/office/drawing/2014/main" id="{30FBF2D3-2932-42B1-B415-464E5BC8E16C}"/>
              </a:ext>
            </a:extLst>
          </p:cNvPr>
          <p:cNvSpPr txBox="1">
            <a:spLocks/>
          </p:cNvSpPr>
          <p:nvPr/>
        </p:nvSpPr>
        <p:spPr>
          <a:xfrm>
            <a:off x="2471351" y="962367"/>
            <a:ext cx="9088760" cy="795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/>
              <a:t>XXIII Республиканские соревнования среди детей и подростков «Золотая шайба»</a:t>
            </a:r>
            <a:endParaRPr lang="x-none" sz="32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03DB566D-C1B6-4CF3-B25C-0A4D5F44BA42}"/>
              </a:ext>
            </a:extLst>
          </p:cNvPr>
          <p:cNvSpPr/>
          <p:nvPr/>
        </p:nvSpPr>
        <p:spPr>
          <a:xfrm>
            <a:off x="6852061" y="2141790"/>
            <a:ext cx="4809508" cy="3918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2000" dirty="0"/>
              <a:t>Проводились в </a:t>
            </a:r>
            <a:r>
              <a:rPr lang="ru-RU" sz="2000" b="1" dirty="0"/>
              <a:t>Минске</a:t>
            </a:r>
            <a:r>
              <a:rPr lang="ru-RU" sz="2000" dirty="0"/>
              <a:t> с </a:t>
            </a:r>
            <a:r>
              <a:rPr lang="ru-RU" sz="2000" b="1" dirty="0"/>
              <a:t>3 по 7 января 2019 года</a:t>
            </a:r>
            <a:r>
              <a:rPr lang="ru-RU" sz="2000" dirty="0"/>
              <a:t>.</a:t>
            </a:r>
          </a:p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2000" b="1" dirty="0"/>
              <a:t>Восемь команд </a:t>
            </a:r>
            <a:r>
              <a:rPr lang="ru-RU" sz="2000" dirty="0"/>
              <a:t>(шесть из областей и две из Минска) боролись за звание лучшей.</a:t>
            </a:r>
          </a:p>
          <a:p>
            <a:pPr algn="just">
              <a:lnSpc>
                <a:spcPct val="115000"/>
              </a:lnSpc>
              <a:spcBef>
                <a:spcPts val="1200"/>
              </a:spcBef>
            </a:pPr>
            <a:r>
              <a:rPr lang="ru-RU" sz="2000" dirty="0"/>
              <a:t>Команда Центрального района Минска «</a:t>
            </a:r>
            <a:r>
              <a:rPr lang="ru-RU" sz="2000" b="1" dirty="0"/>
              <a:t>Грифоны</a:t>
            </a:r>
            <a:r>
              <a:rPr lang="ru-RU" sz="2000" dirty="0"/>
              <a:t>» обыграла в финале со счетом </a:t>
            </a:r>
            <a:r>
              <a:rPr lang="ru-RU" sz="2000" b="1" dirty="0"/>
              <a:t>10:3</a:t>
            </a:r>
            <a:r>
              <a:rPr lang="ru-RU" sz="2000" dirty="0"/>
              <a:t> соперников из «Сокола» и стала победителем республиканских соревнований «Золотая шайба» в старшей возрастной группе в дивизионе А.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E681D7CA-1DFF-409F-9355-4AC324316D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53" y="2353932"/>
            <a:ext cx="5806424" cy="384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3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C004136-7531-4875-BFB6-D23C0AC686E0}"/>
              </a:ext>
            </a:extLst>
          </p:cNvPr>
          <p:cNvSpPr/>
          <p:nvPr/>
        </p:nvSpPr>
        <p:spPr>
          <a:xfrm>
            <a:off x="7841551" y="2445353"/>
            <a:ext cx="3718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 </a:t>
            </a:r>
            <a:endParaRPr lang="x-none" sz="240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DC9B3C8-0459-4ECF-A03B-E83191B78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8</a:t>
            </a:fld>
            <a:endParaRPr lang="x-none"/>
          </a:p>
        </p:txBody>
      </p:sp>
      <p:pic>
        <p:nvPicPr>
          <p:cNvPr id="3074" name="Picture 2" descr="ÐÐ¾ÑÐ¾Ð¶ÐµÐµ Ð¸Ð·Ð¾Ð±ÑÐ°Ð¶ÐµÐ½Ð¸Ðµ">
            <a:extLst>
              <a:ext uri="{FF2B5EF4-FFF2-40B4-BE49-F238E27FC236}">
                <a16:creationId xmlns="" xmlns:a16="http://schemas.microsoft.com/office/drawing/2014/main" id="{545C629F-0AC6-4C21-8A5A-B25D527E3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77" y="154585"/>
            <a:ext cx="2568498" cy="216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03DB566D-C1B6-4CF3-B25C-0A4D5F44BA42}"/>
              </a:ext>
            </a:extLst>
          </p:cNvPr>
          <p:cNvSpPr/>
          <p:nvPr/>
        </p:nvSpPr>
        <p:spPr>
          <a:xfrm>
            <a:off x="6685571" y="2106192"/>
            <a:ext cx="5192306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Каждая область делегировала победителя, а город Минск — победителя и финалиста отборочных соревнований.</a:t>
            </a:r>
          </a:p>
          <a:p>
            <a:r>
              <a:rPr lang="ru-RU" dirty="0"/>
              <a:t>В отборочном этапе в дивизионе "А" приняли участие </a:t>
            </a:r>
            <a:r>
              <a:rPr lang="ru-RU" b="1" dirty="0"/>
              <a:t>143 команды </a:t>
            </a:r>
            <a:r>
              <a:rPr lang="ru-RU" dirty="0"/>
              <a:t>и </a:t>
            </a:r>
            <a:r>
              <a:rPr lang="ru-RU" b="1" dirty="0"/>
              <a:t>2452 хоккеиста</a:t>
            </a:r>
            <a:r>
              <a:rPr lang="ru-RU" dirty="0"/>
              <a:t>. </a:t>
            </a:r>
            <a:endParaRPr lang="en-US" dirty="0"/>
          </a:p>
          <a:p>
            <a:r>
              <a:rPr lang="ru-RU" dirty="0"/>
              <a:t>В 2019 году в финале участвуют следующие команды:</a:t>
            </a:r>
          </a:p>
          <a:p>
            <a:r>
              <a:rPr lang="ru-RU" sz="1600" dirty="0"/>
              <a:t>Группа "А":</a:t>
            </a:r>
            <a:r>
              <a:rPr lang="en-US" sz="1600" dirty="0"/>
              <a:t> </a:t>
            </a:r>
            <a:r>
              <a:rPr lang="ru-RU" sz="1600" dirty="0"/>
              <a:t>"</a:t>
            </a:r>
            <a:r>
              <a:rPr lang="ru-RU" sz="1600" dirty="0" err="1"/>
              <a:t>Грифoны</a:t>
            </a:r>
            <a:r>
              <a:rPr lang="ru-RU" sz="1600" dirty="0"/>
              <a:t>" (Центральный район Минска);</a:t>
            </a:r>
            <a:r>
              <a:rPr lang="en-US" sz="1600" dirty="0"/>
              <a:t> </a:t>
            </a:r>
            <a:r>
              <a:rPr lang="ru-RU" sz="1600" dirty="0"/>
              <a:t>"Металлург" (Жлобин, Гомельская область);</a:t>
            </a:r>
            <a:r>
              <a:rPr lang="en-US" sz="1600" dirty="0"/>
              <a:t> </a:t>
            </a:r>
            <a:r>
              <a:rPr lang="ru-RU" sz="1600" dirty="0"/>
              <a:t>"Шахтер" (Солигорск, Минская область); "</a:t>
            </a:r>
            <a:r>
              <a:rPr lang="ru-RU" sz="1600" dirty="0" err="1"/>
              <a:t>Принеманcкие</a:t>
            </a:r>
            <a:r>
              <a:rPr lang="ru-RU" sz="1600" dirty="0"/>
              <a:t> ястребы" (Октябрьский </a:t>
            </a:r>
            <a:r>
              <a:rPr lang="ru-RU" sz="1600" dirty="0" err="1"/>
              <a:t>райoн</a:t>
            </a:r>
            <a:r>
              <a:rPr lang="ru-RU" sz="1600" dirty="0"/>
              <a:t> Гродно). </a:t>
            </a:r>
          </a:p>
          <a:p>
            <a:r>
              <a:rPr lang="ru-RU" sz="1600" dirty="0"/>
              <a:t>Группа "Б":</a:t>
            </a:r>
            <a:r>
              <a:rPr lang="en-US" sz="1600" dirty="0"/>
              <a:t> </a:t>
            </a:r>
            <a:r>
              <a:rPr lang="ru-RU" sz="1600" dirty="0"/>
              <a:t>"Партизан" (</a:t>
            </a:r>
            <a:r>
              <a:rPr lang="ru-RU" sz="1600" dirty="0" err="1"/>
              <a:t>Партизанcкий</a:t>
            </a:r>
            <a:r>
              <a:rPr lang="ru-RU" sz="1600" dirty="0"/>
              <a:t> район Минска);</a:t>
            </a:r>
            <a:r>
              <a:rPr lang="en-US" sz="1600" dirty="0"/>
              <a:t> </a:t>
            </a:r>
            <a:r>
              <a:rPr lang="ru-RU" sz="1600" dirty="0"/>
              <a:t>"</a:t>
            </a:r>
            <a:r>
              <a:rPr lang="ru-RU" sz="1600" dirty="0" err="1"/>
              <a:t>Сокoл</a:t>
            </a:r>
            <a:r>
              <a:rPr lang="ru-RU" sz="1600" dirty="0"/>
              <a:t>" (Горки, </a:t>
            </a:r>
            <a:r>
              <a:rPr lang="ru-RU" sz="1600" dirty="0" err="1"/>
              <a:t>Могилевcкая</a:t>
            </a:r>
            <a:r>
              <a:rPr lang="ru-RU" sz="1600" dirty="0"/>
              <a:t> область);</a:t>
            </a:r>
            <a:r>
              <a:rPr lang="en-US" sz="1600" dirty="0"/>
              <a:t> </a:t>
            </a:r>
            <a:r>
              <a:rPr lang="ru-RU" sz="1600" dirty="0"/>
              <a:t> "Северная </a:t>
            </a:r>
            <a:r>
              <a:rPr lang="ru-RU" sz="1600" dirty="0" err="1"/>
              <a:t>cтолица</a:t>
            </a:r>
            <a:r>
              <a:rPr lang="ru-RU" sz="1600" dirty="0"/>
              <a:t>" (Витебск, </a:t>
            </a:r>
            <a:r>
              <a:rPr lang="ru-RU" sz="1600" dirty="0" err="1"/>
              <a:t>Витебcкая</a:t>
            </a:r>
            <a:r>
              <a:rPr lang="ru-RU" sz="1600" dirty="0"/>
              <a:t> область);</a:t>
            </a:r>
          </a:p>
          <a:p>
            <a:r>
              <a:rPr lang="ru-RU" sz="1600" dirty="0"/>
              <a:t>"Атлант" (</a:t>
            </a:r>
            <a:r>
              <a:rPr lang="ru-RU" sz="1600" dirty="0" err="1"/>
              <a:t>Кoбринский</a:t>
            </a:r>
            <a:r>
              <a:rPr lang="ru-RU" sz="1600" dirty="0"/>
              <a:t> район, Брестская область).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E13550C-861F-4FAE-B7E4-84C78AEDD3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23" y="2507960"/>
            <a:ext cx="3163735" cy="216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848D5253-F3E2-4C20-ACB0-0B313D50AA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997" y="3088295"/>
            <a:ext cx="3256390" cy="216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Picture 2" descr="http://www.sportclub.by/images/stories/dg_originals/A905EB01BD30-117.jpg">
            <a:extLst>
              <a:ext uri="{FF2B5EF4-FFF2-40B4-BE49-F238E27FC236}">
                <a16:creationId xmlns="" xmlns:a16="http://schemas.microsoft.com/office/drawing/2014/main" id="{F0E1E6A0-932B-4CF4-AC1D-B561C49A7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17" y="4528100"/>
            <a:ext cx="3240000" cy="2160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9">
            <a:extLst>
              <a:ext uri="{FF2B5EF4-FFF2-40B4-BE49-F238E27FC236}">
                <a16:creationId xmlns="" xmlns:a16="http://schemas.microsoft.com/office/drawing/2014/main" id="{30FBF2D3-2932-42B1-B415-464E5BC8E16C}"/>
              </a:ext>
            </a:extLst>
          </p:cNvPr>
          <p:cNvSpPr txBox="1">
            <a:spLocks/>
          </p:cNvSpPr>
          <p:nvPr/>
        </p:nvSpPr>
        <p:spPr>
          <a:xfrm>
            <a:off x="2471351" y="962367"/>
            <a:ext cx="9088760" cy="795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/>
              <a:t>XXIII Республиканские соревнования среди детей и подростков «Золотая шайба»</a:t>
            </a:r>
            <a:endParaRPr lang="x-none" sz="3200" dirty="0"/>
          </a:p>
        </p:txBody>
      </p:sp>
    </p:spTree>
    <p:extLst>
      <p:ext uri="{BB962C8B-B14F-4D97-AF65-F5344CB8AC3E}">
        <p14:creationId xmlns:p14="http://schemas.microsoft.com/office/powerpoint/2010/main" val="347393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C004136-7531-4875-BFB6-D23C0AC686E0}"/>
              </a:ext>
            </a:extLst>
          </p:cNvPr>
          <p:cNvSpPr/>
          <p:nvPr/>
        </p:nvSpPr>
        <p:spPr>
          <a:xfrm>
            <a:off x="7841551" y="2445353"/>
            <a:ext cx="3718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 </a:t>
            </a:r>
            <a:endParaRPr lang="x-none" sz="2400" dirty="0"/>
          </a:p>
        </p:txBody>
      </p:sp>
      <p:sp>
        <p:nvSpPr>
          <p:cNvPr id="7" name="Заголовок 9">
            <a:extLst>
              <a:ext uri="{FF2B5EF4-FFF2-40B4-BE49-F238E27FC236}">
                <a16:creationId xmlns="" xmlns:a16="http://schemas.microsoft.com/office/drawing/2014/main" id="{30FBF2D3-2932-42B1-B415-464E5BC8E16C}"/>
              </a:ext>
            </a:extLst>
          </p:cNvPr>
          <p:cNvSpPr txBox="1">
            <a:spLocks/>
          </p:cNvSpPr>
          <p:nvPr/>
        </p:nvSpPr>
        <p:spPr>
          <a:xfrm>
            <a:off x="628160" y="956546"/>
            <a:ext cx="10153463" cy="795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/>
              <a:t>Игроки НХЛ провели мастер-класс для участников </a:t>
            </a:r>
            <a:r>
              <a:rPr lang="ru-RU" sz="3200" b="1" dirty="0" smtClean="0"/>
              <a:t>«</a:t>
            </a:r>
            <a:r>
              <a:rPr lang="ru-RU" sz="3200" b="1" dirty="0"/>
              <a:t>Золотой шайбы»</a:t>
            </a:r>
            <a:endParaRPr lang="x-none" sz="320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DC9B3C8-0459-4ECF-A03B-E83191B78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9</a:t>
            </a:fld>
            <a:endParaRPr lang="x-none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03DB566D-C1B6-4CF3-B25C-0A4D5F44BA42}"/>
              </a:ext>
            </a:extLst>
          </p:cNvPr>
          <p:cNvSpPr/>
          <p:nvPr/>
        </p:nvSpPr>
        <p:spPr>
          <a:xfrm>
            <a:off x="524797" y="2109981"/>
            <a:ext cx="557120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В XV Рождественском турнире любителей хоккея на приз Президента Беларуси принимали участие многие именитые игроки, которые в перерывах между матчами смогли поделиться секретами мастерства с юными хоккеистами, участниками республиканских соревнований «Золотая шайба». 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На большой арене «Чижовка-Арены» в течение двух часов ребята оттачивали свое мастерство в катании, владении клюшкой и командном взаимодействии. </a:t>
            </a:r>
          </a:p>
        </p:txBody>
      </p:sp>
      <p:pic>
        <p:nvPicPr>
          <p:cNvPr id="11" name="Рисунок 10">
            <a:hlinkClick r:id="rId3"/>
            <a:extLst>
              <a:ext uri="{FF2B5EF4-FFF2-40B4-BE49-F238E27FC236}">
                <a16:creationId xmlns="" xmlns:a16="http://schemas.microsoft.com/office/drawing/2014/main" id="{8348F664-6E52-423B-A27C-99F9849BCE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313" y="2855557"/>
            <a:ext cx="5133807" cy="289228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4" name="Picture 4" descr="ÐÐ¾ÑÐ¾Ð¶ÐµÐµ Ð¸Ð·Ð¾Ð±ÑÐ°Ð¶ÐµÐ½Ð¸Ðµ">
            <a:extLst>
              <a:ext uri="{FF2B5EF4-FFF2-40B4-BE49-F238E27FC236}">
                <a16:creationId xmlns="" xmlns:a16="http://schemas.microsoft.com/office/drawing/2014/main" id="{BFF86F25-A7F5-450E-AD40-EEADC4E40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985" y="2022861"/>
            <a:ext cx="639100" cy="62759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25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810</TotalTime>
  <Words>702</Words>
  <Application>Microsoft Office PowerPoint</Application>
  <PresentationFormat>Произвольный</PresentationFormat>
  <Paragraphs>57</Paragraphs>
  <Slides>9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ПРОЕКТ  «Школа Активного Гражданина»</vt:lpstr>
      <vt:lpstr>Республиканский новогодний бал для молодежи во Дворце Независимости</vt:lpstr>
      <vt:lpstr>Республиканский новогодний бал для молодежи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Наталья Мандзик</cp:lastModifiedBy>
  <cp:revision>74</cp:revision>
  <cp:lastPrinted>2018-12-07T06:48:34Z</cp:lastPrinted>
  <dcterms:created xsi:type="dcterms:W3CDTF">2018-12-03T10:14:15Z</dcterms:created>
  <dcterms:modified xsi:type="dcterms:W3CDTF">2019-01-17T07:16:27Z</dcterms:modified>
</cp:coreProperties>
</file>