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62" r:id="rId3"/>
    <p:sldId id="274" r:id="rId4"/>
    <p:sldId id="280" r:id="rId5"/>
    <p:sldId id="275" r:id="rId6"/>
    <p:sldId id="270" r:id="rId7"/>
    <p:sldId id="276" r:id="rId8"/>
    <p:sldId id="278" r:id="rId9"/>
    <p:sldId id="279" r:id="rId10"/>
    <p:sldId id="292" r:id="rId11"/>
    <p:sldId id="289" r:id="rId12"/>
    <p:sldId id="271" r:id="rId13"/>
    <p:sldId id="272" r:id="rId14"/>
    <p:sldId id="287" r:id="rId15"/>
    <p:sldId id="290" r:id="rId16"/>
    <p:sldId id="291" r:id="rId17"/>
    <p:sldId id="267" r:id="rId18"/>
    <p:sldId id="293" r:id="rId19"/>
    <p:sldId id="295" r:id="rId20"/>
    <p:sldId id="294" r:id="rId21"/>
    <p:sldId id="296" r:id="rId22"/>
    <p:sldId id="263"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660033"/>
    <a:srgbClr val="0033CC"/>
    <a:srgbClr val="FF99FF"/>
    <a:srgbClr val="FFCCFF"/>
    <a:srgbClr val="CC9900"/>
    <a:srgbClr val="00FFFF"/>
    <a:srgbClr val="FFFFCC"/>
    <a:srgbClr val="CC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94"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3385D2B5-A6A6-49A3-9EC2-9D2E96549063}" type="datetimeFigureOut">
              <a:rPr lang="ru-RU" smtClean="0"/>
              <a:t>27.11.2020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C6E47A-225E-4D5A-8115-6285642D2938}" type="slidenum">
              <a:rPr lang="ru-RU" smtClean="0"/>
              <a:t>‹#›</a:t>
            </a:fld>
            <a:endParaRPr lang="ru-RU"/>
          </a:p>
        </p:txBody>
      </p:sp>
    </p:spTree>
    <p:extLst>
      <p:ext uri="{BB962C8B-B14F-4D97-AF65-F5344CB8AC3E}">
        <p14:creationId xmlns:p14="http://schemas.microsoft.com/office/powerpoint/2010/main" val="2525359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85D2B5-A6A6-49A3-9EC2-9D2E96549063}" type="datetimeFigureOut">
              <a:rPr lang="ru-RU" smtClean="0"/>
              <a:t>27.11.2020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C6E47A-225E-4D5A-8115-6285642D2938}" type="slidenum">
              <a:rPr lang="ru-RU" smtClean="0"/>
              <a:t>‹#›</a:t>
            </a:fld>
            <a:endParaRPr lang="ru-RU"/>
          </a:p>
        </p:txBody>
      </p:sp>
    </p:spTree>
    <p:extLst>
      <p:ext uri="{BB962C8B-B14F-4D97-AF65-F5344CB8AC3E}">
        <p14:creationId xmlns:p14="http://schemas.microsoft.com/office/powerpoint/2010/main" val="2454023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85D2B5-A6A6-49A3-9EC2-9D2E96549063}" type="datetimeFigureOut">
              <a:rPr lang="ru-RU" smtClean="0"/>
              <a:t>27.11.2020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C6E47A-225E-4D5A-8115-6285642D2938}" type="slidenum">
              <a:rPr lang="ru-RU" smtClean="0"/>
              <a:t>‹#›</a:t>
            </a:fld>
            <a:endParaRPr lang="ru-RU"/>
          </a:p>
        </p:txBody>
      </p:sp>
    </p:spTree>
    <p:extLst>
      <p:ext uri="{BB962C8B-B14F-4D97-AF65-F5344CB8AC3E}">
        <p14:creationId xmlns:p14="http://schemas.microsoft.com/office/powerpoint/2010/main" val="2015106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3385D2B5-A6A6-49A3-9EC2-9D2E96549063}" type="datetimeFigureOut">
              <a:rPr lang="ru-RU" smtClean="0"/>
              <a:t>27.11.2020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C6E47A-225E-4D5A-8115-6285642D2938}" type="slidenum">
              <a:rPr lang="ru-RU" smtClean="0"/>
              <a:t>‹#›</a:t>
            </a:fld>
            <a:endParaRPr lang="ru-RU"/>
          </a:p>
        </p:txBody>
      </p:sp>
    </p:spTree>
    <p:extLst>
      <p:ext uri="{BB962C8B-B14F-4D97-AF65-F5344CB8AC3E}">
        <p14:creationId xmlns:p14="http://schemas.microsoft.com/office/powerpoint/2010/main" val="1475032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3385D2B5-A6A6-49A3-9EC2-9D2E96549063}" type="datetimeFigureOut">
              <a:rPr lang="ru-RU" smtClean="0"/>
              <a:t>27.11.2020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3C6E47A-225E-4D5A-8115-6285642D2938}" type="slidenum">
              <a:rPr lang="ru-RU" smtClean="0"/>
              <a:t>‹#›</a:t>
            </a:fld>
            <a:endParaRPr lang="ru-RU"/>
          </a:p>
        </p:txBody>
      </p:sp>
    </p:spTree>
    <p:extLst>
      <p:ext uri="{BB962C8B-B14F-4D97-AF65-F5344CB8AC3E}">
        <p14:creationId xmlns:p14="http://schemas.microsoft.com/office/powerpoint/2010/main" val="715874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385D2B5-A6A6-49A3-9EC2-9D2E96549063}" type="datetimeFigureOut">
              <a:rPr lang="ru-RU" smtClean="0"/>
              <a:t>27.11.2020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3C6E47A-225E-4D5A-8115-6285642D2938}" type="slidenum">
              <a:rPr lang="ru-RU" smtClean="0"/>
              <a:t>‹#›</a:t>
            </a:fld>
            <a:endParaRPr lang="ru-RU"/>
          </a:p>
        </p:txBody>
      </p:sp>
    </p:spTree>
    <p:extLst>
      <p:ext uri="{BB962C8B-B14F-4D97-AF65-F5344CB8AC3E}">
        <p14:creationId xmlns:p14="http://schemas.microsoft.com/office/powerpoint/2010/main" val="4036128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3385D2B5-A6A6-49A3-9EC2-9D2E96549063}" type="datetimeFigureOut">
              <a:rPr lang="ru-RU" smtClean="0"/>
              <a:t>27.11.2020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3C6E47A-225E-4D5A-8115-6285642D2938}" type="slidenum">
              <a:rPr lang="ru-RU" smtClean="0"/>
              <a:t>‹#›</a:t>
            </a:fld>
            <a:endParaRPr lang="ru-RU"/>
          </a:p>
        </p:txBody>
      </p:sp>
    </p:spTree>
    <p:extLst>
      <p:ext uri="{BB962C8B-B14F-4D97-AF65-F5344CB8AC3E}">
        <p14:creationId xmlns:p14="http://schemas.microsoft.com/office/powerpoint/2010/main" val="223749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3385D2B5-A6A6-49A3-9EC2-9D2E96549063}" type="datetimeFigureOut">
              <a:rPr lang="ru-RU" smtClean="0"/>
              <a:t>27.11.2020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3C6E47A-225E-4D5A-8115-6285642D2938}" type="slidenum">
              <a:rPr lang="ru-RU" smtClean="0"/>
              <a:t>‹#›</a:t>
            </a:fld>
            <a:endParaRPr lang="ru-RU"/>
          </a:p>
        </p:txBody>
      </p:sp>
    </p:spTree>
    <p:extLst>
      <p:ext uri="{BB962C8B-B14F-4D97-AF65-F5344CB8AC3E}">
        <p14:creationId xmlns:p14="http://schemas.microsoft.com/office/powerpoint/2010/main" val="983034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3385D2B5-A6A6-49A3-9EC2-9D2E96549063}" type="datetimeFigureOut">
              <a:rPr lang="ru-RU" smtClean="0"/>
              <a:t>27.11.2020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3C6E47A-225E-4D5A-8115-6285642D2938}" type="slidenum">
              <a:rPr lang="ru-RU" smtClean="0"/>
              <a:t>‹#›</a:t>
            </a:fld>
            <a:endParaRPr lang="ru-RU"/>
          </a:p>
        </p:txBody>
      </p:sp>
    </p:spTree>
    <p:extLst>
      <p:ext uri="{BB962C8B-B14F-4D97-AF65-F5344CB8AC3E}">
        <p14:creationId xmlns:p14="http://schemas.microsoft.com/office/powerpoint/2010/main" val="819585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385D2B5-A6A6-49A3-9EC2-9D2E96549063}" type="datetimeFigureOut">
              <a:rPr lang="ru-RU" smtClean="0"/>
              <a:t>27.11.2020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3C6E47A-225E-4D5A-8115-6285642D2938}" type="slidenum">
              <a:rPr lang="ru-RU" smtClean="0"/>
              <a:t>‹#›</a:t>
            </a:fld>
            <a:endParaRPr lang="ru-RU"/>
          </a:p>
        </p:txBody>
      </p:sp>
    </p:spTree>
    <p:extLst>
      <p:ext uri="{BB962C8B-B14F-4D97-AF65-F5344CB8AC3E}">
        <p14:creationId xmlns:p14="http://schemas.microsoft.com/office/powerpoint/2010/main" val="359389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385D2B5-A6A6-49A3-9EC2-9D2E96549063}" type="datetimeFigureOut">
              <a:rPr lang="ru-RU" smtClean="0"/>
              <a:t>27.11.2020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3C6E47A-225E-4D5A-8115-6285642D2938}" type="slidenum">
              <a:rPr lang="ru-RU" smtClean="0"/>
              <a:t>‹#›</a:t>
            </a:fld>
            <a:endParaRPr lang="ru-RU"/>
          </a:p>
        </p:txBody>
      </p:sp>
    </p:spTree>
    <p:extLst>
      <p:ext uri="{BB962C8B-B14F-4D97-AF65-F5344CB8AC3E}">
        <p14:creationId xmlns:p14="http://schemas.microsoft.com/office/powerpoint/2010/main" val="278943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5D2B5-A6A6-49A3-9EC2-9D2E96549063}" type="datetimeFigureOut">
              <a:rPr lang="ru-RU" smtClean="0"/>
              <a:t>27.11.2020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C6E47A-225E-4D5A-8115-6285642D2938}" type="slidenum">
              <a:rPr lang="ru-RU" smtClean="0"/>
              <a:t>‹#›</a:t>
            </a:fld>
            <a:endParaRPr lang="ru-RU"/>
          </a:p>
        </p:txBody>
      </p:sp>
    </p:spTree>
    <p:extLst>
      <p:ext uri="{BB962C8B-B14F-4D97-AF65-F5344CB8AC3E}">
        <p14:creationId xmlns:p14="http://schemas.microsoft.com/office/powerpoint/2010/main" val="3263567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6.jpg"/><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40.jpeg"/><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1700808"/>
            <a:ext cx="5472608" cy="374441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5" name="Скругленный прямоугольник 4"/>
          <p:cNvSpPr/>
          <p:nvPr/>
        </p:nvSpPr>
        <p:spPr>
          <a:xfrm>
            <a:off x="1691680" y="5877272"/>
            <a:ext cx="6264696" cy="676187"/>
          </a:xfrm>
          <a:prstGeom prst="roundRect">
            <a:avLst>
              <a:gd name="adj" fmla="val 50000"/>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lumMod val="85000"/>
                  </a:schemeClr>
                </a:solidFill>
              </a:rPr>
              <a:t>УО «ПОЛЕССКИЙ   ГОСУДАРСТВЕННЫЙ   УНИВЕРСИТЕТ» </a:t>
            </a:r>
          </a:p>
          <a:p>
            <a:pPr algn="ctr"/>
            <a:r>
              <a:rPr lang="ru-RU" dirty="0" smtClean="0">
                <a:solidFill>
                  <a:schemeClr val="bg1">
                    <a:lumMod val="85000"/>
                  </a:schemeClr>
                </a:solidFill>
              </a:rPr>
              <a:t>2020</a:t>
            </a:r>
            <a:endParaRPr lang="ru-RU" dirty="0">
              <a:solidFill>
                <a:schemeClr val="bg1">
                  <a:lumMod val="85000"/>
                </a:schemeClr>
              </a:solidFill>
            </a:endParaRPr>
          </a:p>
        </p:txBody>
      </p:sp>
    </p:spTree>
    <p:extLst>
      <p:ext uri="{BB962C8B-B14F-4D97-AF65-F5344CB8AC3E}">
        <p14:creationId xmlns:p14="http://schemas.microsoft.com/office/powerpoint/2010/main" val="3689947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Горизонтальный свиток 1"/>
          <p:cNvSpPr/>
          <p:nvPr/>
        </p:nvSpPr>
        <p:spPr>
          <a:xfrm>
            <a:off x="251520" y="0"/>
            <a:ext cx="7624042" cy="3651768"/>
          </a:xfrm>
          <a:prstGeom prst="horizontalScroll">
            <a:avLst/>
          </a:prstGeom>
          <a:ln w="28575"/>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dirty="0">
                <a:solidFill>
                  <a:schemeClr val="tx2"/>
                </a:solidFill>
              </a:rPr>
              <a:t>Япония</a:t>
            </a:r>
            <a:r>
              <a:rPr lang="ru-RU" sz="1400" dirty="0">
                <a:solidFill>
                  <a:schemeClr val="tx2"/>
                </a:solidFill>
              </a:rPr>
              <a:t> — это уникальное азиатское островное государство, история которого насчитывает тысячелетия. Это особый мир, который превратился в высокоразвитую территорию, сохранив давние традиции. Долгое время Япония была закрытой страной, свободной от внешнего влияния. Лишь в XVI веке европейцы открывают для себя Страну восходящего солнца. Но даже их влияние не изменило японскую ментальность. Основные изменения произошли после Второй мировой войны, когда проигравшая Япония, подверженная ядерным бомбардировкам, продемонстрировала миру свое «экономическое чудо». Впитав в себя западные технологии и науку, рыночные устои экономики, японское государство осталось традиционной отдельной Вселенной.</a:t>
            </a:r>
          </a:p>
        </p:txBody>
      </p:sp>
      <p:pic>
        <p:nvPicPr>
          <p:cNvPr id="4098" name="Picture 2" descr="C:\Users\sak_dn\Desktop\790_526_fixedwidth.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3888" y="5010969"/>
            <a:ext cx="2407920" cy="1603248"/>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4100" name="Picture 4" descr="ÐÐ¶Ð¸Ð²Ð»ÐµÐ½Ð½ÑÐ¹ Ð¿ÐµÑÐµÐºÑÐµÑÑÐ¾Ðº Ð² Ð¢Ð¾ÐºÐ¸Ð¾"/>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16216" y="4939802"/>
            <a:ext cx="2206384" cy="165618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560" y="4947701"/>
            <a:ext cx="2463787" cy="1729784"/>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7051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Рисунок 1" descr="40 удивительных цитат Харуки Мураками, которые тронут вас до глубины души"/>
          <p:cNvPicPr/>
          <p:nvPr/>
        </p:nvPicPr>
        <p:blipFill>
          <a:blip r:embed="rId3">
            <a:extLst>
              <a:ext uri="{28A0092B-C50C-407E-A947-70E740481C1C}">
                <a14:useLocalDpi xmlns:a14="http://schemas.microsoft.com/office/drawing/2010/main" val="0"/>
              </a:ext>
            </a:extLst>
          </a:blip>
          <a:srcRect/>
          <a:stretch>
            <a:fillRect/>
          </a:stretch>
        </p:blipFill>
        <p:spPr bwMode="auto">
          <a:xfrm>
            <a:off x="4716016" y="1052736"/>
            <a:ext cx="3888432" cy="25202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Рисунок 5" descr="http://img.rjevsky.com/UPLD/20150429/FSHK/img5540a1773b7e0.jpg"/>
          <p:cNvPicPr/>
          <p:nvPr/>
        </p:nvPicPr>
        <p:blipFill>
          <a:blip r:embed="rId4">
            <a:extLst>
              <a:ext uri="{28A0092B-C50C-407E-A947-70E740481C1C}">
                <a14:useLocalDpi xmlns:a14="http://schemas.microsoft.com/office/drawing/2010/main" val="0"/>
              </a:ext>
            </a:extLst>
          </a:blip>
          <a:srcRect/>
          <a:stretch>
            <a:fillRect/>
          </a:stretch>
        </p:blipFill>
        <p:spPr bwMode="auto">
          <a:xfrm>
            <a:off x="4644008" y="3861048"/>
            <a:ext cx="3960440" cy="280831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8" name="Овал 7"/>
          <p:cNvSpPr/>
          <p:nvPr/>
        </p:nvSpPr>
        <p:spPr>
          <a:xfrm>
            <a:off x="1790761" y="4293096"/>
            <a:ext cx="2621473" cy="1440160"/>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800" b="1" i="1" dirty="0">
                <a:solidFill>
                  <a:srgbClr val="C00000"/>
                </a:solidFill>
              </a:rPr>
              <a:t>Харуки Мураками </a:t>
            </a:r>
          </a:p>
        </p:txBody>
      </p:sp>
      <p:pic>
        <p:nvPicPr>
          <p:cNvPr id="12" name="Рисунок 11" descr="http://resfeber.ru/wp-content/uploads/2017/11/bca5f0ad095b2f22add9deb356de999c-dao-sites.jpg"/>
          <p:cNvPicPr/>
          <p:nvPr/>
        </p:nvPicPr>
        <p:blipFill>
          <a:blip r:embed="rId5">
            <a:extLst>
              <a:ext uri="{28A0092B-C50C-407E-A947-70E740481C1C}">
                <a14:useLocalDpi xmlns:a14="http://schemas.microsoft.com/office/drawing/2010/main" val="0"/>
              </a:ext>
            </a:extLst>
          </a:blip>
          <a:srcRect/>
          <a:stretch>
            <a:fillRect/>
          </a:stretch>
        </p:blipFill>
        <p:spPr bwMode="auto">
          <a:xfrm>
            <a:off x="611560" y="548680"/>
            <a:ext cx="3600399" cy="33123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067286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Скругленный прямоугольник 3"/>
          <p:cNvSpPr/>
          <p:nvPr/>
        </p:nvSpPr>
        <p:spPr>
          <a:xfrm rot="10800000" flipV="1">
            <a:off x="3203848" y="2780928"/>
            <a:ext cx="5760640" cy="3626506"/>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i="1" dirty="0">
                <a:solidFill>
                  <a:schemeClr val="accent1">
                    <a:lumMod val="50000"/>
                  </a:schemeClr>
                </a:solidFill>
              </a:rPr>
              <a:t>Мураками Харуки </a:t>
            </a:r>
            <a:r>
              <a:rPr lang="ru-RU" sz="1400" dirty="0">
                <a:solidFill>
                  <a:schemeClr val="accent1">
                    <a:lumMod val="50000"/>
                  </a:schemeClr>
                </a:solidFill>
              </a:rPr>
              <a:t>родился </a:t>
            </a:r>
            <a:r>
              <a:rPr lang="ru-RU" sz="1400" dirty="0" smtClean="0">
                <a:solidFill>
                  <a:schemeClr val="accent1">
                    <a:lumMod val="50000"/>
                  </a:schemeClr>
                </a:solidFill>
              </a:rPr>
              <a:t>12 </a:t>
            </a:r>
            <a:r>
              <a:rPr lang="ru-RU" sz="1400" dirty="0">
                <a:solidFill>
                  <a:schemeClr val="accent1">
                    <a:lumMod val="50000"/>
                  </a:schemeClr>
                </a:solidFill>
              </a:rPr>
              <a:t>января </a:t>
            </a:r>
            <a:r>
              <a:rPr lang="ru-RU" sz="1400" dirty="0" smtClean="0">
                <a:solidFill>
                  <a:schemeClr val="accent1">
                    <a:lumMod val="50000"/>
                  </a:schemeClr>
                </a:solidFill>
              </a:rPr>
              <a:t>в 1949 </a:t>
            </a:r>
            <a:r>
              <a:rPr lang="ru-RU" sz="1400" dirty="0">
                <a:solidFill>
                  <a:schemeClr val="accent1">
                    <a:lumMod val="50000"/>
                  </a:schemeClr>
                </a:solidFill>
              </a:rPr>
              <a:t>году в Киото. Потом его семья переехала в Кобе - крупный японский морской порт. Тогда же у него пробудился интерес к зарубежной литературе. В студенческие годы принимал участие в антивоенном движении, выступал против войны во Вьетнаме. Мураками успешно окончил университет Васэда, где учился на литературном отделении, и получил степень по современной драматургии. В апреле 1974 года ему пришло в голову написать свой первый роман - </a:t>
            </a:r>
            <a:r>
              <a:rPr lang="ru-RU" sz="1600" b="1" dirty="0">
                <a:solidFill>
                  <a:schemeClr val="accent1">
                    <a:lumMod val="50000"/>
                  </a:schemeClr>
                </a:solidFill>
              </a:rPr>
              <a:t>"Услышь, как поет ветер".</a:t>
            </a:r>
            <a:r>
              <a:rPr lang="ru-RU" sz="1400" dirty="0">
                <a:solidFill>
                  <a:schemeClr val="accent1">
                    <a:lumMod val="50000"/>
                  </a:schemeClr>
                </a:solidFill>
              </a:rPr>
              <a:t> Роман был опубликован в 1979 году и удостоился национальной литературной премии для начинающих авторов. Эта книга вместе с романами </a:t>
            </a:r>
            <a:r>
              <a:rPr lang="ru-RU" sz="1400" b="1" dirty="0">
                <a:solidFill>
                  <a:schemeClr val="accent1">
                    <a:lumMod val="50000"/>
                  </a:schemeClr>
                </a:solidFill>
              </a:rPr>
              <a:t>"Пинбол-73" и "Охота на овец" </a:t>
            </a:r>
            <a:r>
              <a:rPr lang="ru-RU" sz="1400" dirty="0">
                <a:solidFill>
                  <a:schemeClr val="accent1">
                    <a:lumMod val="50000"/>
                  </a:schemeClr>
                </a:solidFill>
              </a:rPr>
              <a:t>составила </a:t>
            </a:r>
            <a:r>
              <a:rPr lang="ru-RU" sz="1600" b="1" dirty="0">
                <a:solidFill>
                  <a:schemeClr val="accent1">
                    <a:lumMod val="50000"/>
                  </a:schemeClr>
                </a:solidFill>
              </a:rPr>
              <a:t>"Трилогию крысы". </a:t>
            </a:r>
            <a:r>
              <a:rPr lang="ru-RU" sz="1400" dirty="0">
                <a:solidFill>
                  <a:schemeClr val="accent1">
                    <a:lumMod val="50000"/>
                  </a:schemeClr>
                </a:solidFill>
              </a:rPr>
              <a:t>Мураками любит путешествия, а проведя три года в Греции и Италии, он приехал в США и обосновался в Принстоне, где преподает в местном университете.</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1560" y="404664"/>
            <a:ext cx="3384372" cy="20162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Стрелка влево 8"/>
          <p:cNvSpPr/>
          <p:nvPr/>
        </p:nvSpPr>
        <p:spPr>
          <a:xfrm>
            <a:off x="4283968" y="620689"/>
            <a:ext cx="4320480" cy="2016223"/>
          </a:xfrm>
          <a:prstGeom prst="lef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a:ln w="1905"/>
                <a:solidFill>
                  <a:srgbClr val="FF0000"/>
                </a:solidFill>
                <a:effectLst>
                  <a:innerShdw blurRad="69850" dist="43180" dir="5400000">
                    <a:srgbClr val="000000">
                      <a:alpha val="65000"/>
                    </a:srgbClr>
                  </a:innerShdw>
                </a:effectLst>
              </a:rPr>
              <a:t>Харуки Мураками </a:t>
            </a:r>
            <a:r>
              <a:rPr lang="ru-RU" b="1" dirty="0">
                <a:ln w="1905"/>
                <a:solidFill>
                  <a:srgbClr val="800000"/>
                </a:solidFill>
                <a:effectLst>
                  <a:innerShdw blurRad="69850" dist="43180" dir="5400000">
                    <a:srgbClr val="000000">
                      <a:alpha val="65000"/>
                    </a:srgbClr>
                  </a:innerShdw>
                </a:effectLst>
              </a:rPr>
              <a:t>—</a:t>
            </a:r>
            <a:r>
              <a:rPr lang="ru-RU" b="1" dirty="0">
                <a:ln w="1905"/>
                <a:solidFill>
                  <a:srgbClr val="7030A0"/>
                </a:solidFill>
                <a:effectLst>
                  <a:innerShdw blurRad="69850" dist="43180" dir="5400000">
                    <a:srgbClr val="000000">
                      <a:alpha val="65000"/>
                    </a:srgbClr>
                  </a:innerShdw>
                </a:effectLst>
              </a:rPr>
              <a:t> </a:t>
            </a:r>
            <a:r>
              <a:rPr lang="ru-RU" b="1" dirty="0">
                <a:ln w="1905"/>
                <a:solidFill>
                  <a:schemeClr val="accent2">
                    <a:lumMod val="75000"/>
                  </a:schemeClr>
                </a:solidFill>
                <a:effectLst>
                  <a:innerShdw blurRad="69850" dist="43180" dir="5400000">
                    <a:srgbClr val="000000">
                      <a:alpha val="65000"/>
                    </a:srgbClr>
                  </a:innerShdw>
                </a:effectLst>
              </a:rPr>
              <a:t>один из главных современных постмодернистов в литературе.</a:t>
            </a:r>
          </a:p>
        </p:txBody>
      </p:sp>
    </p:spTree>
    <p:extLst>
      <p:ext uri="{BB962C8B-B14F-4D97-AF65-F5344CB8AC3E}">
        <p14:creationId xmlns:p14="http://schemas.microsoft.com/office/powerpoint/2010/main" val="118850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4466" y="2636912"/>
            <a:ext cx="4705532" cy="373199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5" name="Скругленный прямоугольник 4"/>
          <p:cNvSpPr/>
          <p:nvPr/>
        </p:nvSpPr>
        <p:spPr>
          <a:xfrm>
            <a:off x="4224466" y="980728"/>
            <a:ext cx="4104456" cy="136815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dirty="0">
                <a:solidFill>
                  <a:schemeClr val="tx2"/>
                </a:solidFill>
              </a:rPr>
              <a:t>Для японской литературы книги Мураками являются уникальным примером того, как японец смотрит на свою родину глазами западного человека</a:t>
            </a:r>
            <a:r>
              <a:rPr lang="ru-RU" sz="1600" b="1" dirty="0">
                <a:solidFill>
                  <a:schemeClr val="tx2"/>
                </a:solidFill>
              </a:rPr>
              <a:t>.</a:t>
            </a:r>
          </a:p>
        </p:txBody>
      </p:sp>
      <p:pic>
        <p:nvPicPr>
          <p:cNvPr id="9" name="Рисунок 8" descr="https://cdn.fishki.net/upload/post/201504/29/1517186/2_14.jpg"/>
          <p:cNvPicPr/>
          <p:nvPr/>
        </p:nvPicPr>
        <p:blipFill>
          <a:blip r:embed="rId4">
            <a:extLst>
              <a:ext uri="{28A0092B-C50C-407E-A947-70E740481C1C}">
                <a14:useLocalDpi xmlns:a14="http://schemas.microsoft.com/office/drawing/2010/main" val="0"/>
              </a:ext>
            </a:extLst>
          </a:blip>
          <a:srcRect/>
          <a:stretch>
            <a:fillRect/>
          </a:stretch>
        </p:blipFill>
        <p:spPr bwMode="auto">
          <a:xfrm>
            <a:off x="539552" y="1988840"/>
            <a:ext cx="3168352" cy="273630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0332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Горизонтальный свиток 8"/>
          <p:cNvSpPr/>
          <p:nvPr/>
        </p:nvSpPr>
        <p:spPr>
          <a:xfrm>
            <a:off x="542047" y="2557167"/>
            <a:ext cx="4824536" cy="1328948"/>
          </a:xfrm>
          <a:prstGeom prst="horizontalScroll">
            <a:avLst/>
          </a:prstGeom>
          <a:ln w="19050"/>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chemeClr val="tx2"/>
                </a:solidFill>
              </a:rPr>
              <a:t>	</a:t>
            </a:r>
            <a:r>
              <a:rPr lang="ru-RU" sz="1400" b="1" i="1" dirty="0" smtClean="0">
                <a:solidFill>
                  <a:schemeClr val="tx2"/>
                </a:solidFill>
              </a:rPr>
              <a:t>Мураками, Х.  К югу от границы, на запад от солнца </a:t>
            </a:r>
            <a:r>
              <a:rPr lang="ru-RU" sz="1400" i="1" dirty="0" smtClean="0">
                <a:solidFill>
                  <a:schemeClr val="tx2"/>
                </a:solidFill>
              </a:rPr>
              <a:t> : роман / Х. Мураками ; пер. с яп. И. Логачев. - М. : Эксмо, 2004. - 208 с.</a:t>
            </a:r>
            <a:endParaRPr lang="ru-RU" sz="1400" i="1" dirty="0">
              <a:solidFill>
                <a:schemeClr val="tx2"/>
              </a:solidFill>
            </a:endParaRPr>
          </a:p>
        </p:txBody>
      </p:sp>
      <p:sp>
        <p:nvSpPr>
          <p:cNvPr id="10" name="Горизонтальный свиток 9"/>
          <p:cNvSpPr/>
          <p:nvPr/>
        </p:nvSpPr>
        <p:spPr>
          <a:xfrm>
            <a:off x="155575" y="692696"/>
            <a:ext cx="5211008" cy="1224135"/>
          </a:xfrm>
          <a:prstGeom prst="horizontalScroll">
            <a:avLst/>
          </a:prstGeom>
          <a:ln w="19050"/>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chemeClr val="tx2"/>
                </a:solidFill>
              </a:rPr>
              <a:t>	</a:t>
            </a:r>
            <a:r>
              <a:rPr lang="ru-RU" sz="1400" b="1" i="1" dirty="0" smtClean="0">
                <a:solidFill>
                  <a:schemeClr val="tx2"/>
                </a:solidFill>
              </a:rPr>
              <a:t>Мураками</a:t>
            </a:r>
            <a:r>
              <a:rPr lang="ru-RU" sz="1400" b="1" i="1" dirty="0">
                <a:solidFill>
                  <a:schemeClr val="tx2"/>
                </a:solidFill>
              </a:rPr>
              <a:t>, Х.  </a:t>
            </a:r>
            <a:r>
              <a:rPr lang="ru-RU" sz="1400" b="1" i="1" dirty="0" smtClean="0">
                <a:solidFill>
                  <a:schemeClr val="tx2"/>
                </a:solidFill>
              </a:rPr>
              <a:t>Слушай </a:t>
            </a:r>
            <a:r>
              <a:rPr lang="ru-RU" sz="1400" b="1" i="1" dirty="0">
                <a:solidFill>
                  <a:schemeClr val="tx2"/>
                </a:solidFill>
              </a:rPr>
              <a:t>песню ветра. Пинбол 1973 </a:t>
            </a:r>
            <a:r>
              <a:rPr lang="ru-RU" sz="1400" i="1" dirty="0" smtClean="0">
                <a:solidFill>
                  <a:schemeClr val="tx2"/>
                </a:solidFill>
              </a:rPr>
              <a:t>: </a:t>
            </a:r>
            <a:r>
              <a:rPr lang="ru-RU" sz="1400" i="1" dirty="0">
                <a:solidFill>
                  <a:schemeClr val="tx2"/>
                </a:solidFill>
              </a:rPr>
              <a:t>романы / Х. Мураками ; пер. с япон. В. Смоленский. - М. : ЭКСМО, 2005. - 304 с.</a:t>
            </a:r>
          </a:p>
        </p:txBody>
      </p:sp>
      <p:sp>
        <p:nvSpPr>
          <p:cNvPr id="11" name="Горизонтальный свиток 10"/>
          <p:cNvSpPr/>
          <p:nvPr/>
        </p:nvSpPr>
        <p:spPr>
          <a:xfrm>
            <a:off x="539552" y="4293096"/>
            <a:ext cx="4824536" cy="1321304"/>
          </a:xfrm>
          <a:prstGeom prst="horizontalScroll">
            <a:avLst/>
          </a:prstGeom>
          <a:ln w="19050"/>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chemeClr val="tx2"/>
                </a:solidFill>
              </a:rPr>
              <a:t>	</a:t>
            </a:r>
            <a:r>
              <a:rPr lang="ru-RU" sz="1400" b="1" i="1" dirty="0" smtClean="0">
                <a:solidFill>
                  <a:schemeClr val="tx2"/>
                </a:solidFill>
              </a:rPr>
              <a:t>Мураками</a:t>
            </a:r>
            <a:r>
              <a:rPr lang="ru-RU" sz="1400" b="1" i="1" dirty="0">
                <a:solidFill>
                  <a:schemeClr val="tx2"/>
                </a:solidFill>
              </a:rPr>
              <a:t>, Х.  </a:t>
            </a:r>
            <a:r>
              <a:rPr lang="ru-RU" sz="1400" b="1" i="1" dirty="0" smtClean="0">
                <a:solidFill>
                  <a:schemeClr val="tx2"/>
                </a:solidFill>
              </a:rPr>
              <a:t>Призраки </a:t>
            </a:r>
            <a:r>
              <a:rPr lang="ru-RU" sz="1400" b="1" i="1" dirty="0">
                <a:solidFill>
                  <a:schemeClr val="tx2"/>
                </a:solidFill>
              </a:rPr>
              <a:t>Лекcингтона </a:t>
            </a:r>
            <a:r>
              <a:rPr lang="ru-RU" sz="1400" b="1" i="1" dirty="0" smtClean="0">
                <a:solidFill>
                  <a:schemeClr val="tx2"/>
                </a:solidFill>
              </a:rPr>
              <a:t> </a:t>
            </a:r>
            <a:r>
              <a:rPr lang="ru-RU" sz="1400" i="1" dirty="0">
                <a:solidFill>
                  <a:schemeClr val="tx2"/>
                </a:solidFill>
              </a:rPr>
              <a:t>: рассказы / пер. с яп. - М. : ЭКСМО, 2004. - 144 с.</a:t>
            </a:r>
          </a:p>
        </p:txBody>
      </p:sp>
      <p:sp>
        <p:nvSpPr>
          <p:cNvPr id="2" name="AutoShape 2" descr="Ð ÑÐ³Ñ Ð¾Ñ Ð³ÑÐ°Ð½Ð¸ÑÑ, Ð½Ð° Ð·Ð°Ð¿Ð°Ð´ Ð¾Ñ ÑÐ¾Ð»Ð½Ñ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 name="Picture 3" descr="C:\Users\sak_dn\Desktop\boo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2300470"/>
            <a:ext cx="1497047" cy="21106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4" descr="C:\Users\sak_dn\Desktop\boocover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8595" y="1196752"/>
            <a:ext cx="1513888" cy="225392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6" name="Picture 2" descr="C:\Users\Boiko_SS\Desktop\Haruki_Murakami__Prizraki_Leksingtona_sbornik.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104" y="3808842"/>
            <a:ext cx="1614379" cy="254264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1626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Горизонтальный свиток 2"/>
          <p:cNvSpPr/>
          <p:nvPr/>
        </p:nvSpPr>
        <p:spPr>
          <a:xfrm>
            <a:off x="683568" y="3861048"/>
            <a:ext cx="5256584" cy="1609336"/>
          </a:xfrm>
          <a:prstGeom prst="horizontalScroll">
            <a:avLst/>
          </a:prstGeom>
          <a:ln w="19050"/>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solidFill>
                  <a:schemeClr val="tx2"/>
                </a:solidFill>
              </a:rPr>
              <a:t>	</a:t>
            </a:r>
            <a:r>
              <a:rPr lang="ru-RU" sz="1400" b="1" i="1" dirty="0" smtClean="0">
                <a:solidFill>
                  <a:schemeClr val="tx2"/>
                </a:solidFill>
              </a:rPr>
              <a:t>Мураками</a:t>
            </a:r>
            <a:r>
              <a:rPr lang="ru-RU" sz="1400" b="1" i="1" dirty="0">
                <a:solidFill>
                  <a:schemeClr val="tx2"/>
                </a:solidFill>
              </a:rPr>
              <a:t>, Х.  </a:t>
            </a:r>
            <a:r>
              <a:rPr lang="ru-RU" sz="1400" b="1" i="1" dirty="0" smtClean="0">
                <a:solidFill>
                  <a:schemeClr val="tx2"/>
                </a:solidFill>
              </a:rPr>
              <a:t>Послемрак </a:t>
            </a:r>
            <a:r>
              <a:rPr lang="ru-RU" sz="1400" i="1" dirty="0" smtClean="0">
                <a:solidFill>
                  <a:schemeClr val="tx2"/>
                </a:solidFill>
              </a:rPr>
              <a:t>:</a:t>
            </a:r>
          </a:p>
          <a:p>
            <a:r>
              <a:rPr lang="ru-RU" sz="1400" i="1" dirty="0" smtClean="0">
                <a:solidFill>
                  <a:schemeClr val="tx2"/>
                </a:solidFill>
              </a:rPr>
              <a:t> </a:t>
            </a:r>
            <a:r>
              <a:rPr lang="ru-RU" sz="1400" i="1" dirty="0">
                <a:solidFill>
                  <a:schemeClr val="tx2"/>
                </a:solidFill>
              </a:rPr>
              <a:t>роман / Х. Мураками. - М. : ЭКСМО, 2005. - </a:t>
            </a:r>
            <a:r>
              <a:rPr lang="ru-RU" sz="1400" i="1" dirty="0" smtClean="0">
                <a:solidFill>
                  <a:schemeClr val="tx2"/>
                </a:solidFill>
              </a:rPr>
              <a:t>238 с.</a:t>
            </a:r>
            <a:endParaRPr lang="ru-RU" sz="1400" i="1" dirty="0">
              <a:solidFill>
                <a:schemeClr val="tx2"/>
              </a:solidFill>
            </a:endParaRPr>
          </a:p>
        </p:txBody>
      </p:sp>
      <p:sp>
        <p:nvSpPr>
          <p:cNvPr id="4" name="Горизонтальный свиток 3"/>
          <p:cNvSpPr/>
          <p:nvPr/>
        </p:nvSpPr>
        <p:spPr>
          <a:xfrm>
            <a:off x="683568" y="1344709"/>
            <a:ext cx="5184576" cy="1652241"/>
          </a:xfrm>
          <a:prstGeom prst="horizontalScroll">
            <a:avLst/>
          </a:prstGeom>
          <a:ln w="19050"/>
        </p:spPr>
        <p:style>
          <a:lnRef idx="1">
            <a:schemeClr val="accent1"/>
          </a:lnRef>
          <a:fillRef idx="2">
            <a:schemeClr val="accent1"/>
          </a:fillRef>
          <a:effectRef idx="1">
            <a:schemeClr val="accent1"/>
          </a:effectRef>
          <a:fontRef idx="minor">
            <a:schemeClr val="dk1"/>
          </a:fontRef>
        </p:style>
        <p:txBody>
          <a:bodyPr rtlCol="0" anchor="ctr"/>
          <a:lstStyle/>
          <a:p>
            <a:r>
              <a:rPr lang="ru-RU" sz="1400" i="1" dirty="0" smtClean="0">
                <a:solidFill>
                  <a:schemeClr val="tx2"/>
                </a:solidFill>
              </a:rPr>
              <a:t>	</a:t>
            </a:r>
            <a:r>
              <a:rPr lang="ru-RU" sz="1400" b="1" i="1" dirty="0" smtClean="0">
                <a:solidFill>
                  <a:schemeClr val="tx2"/>
                </a:solidFill>
              </a:rPr>
              <a:t>Мураками</a:t>
            </a:r>
            <a:r>
              <a:rPr lang="ru-RU" sz="1400" b="1" i="1" dirty="0">
                <a:solidFill>
                  <a:schemeClr val="tx2"/>
                </a:solidFill>
              </a:rPr>
              <a:t>, Х.  </a:t>
            </a:r>
            <a:r>
              <a:rPr lang="ru-RU" sz="1400" b="1" i="1" dirty="0" smtClean="0">
                <a:solidFill>
                  <a:schemeClr val="tx2"/>
                </a:solidFill>
              </a:rPr>
              <a:t>Хроники </a:t>
            </a:r>
            <a:r>
              <a:rPr lang="ru-RU" sz="1400" b="1" i="1" dirty="0">
                <a:solidFill>
                  <a:schemeClr val="tx2"/>
                </a:solidFill>
              </a:rPr>
              <a:t>Заводной </a:t>
            </a:r>
            <a:r>
              <a:rPr lang="ru-RU" sz="1400" b="1" i="1" dirty="0" smtClean="0">
                <a:solidFill>
                  <a:schemeClr val="tx2"/>
                </a:solidFill>
              </a:rPr>
              <a:t>Птицы </a:t>
            </a:r>
            <a:r>
              <a:rPr lang="ru-RU" sz="1400" i="1" dirty="0">
                <a:solidFill>
                  <a:schemeClr val="tx2"/>
                </a:solidFill>
              </a:rPr>
              <a:t>: </a:t>
            </a:r>
            <a:endParaRPr lang="ru-RU" sz="1400" i="1" dirty="0" smtClean="0">
              <a:solidFill>
                <a:schemeClr val="tx2"/>
              </a:solidFill>
            </a:endParaRPr>
          </a:p>
          <a:p>
            <a:r>
              <a:rPr lang="ru-RU" sz="1400" i="1" dirty="0" smtClean="0">
                <a:solidFill>
                  <a:schemeClr val="tx2"/>
                </a:solidFill>
              </a:rPr>
              <a:t>роман </a:t>
            </a:r>
            <a:r>
              <a:rPr lang="ru-RU" sz="1400" i="1" dirty="0">
                <a:solidFill>
                  <a:schemeClr val="tx2"/>
                </a:solidFill>
              </a:rPr>
              <a:t>/ Х. Мураками ; пер. с яп. И. и С. Логачевы. - М. : Эксмо, 2004. - 816 </a:t>
            </a:r>
            <a:r>
              <a:rPr lang="ru-RU" sz="1400" i="1" dirty="0" smtClean="0">
                <a:solidFill>
                  <a:schemeClr val="tx2"/>
                </a:solidFill>
              </a:rPr>
              <a:t>с.</a:t>
            </a:r>
            <a:endParaRPr lang="ru-RU" sz="1400" i="1" dirty="0">
              <a:solidFill>
                <a:schemeClr val="tx2"/>
              </a:solidFill>
            </a:endParaRPr>
          </a:p>
        </p:txBody>
      </p:sp>
      <p:pic>
        <p:nvPicPr>
          <p:cNvPr id="5" name="Picture 2" descr="C:\Users\Boiko_SS\Desktop\boo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9" y="3933056"/>
            <a:ext cx="1944215" cy="25922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3" name="Picture 5" descr="C:\Users\Boiko_SS\Desktop\Haruki_Murakami__Hroniki_Zavodnoj_Ptitsy.jpe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9" y="1052736"/>
            <a:ext cx="1852708" cy="25922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5382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Горизонтальный свиток 1"/>
          <p:cNvSpPr/>
          <p:nvPr/>
        </p:nvSpPr>
        <p:spPr>
          <a:xfrm>
            <a:off x="683568" y="1546030"/>
            <a:ext cx="5328592" cy="1393312"/>
          </a:xfrm>
          <a:prstGeom prst="horizontalScroll">
            <a:avLst/>
          </a:prstGeom>
          <a:ln w="19050">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r>
              <a:rPr lang="ru-RU" sz="1400" i="1" dirty="0" smtClean="0">
                <a:solidFill>
                  <a:schemeClr val="tx2"/>
                </a:solidFill>
              </a:rPr>
              <a:t>	Мураками</a:t>
            </a:r>
            <a:r>
              <a:rPr lang="ru-RU" sz="1400" i="1" dirty="0">
                <a:solidFill>
                  <a:schemeClr val="tx2"/>
                </a:solidFill>
              </a:rPr>
              <a:t>, Х.  </a:t>
            </a:r>
            <a:r>
              <a:rPr lang="ru-RU" sz="1400" i="1" dirty="0" smtClean="0">
                <a:solidFill>
                  <a:schemeClr val="tx2"/>
                </a:solidFill>
              </a:rPr>
              <a:t>Мой </a:t>
            </a:r>
            <a:r>
              <a:rPr lang="ru-RU" sz="1400" i="1" dirty="0">
                <a:solidFill>
                  <a:schemeClr val="tx2"/>
                </a:solidFill>
              </a:rPr>
              <a:t>любимый </a:t>
            </a:r>
            <a:r>
              <a:rPr lang="ru-RU" sz="1400" i="1" dirty="0" smtClean="0">
                <a:solidFill>
                  <a:schemeClr val="tx2"/>
                </a:solidFill>
              </a:rPr>
              <a:t>sputnik </a:t>
            </a:r>
            <a:r>
              <a:rPr lang="ru-RU" sz="1400" i="1" dirty="0">
                <a:solidFill>
                  <a:schemeClr val="tx2"/>
                </a:solidFill>
              </a:rPr>
              <a:t>: </a:t>
            </a:r>
            <a:endParaRPr lang="ru-RU" sz="1400" i="1" dirty="0" smtClean="0">
              <a:solidFill>
                <a:schemeClr val="tx2"/>
              </a:solidFill>
            </a:endParaRPr>
          </a:p>
          <a:p>
            <a:r>
              <a:rPr lang="ru-RU" sz="1400" i="1" dirty="0" smtClean="0">
                <a:solidFill>
                  <a:schemeClr val="tx2"/>
                </a:solidFill>
              </a:rPr>
              <a:t>роман </a:t>
            </a:r>
            <a:r>
              <a:rPr lang="ru-RU" sz="1400" i="1" dirty="0">
                <a:solidFill>
                  <a:schemeClr val="tx2"/>
                </a:solidFill>
              </a:rPr>
              <a:t>/ Х. Мураками ; пер. с яп. Н. Куникова. - М. : Эксмо, 2004. - 272 с. </a:t>
            </a:r>
            <a:endParaRPr lang="ru-RU" i="1" dirty="0">
              <a:solidFill>
                <a:schemeClr val="tx2"/>
              </a:solidFill>
            </a:endParaRPr>
          </a:p>
        </p:txBody>
      </p:sp>
      <p:sp>
        <p:nvSpPr>
          <p:cNvPr id="3" name="Горизонтальный свиток 2"/>
          <p:cNvSpPr/>
          <p:nvPr/>
        </p:nvSpPr>
        <p:spPr>
          <a:xfrm>
            <a:off x="755576" y="3770932"/>
            <a:ext cx="5256584" cy="1368152"/>
          </a:xfrm>
          <a:prstGeom prst="horizontalScroll">
            <a:avLst/>
          </a:prstGeom>
          <a:ln w="19050">
            <a:solidFill>
              <a:schemeClr val="tx2"/>
            </a:solidFill>
          </a:ln>
        </p:spPr>
        <p:style>
          <a:lnRef idx="1">
            <a:schemeClr val="accent1"/>
          </a:lnRef>
          <a:fillRef idx="2">
            <a:schemeClr val="accent1"/>
          </a:fillRef>
          <a:effectRef idx="1">
            <a:schemeClr val="accent1"/>
          </a:effectRef>
          <a:fontRef idx="minor">
            <a:schemeClr val="dk1"/>
          </a:fontRef>
        </p:style>
        <p:txBody>
          <a:bodyPr rtlCol="0" anchor="ctr"/>
          <a:lstStyle/>
          <a:p>
            <a:r>
              <a:rPr lang="ru-RU" sz="1400" i="1" dirty="0" smtClean="0">
                <a:solidFill>
                  <a:schemeClr val="tx2"/>
                </a:solidFill>
              </a:rPr>
              <a:t>	Мураками</a:t>
            </a:r>
            <a:r>
              <a:rPr lang="ru-RU" sz="1400" i="1" dirty="0">
                <a:solidFill>
                  <a:schemeClr val="tx2"/>
                </a:solidFill>
              </a:rPr>
              <a:t>, Х.  </a:t>
            </a:r>
            <a:r>
              <a:rPr lang="ru-RU" sz="1400" i="1" dirty="0" smtClean="0">
                <a:solidFill>
                  <a:schemeClr val="tx2"/>
                </a:solidFill>
              </a:rPr>
              <a:t>Кафка </a:t>
            </a:r>
            <a:r>
              <a:rPr lang="ru-RU" sz="1400" i="1" dirty="0">
                <a:solidFill>
                  <a:schemeClr val="tx2"/>
                </a:solidFill>
              </a:rPr>
              <a:t>на пляже </a:t>
            </a:r>
            <a:r>
              <a:rPr lang="ru-RU" sz="1400" i="1" dirty="0" smtClean="0">
                <a:solidFill>
                  <a:schemeClr val="tx2"/>
                </a:solidFill>
              </a:rPr>
              <a:t> </a:t>
            </a:r>
          </a:p>
          <a:p>
            <a:r>
              <a:rPr lang="ru-RU" sz="1400" i="1" dirty="0" smtClean="0">
                <a:solidFill>
                  <a:schemeClr val="tx2"/>
                </a:solidFill>
              </a:rPr>
              <a:t>/ </a:t>
            </a:r>
            <a:r>
              <a:rPr lang="ru-RU" sz="1400" i="1" dirty="0">
                <a:solidFill>
                  <a:schemeClr val="tx2"/>
                </a:solidFill>
              </a:rPr>
              <a:t>К. Мураками. - М. : Эксмо, 2013. - 736 с</a:t>
            </a:r>
            <a:r>
              <a:rPr lang="ru-RU" sz="1400" i="1" dirty="0"/>
              <a:t>.</a:t>
            </a:r>
          </a:p>
        </p:txBody>
      </p:sp>
      <p:sp>
        <p:nvSpPr>
          <p:cNvPr id="4" name="AutoShape 2" descr="ÐÐ¾Ð¹ Ð»ÑÐ±Ð¸Ð¼ÑÐ¹ sputni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3075" name="Picture 3" descr="C:\Users\Boiko_SS\Desktop\boocover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8223" y="908720"/>
            <a:ext cx="1778893" cy="252391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76" name="Picture 4" descr="C:\Users\Boiko_SS\Desktop\cov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216" y="3824833"/>
            <a:ext cx="1944216" cy="26285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8681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Прямоугольник 2"/>
          <p:cNvSpPr/>
          <p:nvPr/>
        </p:nvSpPr>
        <p:spPr>
          <a:xfrm>
            <a:off x="3995936" y="3212976"/>
            <a:ext cx="4896544" cy="2492990"/>
          </a:xfrm>
          <a:prstGeom prst="rect">
            <a:avLst/>
          </a:prstGeom>
          <a:effectLst>
            <a:outerShdw blurRad="40000" dist="20000" dir="5400000" rotWithShape="0">
              <a:srgbClr val="000000">
                <a:alpha val="38000"/>
              </a:srgbClr>
            </a:outerShdw>
            <a:softEdge rad="63500"/>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ru-RU" sz="1400" dirty="0">
                <a:solidFill>
                  <a:schemeClr val="tx2"/>
                </a:solidFill>
              </a:rPr>
              <a:t>Исигуро часто сравнивают с Конрадом и Набоковым. В шестилетнем возрасте он с родителями эмигрировал в Великобританию, где смог создать классические и в то же время аутентичные произведения на неродном языке.</a:t>
            </a:r>
          </a:p>
          <a:p>
            <a:r>
              <a:rPr lang="ru-RU" sz="1400" dirty="0">
                <a:solidFill>
                  <a:schemeClr val="tx2"/>
                </a:solidFill>
              </a:rPr>
              <a:t>Знаменитый пианист Райдер приезжает в неназванный европейский город, чтобы выступить с концертом. Все события словно происходят во сне: герои бродят по внутренним лабиринтам, из которых нет выхода, не слышат друг друга, частично теряют </a:t>
            </a:r>
            <a:r>
              <a:rPr lang="ru-RU" sz="1400" dirty="0" smtClean="0">
                <a:solidFill>
                  <a:schemeClr val="tx2"/>
                </a:solidFill>
              </a:rPr>
              <a:t>память. Роман </a:t>
            </a:r>
            <a:r>
              <a:rPr lang="ru-RU" sz="1600" b="1" dirty="0">
                <a:solidFill>
                  <a:schemeClr val="tx2"/>
                </a:solidFill>
              </a:rPr>
              <a:t>«Безутешные», </a:t>
            </a:r>
            <a:r>
              <a:rPr lang="ru-RU" sz="1400" dirty="0">
                <a:solidFill>
                  <a:schemeClr val="tx2"/>
                </a:solidFill>
              </a:rPr>
              <a:t>наполненный литературными и музыкальными аллюзиями, читать непросто, но невероятно интересно.</a:t>
            </a:r>
          </a:p>
        </p:txBody>
      </p:sp>
      <p:pic>
        <p:nvPicPr>
          <p:cNvPr id="7" name="Picture 2" descr="C:\Users\Boiko_SS\Desktop\boocover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1735" y="4221088"/>
            <a:ext cx="1512168" cy="21602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100" name="Picture 4" descr="ÐÑÐ¾ ÑÐ°ÐºÐ¾Ð¹ ÐÐ°Ð´Ð·ÑÐ¾ ÐÑÐ¸Ð³ÑÑÐ¾ Ð¸ Ð·Ð° ÑÑÐ¾ Ð¾Ð½ Ð¿Ð¾Ð»ÑÑÐ¸Ð» ÐÐ¾Ð±ÐµÐ»ÐµÐ²ÑÐºÑÑ Ð¿ÑÐµÐ¼Ð¸Ñ | BUR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481" y="116632"/>
            <a:ext cx="2034294" cy="2034294"/>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pic>
        <p:nvPicPr>
          <p:cNvPr id="4101" name="Picture 5" descr="C:\Users\Boiko_SS\Desktop\boocov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44" y="3125713"/>
            <a:ext cx="1512168" cy="21602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 name="Стрелка влево 1"/>
          <p:cNvSpPr/>
          <p:nvPr/>
        </p:nvSpPr>
        <p:spPr>
          <a:xfrm>
            <a:off x="2285814" y="764704"/>
            <a:ext cx="6048672" cy="2448272"/>
          </a:xfrm>
          <a:prstGeom prst="leftArrow">
            <a:avLst/>
          </a:prstGeom>
          <a:effectLst>
            <a:outerShdw blurRad="40000" dist="20000" dir="5400000" rotWithShape="0">
              <a:srgbClr val="000000">
                <a:alpha val="38000"/>
              </a:srgbClr>
            </a:outerShdw>
            <a:softEdge rad="63500"/>
          </a:effectLst>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dirty="0" smtClean="0">
                <a:solidFill>
                  <a:srgbClr val="FF0000"/>
                </a:solidFill>
              </a:rPr>
              <a:t> </a:t>
            </a:r>
            <a:r>
              <a:rPr lang="ru-RU" sz="1600" b="1" dirty="0" err="1" smtClean="0">
                <a:solidFill>
                  <a:srgbClr val="FF0000"/>
                </a:solidFill>
              </a:rPr>
              <a:t>Кадзуо</a:t>
            </a:r>
            <a:r>
              <a:rPr lang="ru-RU" sz="1600" b="1" dirty="0" smtClean="0">
                <a:solidFill>
                  <a:srgbClr val="FF0000"/>
                </a:solidFill>
              </a:rPr>
              <a:t>   </a:t>
            </a:r>
            <a:r>
              <a:rPr lang="ru-RU" sz="1600" b="1" dirty="0">
                <a:solidFill>
                  <a:srgbClr val="FF0000"/>
                </a:solidFill>
              </a:rPr>
              <a:t>Исигуро </a:t>
            </a:r>
            <a:r>
              <a:rPr lang="ru-RU" sz="1600" dirty="0"/>
              <a:t> </a:t>
            </a:r>
            <a:r>
              <a:rPr lang="ja-JP" altLang="en-US" sz="1600" b="1" dirty="0">
                <a:solidFill>
                  <a:schemeClr val="tx2"/>
                </a:solidFill>
              </a:rPr>
              <a:t>カズオ・イシグロ  </a:t>
            </a:r>
          </a:p>
          <a:p>
            <a:pPr algn="ctr"/>
            <a:r>
              <a:rPr lang="ru-RU" sz="1600" b="1" dirty="0" smtClean="0">
                <a:solidFill>
                  <a:schemeClr val="tx2"/>
                </a:solidFill>
              </a:rPr>
              <a:t>родился</a:t>
            </a:r>
            <a:r>
              <a:rPr lang="ru-RU" sz="1600" b="1" dirty="0">
                <a:solidFill>
                  <a:schemeClr val="tx2"/>
                </a:solidFill>
              </a:rPr>
              <a:t> 8 ноября 1954, Нагасаки, Япония</a:t>
            </a:r>
          </a:p>
          <a:p>
            <a:pPr algn="ctr"/>
            <a:r>
              <a:rPr lang="ru-RU" sz="1600" b="1" dirty="0">
                <a:solidFill>
                  <a:schemeClr val="tx2"/>
                </a:solidFill>
              </a:rPr>
              <a:t>— британский писатель японского происхождения, лауреат  Нобелевской премии по литературе 2017 года.</a:t>
            </a:r>
          </a:p>
        </p:txBody>
      </p:sp>
    </p:spTree>
    <p:extLst>
      <p:ext uri="{BB962C8B-B14F-4D97-AF65-F5344CB8AC3E}">
        <p14:creationId xmlns:p14="http://schemas.microsoft.com/office/powerpoint/2010/main" val="4139370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6" name="Picture 2" descr="C:\Users\sak_dn\Desktop\booco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2997" y="4318256"/>
            <a:ext cx="1652360" cy="22314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sak_dn\Desktop\boocover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1462429"/>
            <a:ext cx="1558206" cy="229419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6" name="Горизонтальный свиток 5"/>
          <p:cNvSpPr/>
          <p:nvPr/>
        </p:nvSpPr>
        <p:spPr>
          <a:xfrm>
            <a:off x="382633" y="5157192"/>
            <a:ext cx="5356451" cy="1321304"/>
          </a:xfrm>
          <a:prstGeom prst="horizontalScroll">
            <a:avLst/>
          </a:prstGeom>
          <a:ln w="12700">
            <a:solidFill>
              <a:schemeClr val="accent2"/>
            </a:solidFill>
          </a:ln>
        </p:spPr>
        <p:style>
          <a:lnRef idx="1">
            <a:schemeClr val="accent1"/>
          </a:lnRef>
          <a:fillRef idx="2">
            <a:schemeClr val="accent1"/>
          </a:fillRef>
          <a:effectRef idx="1">
            <a:schemeClr val="accent1"/>
          </a:effectRef>
          <a:fontRef idx="minor">
            <a:schemeClr val="dk1"/>
          </a:fontRef>
        </p:style>
        <p:txBody>
          <a:bodyPr rtlCol="0" anchor="ctr"/>
          <a:lstStyle/>
          <a:p>
            <a:r>
              <a:rPr lang="ru-RU" sz="1600" dirty="0"/>
              <a:t>	</a:t>
            </a:r>
            <a:r>
              <a:rPr lang="ru-RU" sz="1600" b="1" i="1" dirty="0" smtClean="0">
                <a:solidFill>
                  <a:schemeClr val="tx2"/>
                </a:solidFill>
              </a:rPr>
              <a:t>Японская </a:t>
            </a:r>
            <a:r>
              <a:rPr lang="ru-RU" sz="1600" b="1" i="1" dirty="0">
                <a:solidFill>
                  <a:schemeClr val="tx2"/>
                </a:solidFill>
              </a:rPr>
              <a:t>фантастическая </a:t>
            </a:r>
            <a:r>
              <a:rPr lang="ru-RU" sz="1600" b="1" i="1" dirty="0" smtClean="0">
                <a:solidFill>
                  <a:schemeClr val="tx2"/>
                </a:solidFill>
              </a:rPr>
              <a:t>проза</a:t>
            </a:r>
            <a:r>
              <a:rPr lang="ru-RU" sz="1600" i="1" dirty="0" smtClean="0">
                <a:solidFill>
                  <a:schemeClr val="tx2"/>
                </a:solidFill>
              </a:rPr>
              <a:t>: </a:t>
            </a:r>
            <a:r>
              <a:rPr lang="ru-RU" sz="1600" i="1" dirty="0">
                <a:solidFill>
                  <a:schemeClr val="tx2"/>
                </a:solidFill>
              </a:rPr>
              <a:t>в 24т. Т.22 / пер. с яп. . - М. : Мир, 1989. - 591 с.</a:t>
            </a:r>
          </a:p>
        </p:txBody>
      </p:sp>
      <p:sp>
        <p:nvSpPr>
          <p:cNvPr id="7" name="Горизонтальный свиток 6"/>
          <p:cNvSpPr/>
          <p:nvPr/>
        </p:nvSpPr>
        <p:spPr>
          <a:xfrm>
            <a:off x="475428" y="3732254"/>
            <a:ext cx="5263656" cy="1393312"/>
          </a:xfrm>
          <a:prstGeom prst="horizontalScroll">
            <a:avLst/>
          </a:prstGeom>
          <a:ln w="12700">
            <a:solidFill>
              <a:schemeClr val="accent2"/>
            </a:solidFill>
          </a:ln>
        </p:spPr>
        <p:style>
          <a:lnRef idx="1">
            <a:schemeClr val="accent1"/>
          </a:lnRef>
          <a:fillRef idx="2">
            <a:schemeClr val="accent1"/>
          </a:fillRef>
          <a:effectRef idx="1">
            <a:schemeClr val="accent1"/>
          </a:effectRef>
          <a:fontRef idx="minor">
            <a:schemeClr val="dk1"/>
          </a:fontRef>
        </p:style>
        <p:txBody>
          <a:bodyPr rtlCol="0" anchor="ctr"/>
          <a:lstStyle/>
          <a:p>
            <a:r>
              <a:rPr lang="ru-RU" sz="1600" dirty="0" smtClean="0"/>
              <a:t>	</a:t>
            </a:r>
            <a:r>
              <a:rPr lang="ru-RU" sz="1600" b="1" i="1" dirty="0" smtClean="0">
                <a:solidFill>
                  <a:schemeClr val="tx2"/>
                </a:solidFill>
              </a:rPr>
              <a:t>Мацумото</a:t>
            </a:r>
            <a:r>
              <a:rPr lang="ru-RU" sz="1600" b="1" i="1" dirty="0">
                <a:solidFill>
                  <a:schemeClr val="tx2"/>
                </a:solidFill>
              </a:rPr>
              <a:t>, С.  </a:t>
            </a:r>
            <a:r>
              <a:rPr lang="ru-RU" sz="1600" b="1" i="1" dirty="0" smtClean="0">
                <a:solidFill>
                  <a:schemeClr val="tx2"/>
                </a:solidFill>
              </a:rPr>
              <a:t>Черное евангелие</a:t>
            </a:r>
            <a:r>
              <a:rPr lang="ru-RU" sz="1600" i="1" dirty="0" smtClean="0">
                <a:solidFill>
                  <a:schemeClr val="tx2"/>
                </a:solidFill>
              </a:rPr>
              <a:t>: </a:t>
            </a:r>
            <a:r>
              <a:rPr lang="ru-RU" sz="1600" i="1" dirty="0">
                <a:solidFill>
                  <a:schemeClr val="tx2"/>
                </a:solidFill>
              </a:rPr>
              <a:t>роман / С. Мацумото  ; сост. В. В. Гавшин. </a:t>
            </a:r>
            <a:r>
              <a:rPr lang="ru-RU" sz="1600" i="1" dirty="0" smtClean="0">
                <a:solidFill>
                  <a:schemeClr val="tx2"/>
                </a:solidFill>
              </a:rPr>
              <a:t>- </a:t>
            </a:r>
            <a:r>
              <a:rPr lang="ru-RU" sz="1600" i="1" dirty="0">
                <a:solidFill>
                  <a:schemeClr val="tx2"/>
                </a:solidFill>
              </a:rPr>
              <a:t>Днепропетровск : ТИО "Днепркнига", 1992. - 541 с.</a:t>
            </a:r>
          </a:p>
        </p:txBody>
      </p:sp>
      <p:sp>
        <p:nvSpPr>
          <p:cNvPr id="2" name="Скругленный прямоугольник 1"/>
          <p:cNvSpPr/>
          <p:nvPr/>
        </p:nvSpPr>
        <p:spPr>
          <a:xfrm>
            <a:off x="2339752" y="1574032"/>
            <a:ext cx="3600400" cy="207099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sz="2000" b="1" dirty="0">
                <a:solidFill>
                  <a:schemeClr val="tx2"/>
                </a:solidFill>
              </a:rPr>
              <a:t>С </a:t>
            </a:r>
            <a:r>
              <a:rPr lang="ru-RU" sz="1600" b="1" dirty="0">
                <a:solidFill>
                  <a:schemeClr val="tx2"/>
                </a:solidFill>
              </a:rPr>
              <a:t>чего начать знакомство с </a:t>
            </a:r>
            <a:r>
              <a:rPr lang="ru-RU" sz="1600" b="1" dirty="0" smtClean="0">
                <a:solidFill>
                  <a:schemeClr val="tx2"/>
                </a:solidFill>
              </a:rPr>
              <a:t>литературой Японии? </a:t>
            </a:r>
          </a:p>
          <a:p>
            <a:pPr algn="ctr"/>
            <a:r>
              <a:rPr lang="ru-RU" sz="1400" dirty="0" smtClean="0">
                <a:solidFill>
                  <a:schemeClr val="tx2"/>
                </a:solidFill>
              </a:rPr>
              <a:t>Страна </a:t>
            </a:r>
            <a:r>
              <a:rPr lang="ru-RU" sz="1400" dirty="0">
                <a:solidFill>
                  <a:schemeClr val="tx2"/>
                </a:solidFill>
              </a:rPr>
              <a:t>восходящего солнца подарила миру захватывающие детективы и интересную фантастику, не говоря уже о серьезных </a:t>
            </a:r>
            <a:r>
              <a:rPr lang="ru-RU" sz="1400" dirty="0" smtClean="0">
                <a:solidFill>
                  <a:schemeClr val="tx2"/>
                </a:solidFill>
              </a:rPr>
              <a:t>религиозно-философских произведениях</a:t>
            </a:r>
            <a:r>
              <a:rPr lang="ru-RU" dirty="0">
                <a:solidFill>
                  <a:schemeClr val="tx2"/>
                </a:solidFill>
              </a:rPr>
              <a:t>.</a:t>
            </a:r>
          </a:p>
        </p:txBody>
      </p:sp>
    </p:spTree>
    <p:extLst>
      <p:ext uri="{BB962C8B-B14F-4D97-AF65-F5344CB8AC3E}">
        <p14:creationId xmlns:p14="http://schemas.microsoft.com/office/powerpoint/2010/main" val="1710085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5" descr="C:\Users\sak_dn\Desktop\boocover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1154" y="2723753"/>
            <a:ext cx="1661532" cy="24581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 name="Picture 4" descr="C:\Users\sak_dn\Desktop\boocover (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624" y="980728"/>
            <a:ext cx="1652643" cy="25202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Picture 4" descr="C:\Users\sak_dn\Desktop\boocover (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0559" y="4221088"/>
            <a:ext cx="1605424" cy="244827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Горизонтальный свиток 4"/>
          <p:cNvSpPr/>
          <p:nvPr/>
        </p:nvSpPr>
        <p:spPr>
          <a:xfrm>
            <a:off x="827584" y="5268524"/>
            <a:ext cx="5400600" cy="1400836"/>
          </a:xfrm>
          <a:prstGeom prst="horizontalScroll">
            <a:avLst/>
          </a:prstGeom>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lang="ru-RU" sz="1600" dirty="0" smtClean="0"/>
              <a:t>	</a:t>
            </a:r>
            <a:r>
              <a:rPr lang="ru-RU" sz="1600" b="1" i="1" dirty="0" smtClean="0">
                <a:solidFill>
                  <a:schemeClr val="tx2"/>
                </a:solidFill>
              </a:rPr>
              <a:t>Чудовище </a:t>
            </a:r>
            <a:r>
              <a:rPr lang="ru-RU" sz="1600" b="1" i="1" dirty="0">
                <a:solidFill>
                  <a:schemeClr val="tx2"/>
                </a:solidFill>
              </a:rPr>
              <a:t>во </a:t>
            </a:r>
            <a:r>
              <a:rPr lang="ru-RU" sz="1600" b="1" i="1" dirty="0" smtClean="0">
                <a:solidFill>
                  <a:schemeClr val="tx2"/>
                </a:solidFill>
              </a:rPr>
              <a:t>мраке </a:t>
            </a:r>
            <a:r>
              <a:rPr lang="ru-RU" sz="1600" i="1" dirty="0">
                <a:solidFill>
                  <a:schemeClr val="tx2"/>
                </a:solidFill>
              </a:rPr>
              <a:t>: японский детектив. - М. : Профиздат, 1992. - 240 с. - (Антология мировой фантастики и приключений</a:t>
            </a:r>
            <a:r>
              <a:rPr lang="ru-RU" i="1" dirty="0">
                <a:solidFill>
                  <a:schemeClr val="tx2"/>
                </a:solidFill>
              </a:rPr>
              <a:t>)</a:t>
            </a:r>
          </a:p>
        </p:txBody>
      </p:sp>
      <p:sp>
        <p:nvSpPr>
          <p:cNvPr id="6" name="Горизонтальный свиток 5"/>
          <p:cNvSpPr/>
          <p:nvPr/>
        </p:nvSpPr>
        <p:spPr>
          <a:xfrm>
            <a:off x="3347864" y="1196752"/>
            <a:ext cx="5256584" cy="1356750"/>
          </a:xfrm>
          <a:prstGeom prst="horizontalScroll">
            <a:avLst/>
          </a:prstGeom>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t>	</a:t>
            </a:r>
            <a:r>
              <a:rPr lang="ru-RU" sz="1400" b="1" i="1" dirty="0" smtClean="0">
                <a:solidFill>
                  <a:schemeClr val="tx2"/>
                </a:solidFill>
              </a:rPr>
              <a:t>Сэй </a:t>
            </a:r>
            <a:r>
              <a:rPr lang="ru-RU" sz="1400" b="1" i="1" dirty="0">
                <a:solidFill>
                  <a:schemeClr val="tx2"/>
                </a:solidFill>
              </a:rPr>
              <a:t>- </a:t>
            </a:r>
            <a:r>
              <a:rPr lang="ru-RU" sz="1400" b="1" i="1" dirty="0" err="1">
                <a:solidFill>
                  <a:schemeClr val="tx2"/>
                </a:solidFill>
              </a:rPr>
              <a:t>Сенаген</a:t>
            </a:r>
            <a:r>
              <a:rPr lang="ru-RU" sz="1400" b="1" i="1" dirty="0">
                <a:solidFill>
                  <a:schemeClr val="tx2"/>
                </a:solidFill>
              </a:rPr>
              <a:t> </a:t>
            </a:r>
            <a:r>
              <a:rPr lang="ru-RU" sz="1400" b="1" i="1" dirty="0" smtClean="0">
                <a:solidFill>
                  <a:schemeClr val="tx2"/>
                </a:solidFill>
              </a:rPr>
              <a:t>. </a:t>
            </a:r>
            <a:r>
              <a:rPr lang="ru-RU" sz="1400" b="1" i="1" dirty="0" smtClean="0">
                <a:solidFill>
                  <a:schemeClr val="tx2"/>
                </a:solidFill>
              </a:rPr>
              <a:t>Записки </a:t>
            </a:r>
            <a:r>
              <a:rPr lang="ru-RU" sz="1400" b="1" i="1" dirty="0">
                <a:solidFill>
                  <a:schemeClr val="tx2"/>
                </a:solidFill>
              </a:rPr>
              <a:t>у изголовья </a:t>
            </a:r>
            <a:r>
              <a:rPr lang="ru-RU" sz="1400" i="1" dirty="0" smtClean="0">
                <a:solidFill>
                  <a:schemeClr val="tx2"/>
                </a:solidFill>
              </a:rPr>
              <a:t>: </a:t>
            </a:r>
            <a:r>
              <a:rPr lang="ru-RU" sz="1400" i="1" dirty="0">
                <a:solidFill>
                  <a:schemeClr val="tx2"/>
                </a:solidFill>
              </a:rPr>
              <a:t>классическая японская проза 11-14 веков / пер. со старояпонского. - М. : Худ. лит., 1988. - 479 с. </a:t>
            </a:r>
          </a:p>
        </p:txBody>
      </p:sp>
      <p:sp>
        <p:nvSpPr>
          <p:cNvPr id="7" name="Горизонтальный свиток 6"/>
          <p:cNvSpPr/>
          <p:nvPr/>
        </p:nvSpPr>
        <p:spPr>
          <a:xfrm>
            <a:off x="5145757" y="2467777"/>
            <a:ext cx="3674716" cy="1753311"/>
          </a:xfrm>
          <a:prstGeom prst="horizontalScroll">
            <a:avLst/>
          </a:prstGeom>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lang="ru-RU" sz="1400" dirty="0" smtClean="0"/>
              <a:t>	</a:t>
            </a:r>
            <a:r>
              <a:rPr lang="ru-RU" sz="1400" b="1" i="1" dirty="0" smtClean="0">
                <a:solidFill>
                  <a:schemeClr val="tx2"/>
                </a:solidFill>
              </a:rPr>
              <a:t>Мацумото</a:t>
            </a:r>
            <a:r>
              <a:rPr lang="ru-RU" sz="1400" b="1" i="1" dirty="0">
                <a:solidFill>
                  <a:schemeClr val="tx2"/>
                </a:solidFill>
              </a:rPr>
              <a:t>, С.  </a:t>
            </a:r>
            <a:r>
              <a:rPr lang="ru-RU" sz="1400" b="1" i="1" dirty="0" smtClean="0">
                <a:solidFill>
                  <a:schemeClr val="tx2"/>
                </a:solidFill>
              </a:rPr>
              <a:t>Поблекший </a:t>
            </a:r>
            <a:r>
              <a:rPr lang="ru-RU" sz="1400" b="1" i="1" dirty="0">
                <a:solidFill>
                  <a:schemeClr val="tx2"/>
                </a:solidFill>
              </a:rPr>
              <a:t>мундир</a:t>
            </a:r>
            <a:r>
              <a:rPr lang="ru-RU" sz="1400" i="1" dirty="0">
                <a:solidFill>
                  <a:schemeClr val="tx2"/>
                </a:solidFill>
              </a:rPr>
              <a:t> </a:t>
            </a:r>
            <a:r>
              <a:rPr lang="ru-RU" sz="1400" i="1" dirty="0" smtClean="0">
                <a:solidFill>
                  <a:schemeClr val="tx2"/>
                </a:solidFill>
              </a:rPr>
              <a:t> </a:t>
            </a:r>
            <a:r>
              <a:rPr lang="ru-RU" sz="1400" i="1" dirty="0">
                <a:solidFill>
                  <a:schemeClr val="tx2"/>
                </a:solidFill>
              </a:rPr>
              <a:t>/ С. Мацумото  ; пер. с яп. </a:t>
            </a:r>
            <a:endParaRPr lang="ru-RU" sz="1400" i="1" dirty="0" smtClean="0">
              <a:solidFill>
                <a:schemeClr val="tx2"/>
              </a:solidFill>
            </a:endParaRPr>
          </a:p>
          <a:p>
            <a:r>
              <a:rPr lang="ru-RU" sz="1400" i="1" dirty="0" smtClean="0">
                <a:solidFill>
                  <a:schemeClr val="tx2"/>
                </a:solidFill>
              </a:rPr>
              <a:t>Б</a:t>
            </a:r>
            <a:r>
              <a:rPr lang="ru-RU" sz="1400" i="1" dirty="0">
                <a:solidFill>
                  <a:schemeClr val="tx2"/>
                </a:solidFill>
              </a:rPr>
              <a:t>. В. Раскин. - М. : Прогресс, 1988. - 272 с. - (Политический роман).</a:t>
            </a:r>
          </a:p>
        </p:txBody>
      </p:sp>
    </p:spTree>
    <p:extLst>
      <p:ext uri="{BB962C8B-B14F-4D97-AF65-F5344CB8AC3E}">
        <p14:creationId xmlns:p14="http://schemas.microsoft.com/office/powerpoint/2010/main" val="2851380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Вертикальный свиток 2"/>
          <p:cNvSpPr/>
          <p:nvPr/>
        </p:nvSpPr>
        <p:spPr>
          <a:xfrm>
            <a:off x="107504" y="836712"/>
            <a:ext cx="7632848" cy="5904656"/>
          </a:xfrm>
          <a:prstGeom prst="verticalScroll">
            <a:avLst/>
          </a:prstGeom>
        </p:spPr>
        <p:style>
          <a:lnRef idx="1">
            <a:schemeClr val="accent1"/>
          </a:lnRef>
          <a:fillRef idx="2">
            <a:schemeClr val="accent1"/>
          </a:fillRef>
          <a:effectRef idx="1">
            <a:schemeClr val="accent1"/>
          </a:effectRef>
          <a:fontRef idx="minor">
            <a:schemeClr val="dk1"/>
          </a:fontRef>
        </p:style>
        <p:txBody>
          <a:bodyPr rtlCol="0" anchor="ctr"/>
          <a:lstStyle/>
          <a:p>
            <a:endParaRPr lang="ru-RU" sz="1200" b="1" dirty="0" smtClean="0">
              <a:solidFill>
                <a:schemeClr val="accent4">
                  <a:lumMod val="75000"/>
                </a:schemeClr>
              </a:solidFill>
            </a:endParaRPr>
          </a:p>
          <a:p>
            <a:r>
              <a:rPr lang="ru-RU" sz="1400" b="1" dirty="0" smtClean="0">
                <a:solidFill>
                  <a:schemeClr val="accent4">
                    <a:lumMod val="75000"/>
                  </a:schemeClr>
                </a:solidFill>
              </a:rPr>
              <a:t>Японская </a:t>
            </a:r>
            <a:r>
              <a:rPr lang="ru-RU" sz="1400" b="1" dirty="0">
                <a:solidFill>
                  <a:schemeClr val="accent4">
                    <a:lumMod val="75000"/>
                  </a:schemeClr>
                </a:solidFill>
              </a:rPr>
              <a:t>литература имеет двухтысячелетнюю историю и считается одной из ведущих литератур в мире, сопоставимой с англоязычной. Она включает в себя целый ряд жанров и форм, в том числе романов, стихов, драм, путешествий, личных дневников, коллекций случайных мыслей и впечатлений. С начала 7 века и до настоящего времени никогда не было периода, чтобы литературная деятельность затухала в Японии.</a:t>
            </a:r>
          </a:p>
          <a:p>
            <a:endParaRPr lang="ru-RU" sz="1400" b="1" dirty="0">
              <a:solidFill>
                <a:schemeClr val="accent4">
                  <a:lumMod val="75000"/>
                </a:schemeClr>
              </a:solidFill>
            </a:endParaRPr>
          </a:p>
          <a:p>
            <a:r>
              <a:rPr lang="ru-RU" sz="1400" b="1" dirty="0">
                <a:solidFill>
                  <a:schemeClr val="accent4">
                    <a:lumMod val="75000"/>
                  </a:schemeClr>
                </a:solidFill>
              </a:rPr>
              <a:t>Япония приняла систему письменности из Китая, часто с использованием китайских иероглифов для обозначения японских слов. Ранние литературные труды в значительной степени находились под влиянием культурных контактов с Китаем и китайской литературой, и зачастую написаны на классическом китайском языке. </a:t>
            </a:r>
          </a:p>
          <a:p>
            <a:r>
              <a:rPr lang="ru-RU" sz="1400" b="1" dirty="0">
                <a:solidFill>
                  <a:schemeClr val="accent4">
                    <a:lumMod val="75000"/>
                  </a:schemeClr>
                </a:solidFill>
              </a:rPr>
              <a:t> </a:t>
            </a:r>
          </a:p>
          <a:p>
            <a:r>
              <a:rPr lang="ru-RU" sz="1400" b="1" dirty="0">
                <a:solidFill>
                  <a:schemeClr val="accent4">
                    <a:lumMod val="75000"/>
                  </a:schemeClr>
                </a:solidFill>
              </a:rPr>
              <a:t>Чувственный и эмоциональный японский язык способен передавать мельчайшие нюансы красоты окружающего мира. Это определило его созерцательную, величавую природу, подспудное ощущение тайны, мистики, разлитой вокруг.</a:t>
            </a:r>
          </a:p>
          <a:p>
            <a:endParaRPr lang="ru-RU" sz="1400" b="1" dirty="0">
              <a:solidFill>
                <a:schemeClr val="accent4">
                  <a:lumMod val="75000"/>
                </a:schemeClr>
              </a:solidFill>
            </a:endParaRPr>
          </a:p>
          <a:p>
            <a:r>
              <a:rPr lang="ru-RU" sz="2000" b="1" dirty="0">
                <a:solidFill>
                  <a:schemeClr val="accent4">
                    <a:lumMod val="75000"/>
                  </a:schemeClr>
                </a:solidFill>
              </a:rPr>
              <a:t>Предлагаем вашему вниманию литературную подборку, которая поможет познакомиться с богатым миром японской литературы, хотя бы в общих чертах.</a:t>
            </a:r>
            <a:endParaRPr lang="ru-RU" sz="2000" dirty="0"/>
          </a:p>
        </p:txBody>
      </p:sp>
    </p:spTree>
    <p:extLst>
      <p:ext uri="{BB962C8B-B14F-4D97-AF65-F5344CB8AC3E}">
        <p14:creationId xmlns:p14="http://schemas.microsoft.com/office/powerpoint/2010/main" val="38423710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C:\Users\sak_dn\Desktop\boocover (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586" y="1493487"/>
            <a:ext cx="1565537" cy="248920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053" name="Picture 5" descr="C:\Users\sak_dn\Desktop\982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2214643"/>
            <a:ext cx="1567482" cy="247662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Горизонтальный свиток 2"/>
          <p:cNvSpPr/>
          <p:nvPr/>
        </p:nvSpPr>
        <p:spPr>
          <a:xfrm>
            <a:off x="2915816" y="2863665"/>
            <a:ext cx="4123928" cy="1248236"/>
          </a:xfrm>
          <a:prstGeom prst="horizontalScroll">
            <a:avLst/>
          </a:prstGeom>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lang="ru-RU" dirty="0" smtClean="0"/>
              <a:t>	</a:t>
            </a:r>
            <a:r>
              <a:rPr lang="ru-RU" sz="1600" b="1" i="1" dirty="0" smtClean="0">
                <a:solidFill>
                  <a:schemeClr val="tx2"/>
                </a:solidFill>
              </a:rPr>
              <a:t>Мацумото</a:t>
            </a:r>
            <a:r>
              <a:rPr lang="ru-RU" sz="1600" b="1" i="1" dirty="0">
                <a:solidFill>
                  <a:schemeClr val="tx2"/>
                </a:solidFill>
              </a:rPr>
              <a:t>, С.  </a:t>
            </a:r>
            <a:r>
              <a:rPr lang="ru-RU" sz="1600" b="1" i="1" dirty="0" smtClean="0">
                <a:solidFill>
                  <a:schemeClr val="tx2"/>
                </a:solidFill>
              </a:rPr>
              <a:t>Флаг </a:t>
            </a:r>
            <a:r>
              <a:rPr lang="ru-RU" sz="1600" b="1" i="1" dirty="0">
                <a:solidFill>
                  <a:schemeClr val="tx2"/>
                </a:solidFill>
              </a:rPr>
              <a:t>в тумане </a:t>
            </a:r>
            <a:r>
              <a:rPr lang="ru-RU" sz="1600" i="1" dirty="0" smtClean="0">
                <a:solidFill>
                  <a:schemeClr val="tx2"/>
                </a:solidFill>
              </a:rPr>
              <a:t>: </a:t>
            </a:r>
            <a:r>
              <a:rPr lang="ru-RU" sz="1600" i="1" dirty="0">
                <a:solidFill>
                  <a:schemeClr val="tx2"/>
                </a:solidFill>
              </a:rPr>
              <a:t>романы / пер. с яп. - Минск : Вышэйшая школа, 1991. - 511 с. : ил. </a:t>
            </a:r>
          </a:p>
        </p:txBody>
      </p:sp>
      <p:sp>
        <p:nvSpPr>
          <p:cNvPr id="4" name="Горизонтальный свиток 3"/>
          <p:cNvSpPr/>
          <p:nvPr/>
        </p:nvSpPr>
        <p:spPr>
          <a:xfrm>
            <a:off x="1979712" y="1493487"/>
            <a:ext cx="4392488" cy="1140158"/>
          </a:xfrm>
          <a:prstGeom prst="horizontalScroll">
            <a:avLst/>
          </a:prstGeom>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lang="ru-RU" dirty="0" smtClean="0"/>
              <a:t>	</a:t>
            </a:r>
            <a:r>
              <a:rPr lang="ru-RU" sz="1600" b="1" i="1" dirty="0" smtClean="0">
                <a:solidFill>
                  <a:schemeClr val="tx2"/>
                </a:solidFill>
              </a:rPr>
              <a:t>Пионовый фонарь </a:t>
            </a:r>
            <a:r>
              <a:rPr lang="ru-RU" sz="1600" i="1" dirty="0">
                <a:solidFill>
                  <a:schemeClr val="tx2"/>
                </a:solidFill>
              </a:rPr>
              <a:t>: японская фантастическая проза / пер. с яп. - М. : Худ. лит., 1991. - 399 с.</a:t>
            </a:r>
          </a:p>
        </p:txBody>
      </p:sp>
      <p:sp>
        <p:nvSpPr>
          <p:cNvPr id="5" name="Горизонтальный свиток 4"/>
          <p:cNvSpPr/>
          <p:nvPr/>
        </p:nvSpPr>
        <p:spPr>
          <a:xfrm>
            <a:off x="2555776" y="5013176"/>
            <a:ext cx="4536504" cy="1220947"/>
          </a:xfrm>
          <a:prstGeom prst="horizontalScroll">
            <a:avLst/>
          </a:prstGeom>
          <a:ln>
            <a:solidFill>
              <a:schemeClr val="accent6">
                <a:lumMod val="50000"/>
              </a:schemeClr>
            </a:solidFill>
          </a:ln>
        </p:spPr>
        <p:style>
          <a:lnRef idx="1">
            <a:schemeClr val="accent1"/>
          </a:lnRef>
          <a:fillRef idx="2">
            <a:schemeClr val="accent1"/>
          </a:fillRef>
          <a:effectRef idx="1">
            <a:schemeClr val="accent1"/>
          </a:effectRef>
          <a:fontRef idx="minor">
            <a:schemeClr val="dk1"/>
          </a:fontRef>
        </p:style>
        <p:txBody>
          <a:bodyPr rtlCol="0" anchor="ctr"/>
          <a:lstStyle/>
          <a:p>
            <a:r>
              <a:rPr lang="ru-RU" dirty="0" smtClean="0"/>
              <a:t>	</a:t>
            </a:r>
            <a:r>
              <a:rPr lang="ru-RU" sz="1600" b="1" i="1" dirty="0" smtClean="0">
                <a:solidFill>
                  <a:schemeClr val="tx2"/>
                </a:solidFill>
              </a:rPr>
              <a:t>Луна </a:t>
            </a:r>
            <a:r>
              <a:rPr lang="ru-RU" sz="1600" b="1" i="1" dirty="0">
                <a:solidFill>
                  <a:schemeClr val="tx2"/>
                </a:solidFill>
              </a:rPr>
              <a:t>в тумане </a:t>
            </a:r>
            <a:r>
              <a:rPr lang="ru-RU" sz="1600" i="1" dirty="0" smtClean="0">
                <a:solidFill>
                  <a:schemeClr val="tx2"/>
                </a:solidFill>
              </a:rPr>
              <a:t>: </a:t>
            </a:r>
            <a:r>
              <a:rPr lang="ru-RU" sz="1600" i="1" dirty="0">
                <a:solidFill>
                  <a:schemeClr val="tx2"/>
                </a:solidFill>
              </a:rPr>
              <a:t>японская классическая проза / пер. с яп. - М. : Правда, 1988. - 480 с.</a:t>
            </a:r>
          </a:p>
        </p:txBody>
      </p:sp>
      <p:pic>
        <p:nvPicPr>
          <p:cNvPr id="2054" name="Picture 6" descr="C:\Users\sak_dn\Desktop\boocover (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560" y="4211813"/>
            <a:ext cx="1708720" cy="252028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401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074" name="Picture 2" descr="C:\Users\sak_dn\Desktop\красивые картинки\5a1c3ca81ee8015ffe4cf0b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1800" y="3772289"/>
            <a:ext cx="5832648" cy="2865918"/>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3" name="Горизонтальный свиток 2"/>
          <p:cNvSpPr/>
          <p:nvPr/>
        </p:nvSpPr>
        <p:spPr>
          <a:xfrm>
            <a:off x="2444849" y="1293515"/>
            <a:ext cx="6552728" cy="3816424"/>
          </a:xfrm>
          <a:prstGeom prst="horizontalScroll">
            <a:avLst/>
          </a:prstGeom>
          <a:ln>
            <a:solidFill>
              <a:schemeClr val="accent6">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ru-RU" sz="1400" i="1" dirty="0" smtClean="0">
              <a:solidFill>
                <a:schemeClr val="tx2"/>
              </a:solidFill>
            </a:endParaRPr>
          </a:p>
          <a:p>
            <a:pPr algn="ctr"/>
            <a:r>
              <a:rPr lang="ru-RU" sz="1600" b="1" i="1" dirty="0" smtClean="0">
                <a:solidFill>
                  <a:schemeClr val="tx2"/>
                </a:solidFill>
              </a:rPr>
              <a:t>Япония</a:t>
            </a:r>
            <a:r>
              <a:rPr lang="ru-RU" sz="1400" i="1" dirty="0" smtClean="0">
                <a:solidFill>
                  <a:schemeClr val="tx2"/>
                </a:solidFill>
              </a:rPr>
              <a:t> </a:t>
            </a:r>
            <a:r>
              <a:rPr lang="ru-RU" sz="1400" i="1" dirty="0">
                <a:solidFill>
                  <a:schemeClr val="tx2"/>
                </a:solidFill>
              </a:rPr>
              <a:t>– загадочная страна с самобытными культурными традициями, которые дошли до нас в неизменном виде благодаря географической обособленности страны. Здесь сложилась особенная бытовая культура, необычные традиции, кухня. Художественное и прикладное искусство, музыка, театр Японии уникальны и славятся на весь мир. Также своеобразна и японская литература. Попытки постижения «японской души» были, есть и будут: уж такова, наверное, наша природа – разворачивать слой за слоем укутанную в полотно неведомых кодов и символов тайну другого человека и мира вокруг него.</a:t>
            </a:r>
          </a:p>
          <a:p>
            <a:pPr algn="ctr"/>
            <a:r>
              <a:rPr lang="ru-RU" sz="1600" b="1" i="1" dirty="0" smtClean="0">
                <a:solidFill>
                  <a:schemeClr val="tx2"/>
                </a:solidFill>
              </a:rPr>
              <a:t>Приглашаем Вас </a:t>
            </a:r>
            <a:r>
              <a:rPr lang="ru-RU" sz="1600" b="1" i="1" dirty="0">
                <a:solidFill>
                  <a:schemeClr val="tx2"/>
                </a:solidFill>
              </a:rPr>
              <a:t>познакомиться с японской литературой </a:t>
            </a:r>
            <a:r>
              <a:rPr lang="ru-RU" sz="1600" b="1" i="1" dirty="0" smtClean="0">
                <a:solidFill>
                  <a:schemeClr val="tx2"/>
                </a:solidFill>
              </a:rPr>
              <a:t>  </a:t>
            </a:r>
            <a:r>
              <a:rPr lang="ru-RU" sz="1600" b="1" i="1" dirty="0">
                <a:solidFill>
                  <a:schemeClr val="tx2"/>
                </a:solidFill>
              </a:rPr>
              <a:t>на абонемент научной и художественной литературы </a:t>
            </a:r>
            <a:r>
              <a:rPr lang="ru-RU" sz="1600" b="1" i="1" dirty="0" smtClean="0">
                <a:solidFill>
                  <a:schemeClr val="tx2"/>
                </a:solidFill>
              </a:rPr>
              <a:t> </a:t>
            </a:r>
          </a:p>
          <a:p>
            <a:pPr algn="ctr"/>
            <a:r>
              <a:rPr lang="ru-RU" sz="1600" b="1" i="1" dirty="0" smtClean="0">
                <a:solidFill>
                  <a:schemeClr val="tx2"/>
                </a:solidFill>
              </a:rPr>
              <a:t>(учебный корпус №3, </a:t>
            </a:r>
            <a:r>
              <a:rPr lang="ru-RU" sz="1600" b="1" i="1" dirty="0">
                <a:solidFill>
                  <a:schemeClr val="tx2"/>
                </a:solidFill>
              </a:rPr>
              <a:t>каб. 3221)</a:t>
            </a:r>
          </a:p>
          <a:p>
            <a:pPr algn="ctr"/>
            <a:endParaRPr lang="ru-RU" sz="1600" dirty="0">
              <a:solidFill>
                <a:schemeClr val="tx2"/>
              </a:solidFill>
            </a:endParaRPr>
          </a:p>
        </p:txBody>
      </p:sp>
    </p:spTree>
    <p:extLst>
      <p:ext uri="{BB962C8B-B14F-4D97-AF65-F5344CB8AC3E}">
        <p14:creationId xmlns:p14="http://schemas.microsoft.com/office/powerpoint/2010/main" val="36023616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Прямоугольник 10"/>
          <p:cNvSpPr/>
          <p:nvPr/>
        </p:nvSpPr>
        <p:spPr>
          <a:xfrm>
            <a:off x="3807442" y="4797152"/>
            <a:ext cx="3798168" cy="1477328"/>
          </a:xfrm>
          <a:prstGeom prst="rect">
            <a:avLst/>
          </a:prstGeom>
        </p:spPr>
        <p:txBody>
          <a:bodyPr wrap="square">
            <a:spAutoFit/>
          </a:bodyPr>
          <a:lstStyle/>
          <a:p>
            <a:pPr algn="ctr"/>
            <a:r>
              <a:rPr lang="ru-RU" b="1" dirty="0">
                <a:ln w="1905"/>
                <a:solidFill>
                  <a:srgbClr val="800000"/>
                </a:solidFill>
                <a:effectLst>
                  <a:innerShdw blurRad="69850" dist="43180" dir="5400000">
                    <a:srgbClr val="000000">
                      <a:alpha val="65000"/>
                    </a:srgbClr>
                  </a:innerShdw>
                </a:effectLst>
              </a:rPr>
              <a:t>г. Пинск</a:t>
            </a:r>
          </a:p>
          <a:p>
            <a:pPr algn="ctr"/>
            <a:r>
              <a:rPr lang="ru-RU" b="1" dirty="0">
                <a:ln w="1905"/>
                <a:solidFill>
                  <a:srgbClr val="800000"/>
                </a:solidFill>
                <a:effectLst>
                  <a:innerShdw blurRad="69850" dist="43180" dir="5400000">
                    <a:srgbClr val="000000">
                      <a:alpha val="65000"/>
                    </a:srgbClr>
                  </a:innerShdw>
                </a:effectLst>
              </a:rPr>
              <a:t>ул. Пушкина,4</a:t>
            </a:r>
          </a:p>
          <a:p>
            <a:pPr algn="ctr"/>
            <a:r>
              <a:rPr lang="ru-RU" b="1" dirty="0">
                <a:ln w="1905"/>
                <a:solidFill>
                  <a:srgbClr val="800000"/>
                </a:solidFill>
                <a:effectLst>
                  <a:innerShdw blurRad="69850" dist="43180" dir="5400000">
                    <a:srgbClr val="000000">
                      <a:alpha val="65000"/>
                    </a:srgbClr>
                  </a:innerShdw>
                </a:effectLst>
              </a:rPr>
              <a:t>Библиотека</a:t>
            </a:r>
          </a:p>
          <a:p>
            <a:pPr algn="ctr"/>
            <a:r>
              <a:rPr lang="ru-RU" b="1" dirty="0">
                <a:ln w="1905"/>
                <a:solidFill>
                  <a:srgbClr val="800000"/>
                </a:solidFill>
                <a:effectLst>
                  <a:innerShdw blurRad="69850" dist="43180" dir="5400000">
                    <a:srgbClr val="000000">
                      <a:alpha val="65000"/>
                    </a:srgbClr>
                  </a:innerShdw>
                </a:effectLst>
              </a:rPr>
              <a:t>Составитель: </a:t>
            </a:r>
            <a:r>
              <a:rPr lang="ru-RU" b="1" dirty="0" smtClean="0">
                <a:ln w="1905"/>
                <a:solidFill>
                  <a:srgbClr val="800000"/>
                </a:solidFill>
                <a:effectLst>
                  <a:innerShdw blurRad="69850" dist="43180" dir="5400000">
                    <a:srgbClr val="000000">
                      <a:alpha val="65000"/>
                    </a:srgbClr>
                  </a:innerShdw>
                </a:effectLst>
              </a:rPr>
              <a:t>библиотекарь</a:t>
            </a:r>
          </a:p>
          <a:p>
            <a:pPr algn="ctr"/>
            <a:r>
              <a:rPr lang="ru-RU" b="1" dirty="0" smtClean="0">
                <a:ln w="1905"/>
                <a:solidFill>
                  <a:srgbClr val="800000"/>
                </a:solidFill>
                <a:effectLst>
                  <a:innerShdw blurRad="69850" dist="43180" dir="5400000">
                    <a:srgbClr val="000000">
                      <a:alpha val="65000"/>
                    </a:srgbClr>
                  </a:innerShdw>
                </a:effectLst>
              </a:rPr>
              <a:t> </a:t>
            </a:r>
            <a:r>
              <a:rPr lang="ru-RU" b="1" dirty="0">
                <a:ln w="1905"/>
                <a:solidFill>
                  <a:srgbClr val="800000"/>
                </a:solidFill>
                <a:effectLst>
                  <a:innerShdw blurRad="69850" dist="43180" dir="5400000">
                    <a:srgbClr val="000000">
                      <a:alpha val="65000"/>
                    </a:srgbClr>
                  </a:innerShdw>
                </a:effectLst>
              </a:rPr>
              <a:t>Д. Н. </a:t>
            </a:r>
            <a:r>
              <a:rPr lang="ru-RU" b="1" dirty="0" err="1">
                <a:ln w="1905"/>
                <a:solidFill>
                  <a:srgbClr val="800000"/>
                </a:solidFill>
                <a:effectLst>
                  <a:innerShdw blurRad="69850" dist="43180" dir="5400000">
                    <a:srgbClr val="000000">
                      <a:alpha val="65000"/>
                    </a:srgbClr>
                  </a:innerShdw>
                </a:effectLst>
              </a:rPr>
              <a:t>Сакович</a:t>
            </a:r>
            <a:r>
              <a:rPr lang="ru-RU" dirty="0">
                <a:ln w="18415" cmpd="sng">
                  <a:solidFill>
                    <a:srgbClr val="FFFFFF"/>
                  </a:solidFill>
                  <a:prstDash val="solid"/>
                </a:ln>
                <a:solidFill>
                  <a:srgbClr val="800000"/>
                </a:solidFill>
                <a:effectLst>
                  <a:outerShdw blurRad="63500" dir="3600000" algn="tl" rotWithShape="0">
                    <a:srgbClr val="000000">
                      <a:alpha val="70000"/>
                    </a:srgbClr>
                  </a:outerShdw>
                </a:effectLst>
              </a:rPr>
              <a:t> </a:t>
            </a:r>
          </a:p>
        </p:txBody>
      </p:sp>
      <p:sp>
        <p:nvSpPr>
          <p:cNvPr id="2" name="Вертикальный свиток 1"/>
          <p:cNvSpPr/>
          <p:nvPr/>
        </p:nvSpPr>
        <p:spPr>
          <a:xfrm>
            <a:off x="3707904" y="1412776"/>
            <a:ext cx="3997245" cy="3024336"/>
          </a:xfrm>
          <a:prstGeom prst="verticalScroll">
            <a:avLst/>
          </a:prstGeom>
          <a:solidFill>
            <a:srgbClr val="800000"/>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a:t>Использованные ресурсы:</a:t>
            </a:r>
          </a:p>
          <a:p>
            <a:pPr algn="ctr"/>
            <a:r>
              <a:rPr lang="ru-RU" dirty="0"/>
              <a:t>https://bit-ly.ru/Z7Stj</a:t>
            </a:r>
          </a:p>
          <a:p>
            <a:pPr algn="ctr"/>
            <a:r>
              <a:rPr lang="ru-RU" dirty="0"/>
              <a:t>https://bit-ly.ru/91F6z</a:t>
            </a:r>
          </a:p>
          <a:p>
            <a:pPr algn="ctr"/>
            <a:r>
              <a:rPr lang="ru-RU" dirty="0"/>
              <a:t>https://bit-ly.ru/NkLc0</a:t>
            </a:r>
          </a:p>
          <a:p>
            <a:pPr algn="ctr"/>
            <a:r>
              <a:rPr lang="ru-RU" dirty="0"/>
              <a:t>https://bit-ly.ru/SRgMH</a:t>
            </a:r>
          </a:p>
          <a:p>
            <a:pPr algn="ctr"/>
            <a:r>
              <a:rPr lang="ru-RU" dirty="0"/>
              <a:t>https://bit-ly.ru/zOQh0</a:t>
            </a:r>
          </a:p>
          <a:p>
            <a:pPr algn="ctr"/>
            <a:r>
              <a:rPr lang="ru-RU" dirty="0"/>
              <a:t>https://bit-ly.ru/dVaab</a:t>
            </a:r>
          </a:p>
          <a:p>
            <a:pPr algn="ctr"/>
            <a:r>
              <a:rPr lang="ru-RU" dirty="0"/>
              <a:t>https://bit-ly.ru/JBM3a</a:t>
            </a:r>
          </a:p>
          <a:p>
            <a:pPr algn="ctr"/>
            <a:r>
              <a:rPr lang="ru-RU" dirty="0"/>
              <a:t>https://bit-ly.ru/i0Mjd</a:t>
            </a:r>
          </a:p>
        </p:txBody>
      </p:sp>
    </p:spTree>
    <p:extLst>
      <p:ext uri="{BB962C8B-B14F-4D97-AF65-F5344CB8AC3E}">
        <p14:creationId xmlns:p14="http://schemas.microsoft.com/office/powerpoint/2010/main" val="534179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Скругленный прямоугольник 1"/>
          <p:cNvSpPr/>
          <p:nvPr/>
        </p:nvSpPr>
        <p:spPr>
          <a:xfrm>
            <a:off x="179512" y="980729"/>
            <a:ext cx="5112568" cy="496855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a:solidFill>
                  <a:schemeClr val="tx2"/>
                </a:solidFill>
              </a:rPr>
              <a:t>Однажды старый дровосек находит в стволе бамбука маленькую девочку: у него не было детей, и потому он с радостью взял ее жить к себе, и назвал Кагуя-химэ. Такэтори всячески оберегает ребенка, который растет не по дням, а по часам — параллельно старик постоянно находит золотые монеты и другие сокровища, которые он откладывает для будущей жизни девушки. Тем временем девочка превращается в настоящую красавицу, в которую влюбляется каждый юноша, увидевший ее. Дело доходит до того, что ей заинтересовался представитель императорской семьи. Однако Кагуя не хочет идти замуж, ведь она-то знает, что не создана для жизни в реальном мире — на землю она сослана с Луны за проступок. А еще у нее есть удивительное платье из перьев, надев которое она сможет забыть все, что случилось с ней на Земле. Сентиментальная история напоминает сказку и бытовой роман одновременно — она создана около X века, и отражает период становления классической японской литературы. Кстати, </a:t>
            </a:r>
            <a:r>
              <a:rPr lang="ru-RU" sz="1600" b="1" dirty="0">
                <a:solidFill>
                  <a:schemeClr val="tx2"/>
                </a:solidFill>
              </a:rPr>
              <a:t>«Повесть о старике Такэтори» </a:t>
            </a:r>
            <a:r>
              <a:rPr lang="ru-RU" sz="1400" dirty="0">
                <a:solidFill>
                  <a:schemeClr val="tx2"/>
                </a:solidFill>
              </a:rPr>
              <a:t>экранизировал знаменитый японский мультипликатор Исао Такахата — картина вышла под названием </a:t>
            </a:r>
            <a:r>
              <a:rPr lang="ru-RU" sz="1400" b="1" dirty="0">
                <a:solidFill>
                  <a:schemeClr val="tx2"/>
                </a:solidFill>
              </a:rPr>
              <a:t>«Сказание о принцессе Кагуя».</a:t>
            </a:r>
          </a:p>
        </p:txBody>
      </p:sp>
      <p:pic>
        <p:nvPicPr>
          <p:cNvPr id="4" name="Picture 2" descr="C:\Users\sak_dn\Desktop\300x429_1_ac0dfa9532011c329bb5e9f71e86b585@350x500_0xc35dbb80_3526817215270251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135" y="2132856"/>
            <a:ext cx="2189201" cy="32492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118989" y="142628"/>
            <a:ext cx="8208912" cy="738664"/>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7 главных произведений японской </a:t>
            </a:r>
            <a:r>
              <a:rPr lang="ru-RU" sz="2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литературы</a:t>
            </a:r>
            <a:endParaRPr lang="ru-RU" sz="2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a:p>
            <a:pPr algn="ctr"/>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Подборка для тех, кто хочет понять Страну восходящего солнца</a:t>
            </a:r>
          </a:p>
        </p:txBody>
      </p:sp>
      <p:sp>
        <p:nvSpPr>
          <p:cNvPr id="5" name="Прямоугольник 4"/>
          <p:cNvSpPr/>
          <p:nvPr/>
        </p:nvSpPr>
        <p:spPr>
          <a:xfrm>
            <a:off x="5530949" y="1124744"/>
            <a:ext cx="3101812" cy="646331"/>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«ПОВЕСТЬ О СТАРИКЕ ТАКЭТОРИ»</a:t>
            </a:r>
          </a:p>
        </p:txBody>
      </p:sp>
      <p:sp>
        <p:nvSpPr>
          <p:cNvPr id="6" name="Скругленный прямоугольник 5"/>
          <p:cNvSpPr/>
          <p:nvPr/>
        </p:nvSpPr>
        <p:spPr>
          <a:xfrm>
            <a:off x="1259632" y="6093296"/>
            <a:ext cx="6782704" cy="62518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b="1" i="1" dirty="0">
                <a:solidFill>
                  <a:schemeClr val="tx2"/>
                </a:solidFill>
              </a:rPr>
              <a:t>Луна в тумане </a:t>
            </a:r>
            <a:r>
              <a:rPr lang="ru-RU" sz="1600" b="1" i="1" dirty="0" smtClean="0">
                <a:solidFill>
                  <a:schemeClr val="tx2"/>
                </a:solidFill>
              </a:rPr>
              <a:t> </a:t>
            </a:r>
            <a:r>
              <a:rPr lang="ru-RU" sz="1400" i="1" dirty="0">
                <a:solidFill>
                  <a:schemeClr val="tx2"/>
                </a:solidFill>
              </a:rPr>
              <a:t>: японская классическая </a:t>
            </a:r>
            <a:r>
              <a:rPr lang="ru-RU" sz="1400" i="1" dirty="0" smtClean="0">
                <a:solidFill>
                  <a:schemeClr val="tx2"/>
                </a:solidFill>
              </a:rPr>
              <a:t>проза. </a:t>
            </a:r>
            <a:r>
              <a:rPr lang="ru-RU" sz="1400" i="1" dirty="0">
                <a:solidFill>
                  <a:schemeClr val="tx2"/>
                </a:solidFill>
              </a:rPr>
              <a:t>Повесть о старике Такэтори. </a:t>
            </a:r>
            <a:r>
              <a:rPr lang="ru-RU" sz="1400" i="1" dirty="0" smtClean="0">
                <a:solidFill>
                  <a:schemeClr val="tx2"/>
                </a:solidFill>
              </a:rPr>
              <a:t>/ </a:t>
            </a:r>
            <a:r>
              <a:rPr lang="ru-RU" sz="1400" i="1" dirty="0">
                <a:solidFill>
                  <a:schemeClr val="tx2"/>
                </a:solidFill>
              </a:rPr>
              <a:t>пер. с яп. - М. : Правда, 1988. - 480 с. </a:t>
            </a:r>
          </a:p>
        </p:txBody>
      </p:sp>
    </p:spTree>
    <p:extLst>
      <p:ext uri="{BB962C8B-B14F-4D97-AF65-F5344CB8AC3E}">
        <p14:creationId xmlns:p14="http://schemas.microsoft.com/office/powerpoint/2010/main" val="3117627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Скругленный прямоугольник 1"/>
          <p:cNvSpPr/>
          <p:nvPr/>
        </p:nvSpPr>
        <p:spPr>
          <a:xfrm>
            <a:off x="179512" y="1340768"/>
            <a:ext cx="4752529" cy="4968552"/>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a:solidFill>
                  <a:schemeClr val="tx2"/>
                </a:solidFill>
              </a:rPr>
              <a:t>Сложно переоценить значение </a:t>
            </a:r>
            <a:r>
              <a:rPr lang="ru-RU" sz="1400" b="1" dirty="0">
                <a:solidFill>
                  <a:schemeClr val="tx2"/>
                </a:solidFill>
              </a:rPr>
              <a:t>«Повести о Гэндзи» </a:t>
            </a:r>
            <a:r>
              <a:rPr lang="ru-RU" sz="1400" dirty="0">
                <a:solidFill>
                  <a:schemeClr val="tx2"/>
                </a:solidFill>
              </a:rPr>
              <a:t>для всей японской литературы — это ее основа. Огромный текст в оригинале сегодня не могут читать даже сами жители Страны восходящего солнца, и потому он издается в переводе на современный японский язык. Его создательница — придворная дама Мурасаки Сикибу, которая в своем сложносочиненном и велеречивом произведении воспевает Гэндзи — идеального мужчину, который изящен, утончен, смел, умен и достиг совершенства в искусстве любви. Произведение столь впечатлило публику, что Гэндзи стал почти мифологическим персонажем наряду с традиционными божествами Японии, и люди просто не верили, что подобная книга вообще могла быть написана человеком. Текст стоит обязательно прочесть, однако будьте готовы, что это потребует от вас немалых усилий, как, например, чтение «Илиады» Гомера.</a:t>
            </a:r>
          </a:p>
        </p:txBody>
      </p:sp>
      <p:pic>
        <p:nvPicPr>
          <p:cNvPr id="5122" name="Picture 2" descr="C:\Users\sak_dn\Desktop\300x429_1_5edf83486c7a8eec4984041993fb8145@350x500_0xc35dbb80_182358564115270253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088" y="1941530"/>
            <a:ext cx="2483220" cy="355100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45403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Скругленный прямоугольник 1"/>
          <p:cNvSpPr/>
          <p:nvPr/>
        </p:nvSpPr>
        <p:spPr>
          <a:xfrm>
            <a:off x="323529" y="1268760"/>
            <a:ext cx="4392488" cy="439248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a:solidFill>
                  <a:schemeClr val="tx2"/>
                </a:solidFill>
              </a:rPr>
              <a:t>«Эту книгу замет обо всем, что прошло перед моими глазами и волновало мое сердце, я написала в тишине и уединении моего дома» — говорила Сэй-Сенагон о своей книге </a:t>
            </a:r>
            <a:r>
              <a:rPr lang="ru-RU" sz="1400" b="1" dirty="0">
                <a:solidFill>
                  <a:schemeClr val="tx2"/>
                </a:solidFill>
              </a:rPr>
              <a:t>«Записки у изголовья», </a:t>
            </a:r>
            <a:r>
              <a:rPr lang="ru-RU" sz="1400" dirty="0">
                <a:solidFill>
                  <a:schemeClr val="tx2"/>
                </a:solidFill>
              </a:rPr>
              <a:t>которая является одним из любимейших произведений японцев. Действительно, в пространных эссе, написанных придворной дамой, есть все, что так близко сердцу жителя Страны восходящего солнца: неспешный ритм повествования, любование красотой природы, эстетизация повседневной жизни. Удивительно медитативная и практически бессюжетная книга интересна еще и бытовыми подробностями жизни древней Японии — автор рассказывает о мелочах вроде покупки продуктов и выбора наряда для выхода в свет. С учетом того, что произведение создано в XI веке, все эти свидетельства и подробности являются поистине бесценным материалом.</a:t>
            </a:r>
          </a:p>
        </p:txBody>
      </p:sp>
      <p:pic>
        <p:nvPicPr>
          <p:cNvPr id="6146" name="Picture 2" descr="C:\Users\sak_dn\Desktop\300x429_1_5ca7fa873bc77c714ca13bc6f1253c8d@350x500_0xc35dbb80_1467274641152702549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5540" y="1628800"/>
            <a:ext cx="2668828" cy="38164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Скругленный прямоугольник 2"/>
          <p:cNvSpPr/>
          <p:nvPr/>
        </p:nvSpPr>
        <p:spPr>
          <a:xfrm>
            <a:off x="827584" y="5949280"/>
            <a:ext cx="7056784" cy="62636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ru-RU" sz="1600" i="1" dirty="0" smtClean="0"/>
              <a:t>       	</a:t>
            </a:r>
            <a:r>
              <a:rPr lang="ru-RU" sz="1600" b="1" i="1" dirty="0" smtClean="0">
                <a:solidFill>
                  <a:schemeClr val="tx2"/>
                </a:solidFill>
              </a:rPr>
              <a:t>Луна </a:t>
            </a:r>
            <a:r>
              <a:rPr lang="ru-RU" sz="1600" b="1" i="1" dirty="0">
                <a:solidFill>
                  <a:schemeClr val="tx2"/>
                </a:solidFill>
              </a:rPr>
              <a:t>в тумане </a:t>
            </a:r>
            <a:r>
              <a:rPr lang="ru-RU" sz="1600" b="1" i="1" dirty="0" smtClean="0">
                <a:solidFill>
                  <a:schemeClr val="tx2"/>
                </a:solidFill>
              </a:rPr>
              <a:t> </a:t>
            </a:r>
            <a:r>
              <a:rPr lang="ru-RU" sz="1600" i="1" dirty="0">
                <a:solidFill>
                  <a:schemeClr val="tx2"/>
                </a:solidFill>
              </a:rPr>
              <a:t>: японская классическая </a:t>
            </a:r>
            <a:r>
              <a:rPr lang="ru-RU" sz="1600" i="1" dirty="0" smtClean="0">
                <a:solidFill>
                  <a:schemeClr val="tx2"/>
                </a:solidFill>
              </a:rPr>
              <a:t>проза.</a:t>
            </a:r>
          </a:p>
          <a:p>
            <a:pPr algn="ctr"/>
            <a:r>
              <a:rPr lang="ru-RU" sz="1600" i="1" dirty="0" smtClean="0">
                <a:solidFill>
                  <a:schemeClr val="tx2"/>
                </a:solidFill>
              </a:rPr>
              <a:t> </a:t>
            </a:r>
            <a:r>
              <a:rPr lang="ru-RU" sz="1600" i="1" dirty="0">
                <a:solidFill>
                  <a:schemeClr val="tx2"/>
                </a:solidFill>
              </a:rPr>
              <a:t>Сэй-Сёнагон. Записки у изголовья </a:t>
            </a:r>
            <a:r>
              <a:rPr lang="ru-RU" sz="1600" i="1" dirty="0" smtClean="0">
                <a:solidFill>
                  <a:schemeClr val="tx2"/>
                </a:solidFill>
              </a:rPr>
              <a:t>/ </a:t>
            </a:r>
            <a:r>
              <a:rPr lang="ru-RU" sz="1600" i="1" dirty="0">
                <a:solidFill>
                  <a:schemeClr val="tx2"/>
                </a:solidFill>
              </a:rPr>
              <a:t>пер. с яп. - М. : Правда, 1988. - 480 </a:t>
            </a:r>
            <a:r>
              <a:rPr lang="ru-RU" sz="1600" dirty="0">
                <a:solidFill>
                  <a:schemeClr val="tx2"/>
                </a:solidFill>
              </a:rPr>
              <a:t>с. </a:t>
            </a:r>
          </a:p>
        </p:txBody>
      </p:sp>
    </p:spTree>
    <p:extLst>
      <p:ext uri="{BB962C8B-B14F-4D97-AF65-F5344CB8AC3E}">
        <p14:creationId xmlns:p14="http://schemas.microsoft.com/office/powerpoint/2010/main" val="2527231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Скругленный прямоугольник 1"/>
          <p:cNvSpPr/>
          <p:nvPr/>
        </p:nvSpPr>
        <p:spPr>
          <a:xfrm>
            <a:off x="3491880" y="980728"/>
            <a:ext cx="5184576" cy="4581624"/>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a:solidFill>
                  <a:schemeClr val="tx2"/>
                </a:solidFill>
              </a:rPr>
              <a:t>Мэтр японский литературы прожил совсем недолгую жизнь — он умер в возрасте 35 лет — однако за короткое время успел вписать свое имя в мировую культуру. Фанат русской словесности, поклонник </a:t>
            </a:r>
            <a:r>
              <a:rPr lang="ru-RU" sz="1600" dirty="0">
                <a:solidFill>
                  <a:schemeClr val="tx2"/>
                </a:solidFill>
              </a:rPr>
              <a:t>творчества Гоголя, Чехова, Толстого, Тургенева и Достоевского</a:t>
            </a:r>
            <a:r>
              <a:rPr lang="ru-RU" sz="1400" dirty="0">
                <a:solidFill>
                  <a:schemeClr val="tx2"/>
                </a:solidFill>
              </a:rPr>
              <a:t>, в начале своего творческого пути он создавал тексты в жанре абсурда, став своеобразным «побратимом» Франца Кафки. В позднее время его проза сделалась простой и кристально чистой: автор стал все чаще обращаться к философским проблемам. Одним из примечательных произведений Акутагавы является рассказ </a:t>
            </a:r>
            <a:r>
              <a:rPr lang="ru-RU" sz="1600" b="1" dirty="0">
                <a:solidFill>
                  <a:schemeClr val="tx2"/>
                </a:solidFill>
              </a:rPr>
              <a:t>«В чаще»: </a:t>
            </a:r>
            <a:r>
              <a:rPr lang="ru-RU" sz="1400" dirty="0">
                <a:solidFill>
                  <a:schemeClr val="tx2"/>
                </a:solidFill>
              </a:rPr>
              <a:t>однажды в лесу происходит убийство принца, и судья, чтобы выяснить правду, слушает три версии произошедшего. Однако парадокс в том, что все варианты абсолютно не похожи друг на друга. Любопытно, что это произведение лежит в основе фильма российского режиссера Рустама Хамдамова «Мешок без </a:t>
            </a:r>
            <a:r>
              <a:rPr lang="ru-RU" sz="1400" dirty="0" smtClean="0">
                <a:solidFill>
                  <a:schemeClr val="tx2"/>
                </a:solidFill>
              </a:rPr>
              <a:t>дна»</a:t>
            </a:r>
            <a:endParaRPr lang="ru-RU" sz="1400" dirty="0">
              <a:solidFill>
                <a:schemeClr val="tx2"/>
              </a:solidFill>
            </a:endParaRPr>
          </a:p>
        </p:txBody>
      </p:sp>
      <p:pic>
        <p:nvPicPr>
          <p:cNvPr id="8194" name="Picture 2" descr="C:\Users\sak_dn\Desktop\300x429_1_34d3ea79f9a5d3f6f7c473c63248379b@350x500_0xc35dbb80_1077631385152702637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32" y="1151632"/>
            <a:ext cx="2857500" cy="40862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3" name="Прямоугольник 2"/>
          <p:cNvSpPr/>
          <p:nvPr/>
        </p:nvSpPr>
        <p:spPr>
          <a:xfrm>
            <a:off x="3995936" y="360481"/>
            <a:ext cx="3885750"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 ЧАЩЕ» </a:t>
            </a:r>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РЮНОСКЭ    АКУТАГАВА</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Скругленный прямоугольник 3"/>
          <p:cNvSpPr/>
          <p:nvPr/>
        </p:nvSpPr>
        <p:spPr>
          <a:xfrm>
            <a:off x="336832" y="5877272"/>
            <a:ext cx="7691552" cy="64807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600" i="1" dirty="0" smtClean="0"/>
              <a:t>	</a:t>
            </a:r>
            <a:r>
              <a:rPr lang="ru-RU" sz="1600" b="1" i="1" dirty="0" smtClean="0">
                <a:solidFill>
                  <a:schemeClr val="tx2"/>
                </a:solidFill>
              </a:rPr>
              <a:t>Пионовый </a:t>
            </a:r>
            <a:r>
              <a:rPr lang="ru-RU" sz="1600" b="1" i="1" dirty="0">
                <a:solidFill>
                  <a:schemeClr val="tx2"/>
                </a:solidFill>
              </a:rPr>
              <a:t>фонарь </a:t>
            </a:r>
            <a:r>
              <a:rPr lang="ru-RU" sz="1600" b="1" i="1" dirty="0" smtClean="0">
                <a:solidFill>
                  <a:schemeClr val="tx2"/>
                </a:solidFill>
              </a:rPr>
              <a:t> </a:t>
            </a:r>
            <a:r>
              <a:rPr lang="ru-RU" sz="1600" i="1" dirty="0">
                <a:solidFill>
                  <a:schemeClr val="tx2"/>
                </a:solidFill>
              </a:rPr>
              <a:t>: японская фантастическая </a:t>
            </a:r>
            <a:r>
              <a:rPr lang="ru-RU" sz="1600" i="1" dirty="0" smtClean="0">
                <a:solidFill>
                  <a:schemeClr val="tx2"/>
                </a:solidFill>
              </a:rPr>
              <a:t>проза. </a:t>
            </a:r>
          </a:p>
          <a:p>
            <a:pPr algn="ctr"/>
            <a:r>
              <a:rPr lang="ru-RU" sz="1600" i="1" dirty="0" err="1" smtClean="0">
                <a:solidFill>
                  <a:schemeClr val="tx2"/>
                </a:solidFill>
              </a:rPr>
              <a:t>Акутагава</a:t>
            </a:r>
            <a:r>
              <a:rPr lang="ru-RU" sz="1600" i="1" dirty="0" smtClean="0">
                <a:solidFill>
                  <a:schemeClr val="tx2"/>
                </a:solidFill>
              </a:rPr>
              <a:t> Р . </a:t>
            </a:r>
            <a:r>
              <a:rPr lang="ru-RU" sz="1600" i="1" dirty="0">
                <a:solidFill>
                  <a:schemeClr val="tx2"/>
                </a:solidFill>
              </a:rPr>
              <a:t>Мадонна в черном  / пер. с яп. - М. </a:t>
            </a:r>
            <a:r>
              <a:rPr lang="ru-RU" sz="1600" i="1" dirty="0" smtClean="0">
                <a:solidFill>
                  <a:schemeClr val="tx2"/>
                </a:solidFill>
              </a:rPr>
              <a:t>: Худ</a:t>
            </a:r>
            <a:r>
              <a:rPr lang="ru-RU" sz="1600" i="1" dirty="0">
                <a:solidFill>
                  <a:schemeClr val="tx2"/>
                </a:solidFill>
              </a:rPr>
              <a:t>. лит., 1991. - 399 с.</a:t>
            </a:r>
            <a:endParaRPr lang="ru-RU" i="1" dirty="0">
              <a:solidFill>
                <a:schemeClr val="tx2"/>
              </a:solidFill>
            </a:endParaRPr>
          </a:p>
        </p:txBody>
      </p:sp>
    </p:spTree>
    <p:extLst>
      <p:ext uri="{BB962C8B-B14F-4D97-AF65-F5344CB8AC3E}">
        <p14:creationId xmlns:p14="http://schemas.microsoft.com/office/powerpoint/2010/main" val="2654914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Скругленный прямоугольник 1"/>
          <p:cNvSpPr/>
          <p:nvPr/>
        </p:nvSpPr>
        <p:spPr>
          <a:xfrm>
            <a:off x="251520" y="978421"/>
            <a:ext cx="5256584" cy="547260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a:r>
              <a:rPr lang="ru-RU" sz="1400" dirty="0">
                <a:solidFill>
                  <a:schemeClr val="tx2"/>
                </a:solidFill>
              </a:rPr>
              <a:t>Хигути Итие ценят и любят в Японии, ставя ее произведения в один ряд с книгами Эмиля Золя. Правда, разница между двумя писателями все же огромна, даже в судьбе. Хигути Итие родилась в 1872 году в весьма состоятельной семье, и с детства обучалась поэзии и литературному мастерству. Однако после разорения семейства и смерти отца она вместе с матерью и двумя сестрами была вынуждена переехать в беднейший квартал Токио, в котором жили разорившиеся лавочники, нищие и проститутки. Здесь Хигути вместе с семьей торговала канцелярскими принадлежностями, пока однажды не написала рассказ </a:t>
            </a:r>
            <a:r>
              <a:rPr lang="ru-RU" sz="1600" b="1" dirty="0">
                <a:solidFill>
                  <a:schemeClr val="tx2"/>
                </a:solidFill>
              </a:rPr>
              <a:t>«В последние дни года», </a:t>
            </a:r>
            <a:r>
              <a:rPr lang="ru-RU" sz="1400" dirty="0">
                <a:solidFill>
                  <a:schemeClr val="tx2"/>
                </a:solidFill>
              </a:rPr>
              <a:t>который опубликовали в одном из японских журналов. Сразу после этого Хигути стала настоящей литературной звездой: ее печатали повсюду, а критики и публика были в восторге. Одним из главных ее произведений является книга </a:t>
            </a:r>
            <a:r>
              <a:rPr lang="ru-RU" sz="1600" b="1" dirty="0">
                <a:solidFill>
                  <a:schemeClr val="tx2"/>
                </a:solidFill>
              </a:rPr>
              <a:t>«Сверстиники», </a:t>
            </a:r>
            <a:r>
              <a:rPr lang="ru-RU" sz="1400" dirty="0">
                <a:solidFill>
                  <a:schemeClr val="tx2"/>
                </a:solidFill>
              </a:rPr>
              <a:t>рассказывающая о жизни людей, оказавшихся «на дне жизни» — и Хигути знала, о чем писала. Вскоре после успеха писательница заболела туберкулезом, и умерла в 24 года — интересно, что на гонорары, которые приносила последующая публикация ее текстов, семья Хигути жила еще долгое время.</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261" y="1556792"/>
            <a:ext cx="2569468" cy="367433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190090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715883"/>
            <a:ext cx="2857500" cy="40862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Скругленный прямоугольник 2"/>
          <p:cNvSpPr/>
          <p:nvPr/>
        </p:nvSpPr>
        <p:spPr>
          <a:xfrm>
            <a:off x="153855" y="1310422"/>
            <a:ext cx="4608512" cy="4533348"/>
          </a:xfrm>
          <a:prstGeom prst="round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a:solidFill>
                  <a:schemeClr val="tx2"/>
                </a:solidFill>
                <a:cs typeface="Times New Roman" panose="02020603050405020304" pitchFamily="18" charset="0"/>
              </a:rPr>
              <a:t>После публикации романа </a:t>
            </a:r>
            <a:r>
              <a:rPr lang="ru-RU" sz="1600" b="1" dirty="0">
                <a:solidFill>
                  <a:schemeClr val="tx2"/>
                </a:solidFill>
                <a:cs typeface="Times New Roman" panose="02020603050405020304" pitchFamily="18" charset="0"/>
              </a:rPr>
              <a:t>«Исповедь Маски» </a:t>
            </a:r>
            <a:r>
              <a:rPr lang="ru-RU" sz="1400" dirty="0">
                <a:solidFill>
                  <a:schemeClr val="tx2"/>
                </a:solidFill>
                <a:cs typeface="Times New Roman" panose="02020603050405020304" pitchFamily="18" charset="0"/>
              </a:rPr>
              <a:t>Юкио Мисима (настоящее имя которого Хираока Кимитакэ) проснулся знаменитым. Скандальный текст является своеобразной исповедью главного героя книги — в ранней юности он понимает, что является гомосексуалом, и не способен любить женщин. Внутренние переживания по этому поводу, борьба с самим собой и противостояние общественным нормам — вот основа культового романа. Хотя публика была шокирована откровенностью произведения, успех его был огромным благодаря безупречному языку Мисимы, которым написан текст: образность и красота слога — одно из ключевых </a:t>
            </a:r>
            <a:r>
              <a:rPr lang="ru-RU" sz="1400" dirty="0" smtClean="0">
                <a:solidFill>
                  <a:schemeClr val="tx2"/>
                </a:solidFill>
                <a:cs typeface="Times New Roman" panose="02020603050405020304" pitchFamily="18" charset="0"/>
              </a:rPr>
              <a:t>достоинств</a:t>
            </a:r>
            <a:r>
              <a:rPr lang="ru-RU" sz="1400" dirty="0" smtClean="0">
                <a:solidFill>
                  <a:schemeClr val="tx2"/>
                </a:solidFill>
              </a:rPr>
              <a:t>.</a:t>
            </a:r>
            <a:endParaRPr lang="ru-RU" sz="1400" dirty="0">
              <a:solidFill>
                <a:schemeClr val="tx2"/>
              </a:solidFill>
            </a:endParaRPr>
          </a:p>
        </p:txBody>
      </p:sp>
    </p:spTree>
    <p:extLst>
      <p:ext uri="{BB962C8B-B14F-4D97-AF65-F5344CB8AC3E}">
        <p14:creationId xmlns:p14="http://schemas.microsoft.com/office/powerpoint/2010/main" val="3151224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611026"/>
            <a:ext cx="2857500" cy="40862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Скругленный прямоугольник 1"/>
          <p:cNvSpPr/>
          <p:nvPr/>
        </p:nvSpPr>
        <p:spPr>
          <a:xfrm>
            <a:off x="251520" y="1124744"/>
            <a:ext cx="4248472" cy="505879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400" dirty="0">
                <a:solidFill>
                  <a:schemeClr val="tx2"/>
                </a:solidFill>
              </a:rPr>
              <a:t>«Японский Кафка» — так чаще всего в Европе называют Кобо Абэ. Что ж, это отчасти справедливо: абсурдность и, соответственно, бесцельность жизни часто являлись основными темами произведений писателя. Однако в произведениях Абэ все-таки существует шанс на счастье для героев (которого они, впрочем, никогда не достигают). Культовой книгой автора считается </a:t>
            </a:r>
            <a:r>
              <a:rPr lang="ru-RU" sz="1600" b="1" dirty="0">
                <a:solidFill>
                  <a:schemeClr val="tx2"/>
                </a:solidFill>
              </a:rPr>
              <a:t>«Женщина в песках» </a:t>
            </a:r>
            <a:r>
              <a:rPr lang="ru-RU" sz="1400" dirty="0">
                <a:solidFill>
                  <a:schemeClr val="tx2"/>
                </a:solidFill>
              </a:rPr>
              <a:t>— рассказ о странной деревне, где людей опускают в «яму», из которой невозможно выбраться. В этих ямах люди вынуждены постоянно бороться с осыпающимся песком, чтобы их «не замело»: в абсурдном мире главный герой встречает женщину, в которую влюбляется платонической любовью. Иносказательное и метафоричное произведение — не лучший вариант для легкого времяпрепровождения, однако если вы готовы к вдумчивому чтению, вам наверняка понравится эта книга</a:t>
            </a:r>
            <a:r>
              <a:rPr lang="ru-RU" dirty="0">
                <a:solidFill>
                  <a:schemeClr val="tx2"/>
                </a:solidFill>
              </a:rPr>
              <a:t>.</a:t>
            </a:r>
          </a:p>
        </p:txBody>
      </p:sp>
    </p:spTree>
    <p:extLst>
      <p:ext uri="{BB962C8B-B14F-4D97-AF65-F5344CB8AC3E}">
        <p14:creationId xmlns:p14="http://schemas.microsoft.com/office/powerpoint/2010/main" val="2583128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795</TotalTime>
  <Words>1622</Words>
  <Application>Microsoft Office PowerPoint</Application>
  <PresentationFormat>Экран (4:3)</PresentationFormat>
  <Paragraphs>76</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Диана Николаевна Сакович</dc:creator>
  <cp:lastModifiedBy>Светлана Степановна Бойко</cp:lastModifiedBy>
  <cp:revision>177</cp:revision>
  <dcterms:created xsi:type="dcterms:W3CDTF">2020-10-29T07:51:16Z</dcterms:created>
  <dcterms:modified xsi:type="dcterms:W3CDTF">2020-11-27T09:22:29Z</dcterms:modified>
</cp:coreProperties>
</file>